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399" r:id="rId3"/>
    <p:sldId id="257" r:id="rId4"/>
    <p:sldId id="267" r:id="rId5"/>
    <p:sldId id="260" r:id="rId6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Sans" panose="020B0604020202020204" charset="0"/>
      <p:regular r:id="rId13"/>
      <p:bold r:id="rId14"/>
      <p:italic r:id="rId15"/>
      <p:boldItalic r:id="rId16"/>
    </p:embeddedFont>
    <p:embeddedFont>
      <p:font typeface="Fira Sans Light" panose="020B0604020202020204" charset="0"/>
      <p:regular r:id="rId17"/>
      <p:bold r:id="rId18"/>
      <p:italic r:id="rId19"/>
      <p:boldItalic r:id="rId20"/>
    </p:embeddedFont>
    <p:embeddedFont>
      <p:font typeface="Fira Sans Medium" panose="020B0604020202020204" charset="0"/>
      <p:regular r:id="rId21"/>
      <p:bold r:id="rId22"/>
      <p:italic r:id="rId23"/>
      <p:boldItalic r:id="rId24"/>
    </p:embeddedFont>
    <p:embeddedFont>
      <p:font typeface="Fira Sans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Relationship Id="rId8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B Alikkal" userId="fafdfaae2d5e7eab" providerId="LiveId" clId="{2D871788-FC80-47BC-AB9A-F3E809CA18B1}"/>
    <pc:docChg chg="custSel modSld">
      <pc:chgData name="Ashwin B Alikkal" userId="fafdfaae2d5e7eab" providerId="LiveId" clId="{2D871788-FC80-47BC-AB9A-F3E809CA18B1}" dt="2021-05-04T15:09:59.629" v="59" actId="20577"/>
      <pc:docMkLst>
        <pc:docMk/>
      </pc:docMkLst>
      <pc:sldChg chg="modSp mod">
        <pc:chgData name="Ashwin B Alikkal" userId="fafdfaae2d5e7eab" providerId="LiveId" clId="{2D871788-FC80-47BC-AB9A-F3E809CA18B1}" dt="2021-05-04T15:09:59.629" v="59" actId="20577"/>
        <pc:sldMkLst>
          <pc:docMk/>
          <pc:sldMk cId="0" sldId="267"/>
        </pc:sldMkLst>
        <pc:spChg chg="mod">
          <ac:chgData name="Ashwin B Alikkal" userId="fafdfaae2d5e7eab" providerId="LiveId" clId="{2D871788-FC80-47BC-AB9A-F3E809CA18B1}" dt="2021-05-04T15:09:55.620" v="51" actId="20577"/>
          <ac:spMkLst>
            <pc:docMk/>
            <pc:sldMk cId="0" sldId="267"/>
            <ac:spMk id="10" creationId="{312E3ACF-4D8D-4C06-BA53-C5BA5633B8FD}"/>
          </ac:spMkLst>
        </pc:spChg>
        <pc:spChg chg="mod">
          <ac:chgData name="Ashwin B Alikkal" userId="fafdfaae2d5e7eab" providerId="LiveId" clId="{2D871788-FC80-47BC-AB9A-F3E809CA18B1}" dt="2021-05-04T15:09:59.629" v="59" actId="20577"/>
          <ac:spMkLst>
            <pc:docMk/>
            <pc:sldMk cId="0" sldId="267"/>
            <ac:spMk id="11" creationId="{6007D36E-B8C3-4FB5-AEC0-C8EEED72F8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3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085031"/>
            <a:ext cx="9144000" cy="58469"/>
            <a:chOff x="0" y="6693778"/>
            <a:chExt cx="9144000" cy="77958"/>
          </a:xfrm>
        </p:grpSpPr>
        <p:sp>
          <p:nvSpPr>
            <p:cNvPr id="9" name="Rectangle 8"/>
            <p:cNvSpPr/>
            <p:nvPr/>
          </p:nvSpPr>
          <p:spPr>
            <a:xfrm>
              <a:off x="0" y="6693778"/>
              <a:ext cx="2383277" cy="778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13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3277" y="6693915"/>
              <a:ext cx="6760723" cy="77821"/>
            </a:xfrm>
            <a:prstGeom prst="rect">
              <a:avLst/>
            </a:prstGeom>
            <a:gradFill flip="none" rotWithShape="1">
              <a:gsLst>
                <a:gs pos="77000">
                  <a:srgbClr val="00B0F0"/>
                </a:gs>
                <a:gs pos="0">
                  <a:srgbClr val="0092DA"/>
                </a:gs>
                <a:gs pos="10000">
                  <a:srgbClr val="94DEF9"/>
                </a:gs>
                <a:gs pos="21000">
                  <a:schemeClr val="bg1"/>
                </a:gs>
                <a:gs pos="100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13">
                <a:solidFill>
                  <a:prstClr val="white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19058"/>
            <a:ext cx="7886700" cy="329400"/>
          </a:xfrm>
        </p:spPr>
        <p:txBody>
          <a:bodyPr>
            <a:noAutofit/>
          </a:bodyPr>
          <a:lstStyle>
            <a:lvl1pPr>
              <a:defRPr sz="195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4" y="437346"/>
            <a:ext cx="5046663" cy="437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5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</a:t>
            </a:r>
            <a:r>
              <a:rPr lang="en" dirty="0"/>
              <a:t> are </a:t>
            </a:r>
            <a:br>
              <a:rPr lang="en" dirty="0"/>
            </a:b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" dirty="0">
                <a:solidFill>
                  <a:schemeClr val="accent6"/>
                </a:solidFill>
              </a:rPr>
              <a:t>SIG</a:t>
            </a:r>
            <a:r>
              <a:rPr lang="en" dirty="0">
                <a:solidFill>
                  <a:srgbClr val="00B050"/>
                </a:solidFill>
              </a:rPr>
              <a:t>HT</a:t>
            </a:r>
            <a:r>
              <a:rPr lang="en" dirty="0"/>
              <a:t> STRATEGISTS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BF14-0202-4EFB-8CF5-A5FD0E52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00" y="1098697"/>
            <a:ext cx="2695151" cy="3104708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9FFF4-2B3A-4F2A-9691-2CB59B69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A</a:t>
            </a:r>
            <a:r>
              <a:rPr lang="en-IN" dirty="0">
                <a:latin typeface="Berlin Sans FB Demi" panose="020E0802020502020306" pitchFamily="34" charset="0"/>
              </a:rPr>
              <a:t>BOUT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F2AB8-1AC2-4221-9056-29CE82E92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5109" y="403826"/>
            <a:ext cx="5046663" cy="43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C4625946-ECB3-466D-B065-C7F428F8EA15}"/>
              </a:ext>
            </a:extLst>
          </p:cNvPr>
          <p:cNvSpPr>
            <a:spLocks/>
          </p:cNvSpPr>
          <p:nvPr/>
        </p:nvSpPr>
        <p:spPr bwMode="auto">
          <a:xfrm rot="1722741">
            <a:off x="4808100" y="2482658"/>
            <a:ext cx="742242" cy="532285"/>
          </a:xfrm>
          <a:custGeom>
            <a:avLst/>
            <a:gdLst>
              <a:gd name="T0" fmla="*/ 0 w 2753"/>
              <a:gd name="T1" fmla="*/ 0 h 1986"/>
              <a:gd name="T2" fmla="*/ 2753 w 2753"/>
              <a:gd name="T3" fmla="*/ 1589 h 1986"/>
              <a:gd name="T4" fmla="*/ 2065 w 2753"/>
              <a:gd name="T5" fmla="*/ 1986 h 1986"/>
              <a:gd name="T6" fmla="*/ 0 w 2753"/>
              <a:gd name="T7" fmla="*/ 794 h 1986"/>
              <a:gd name="T8" fmla="*/ 0 w 2753"/>
              <a:gd name="T9" fmla="*/ 0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3" h="1986">
                <a:moveTo>
                  <a:pt x="0" y="0"/>
                </a:moveTo>
                <a:cubicBezTo>
                  <a:pt x="1136" y="0"/>
                  <a:pt x="2185" y="606"/>
                  <a:pt x="2753" y="1589"/>
                </a:cubicBezTo>
                <a:lnTo>
                  <a:pt x="2065" y="1986"/>
                </a:lnTo>
                <a:cubicBezTo>
                  <a:pt x="1639" y="1249"/>
                  <a:pt x="852" y="794"/>
                  <a:pt x="0" y="7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4318318F-6D0D-4AD9-BCC0-308882BD1B1E}"/>
              </a:ext>
            </a:extLst>
          </p:cNvPr>
          <p:cNvSpPr>
            <a:spLocks/>
          </p:cNvSpPr>
          <p:nvPr/>
        </p:nvSpPr>
        <p:spPr bwMode="auto">
          <a:xfrm rot="1722741">
            <a:off x="5039460" y="3007056"/>
            <a:ext cx="339332" cy="853134"/>
          </a:xfrm>
          <a:custGeom>
            <a:avLst/>
            <a:gdLst>
              <a:gd name="T0" fmla="*/ 688 w 1256"/>
              <a:gd name="T1" fmla="*/ 0 h 3179"/>
              <a:gd name="T2" fmla="*/ 688 w 1256"/>
              <a:gd name="T3" fmla="*/ 3179 h 3179"/>
              <a:gd name="T4" fmla="*/ 0 w 1256"/>
              <a:gd name="T5" fmla="*/ 2781 h 3179"/>
              <a:gd name="T6" fmla="*/ 0 w 1256"/>
              <a:gd name="T7" fmla="*/ 397 h 3179"/>
              <a:gd name="T8" fmla="*/ 688 w 1256"/>
              <a:gd name="T9" fmla="*/ 0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3179">
                <a:moveTo>
                  <a:pt x="688" y="0"/>
                </a:moveTo>
                <a:cubicBezTo>
                  <a:pt x="1256" y="984"/>
                  <a:pt x="1256" y="2195"/>
                  <a:pt x="688" y="3179"/>
                </a:cubicBezTo>
                <a:lnTo>
                  <a:pt x="0" y="2781"/>
                </a:lnTo>
                <a:cubicBezTo>
                  <a:pt x="426" y="2044"/>
                  <a:pt x="426" y="1135"/>
                  <a:pt x="0" y="397"/>
                </a:cubicBezTo>
                <a:lnTo>
                  <a:pt x="68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8C4CD7EE-173C-4269-8A2E-AD5EB3F6E77F}"/>
              </a:ext>
            </a:extLst>
          </p:cNvPr>
          <p:cNvSpPr>
            <a:spLocks/>
          </p:cNvSpPr>
          <p:nvPr/>
        </p:nvSpPr>
        <p:spPr bwMode="auto">
          <a:xfrm rot="1722741">
            <a:off x="3593659" y="3154368"/>
            <a:ext cx="742242" cy="533024"/>
          </a:xfrm>
          <a:custGeom>
            <a:avLst/>
            <a:gdLst>
              <a:gd name="T0" fmla="*/ 2752 w 2752"/>
              <a:gd name="T1" fmla="*/ 1987 h 1987"/>
              <a:gd name="T2" fmla="*/ 0 w 2752"/>
              <a:gd name="T3" fmla="*/ 398 h 1987"/>
              <a:gd name="T4" fmla="*/ 688 w 2752"/>
              <a:gd name="T5" fmla="*/ 0 h 1987"/>
              <a:gd name="T6" fmla="*/ 2752 w 2752"/>
              <a:gd name="T7" fmla="*/ 1192 h 1987"/>
              <a:gd name="T8" fmla="*/ 2752 w 2752"/>
              <a:gd name="T9" fmla="*/ 1987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2" h="1987">
                <a:moveTo>
                  <a:pt x="2752" y="1987"/>
                </a:moveTo>
                <a:cubicBezTo>
                  <a:pt x="1617" y="1987"/>
                  <a:pt x="567" y="1381"/>
                  <a:pt x="0" y="398"/>
                </a:cubicBezTo>
                <a:lnTo>
                  <a:pt x="688" y="0"/>
                </a:lnTo>
                <a:cubicBezTo>
                  <a:pt x="1114" y="738"/>
                  <a:pt x="1901" y="1192"/>
                  <a:pt x="2752" y="1192"/>
                </a:cubicBezTo>
                <a:lnTo>
                  <a:pt x="2752" y="198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 dirty="0"/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174228B4-B1CC-436B-AAD8-9A3C70A10F94}"/>
              </a:ext>
            </a:extLst>
          </p:cNvPr>
          <p:cNvSpPr>
            <a:spLocks/>
          </p:cNvSpPr>
          <p:nvPr/>
        </p:nvSpPr>
        <p:spPr bwMode="auto">
          <a:xfrm rot="1722741">
            <a:off x="3766079" y="2309341"/>
            <a:ext cx="338592" cy="853134"/>
          </a:xfrm>
          <a:custGeom>
            <a:avLst/>
            <a:gdLst>
              <a:gd name="T0" fmla="*/ 568 w 1256"/>
              <a:gd name="T1" fmla="*/ 3179 h 3179"/>
              <a:gd name="T2" fmla="*/ 568 w 1256"/>
              <a:gd name="T3" fmla="*/ 0 h 3179"/>
              <a:gd name="T4" fmla="*/ 1256 w 1256"/>
              <a:gd name="T5" fmla="*/ 397 h 3179"/>
              <a:gd name="T6" fmla="*/ 1256 w 1256"/>
              <a:gd name="T7" fmla="*/ 2781 h 3179"/>
              <a:gd name="T8" fmla="*/ 568 w 1256"/>
              <a:gd name="T9" fmla="*/ 3179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3179">
                <a:moveTo>
                  <a:pt x="568" y="3179"/>
                </a:moveTo>
                <a:cubicBezTo>
                  <a:pt x="0" y="2195"/>
                  <a:pt x="0" y="984"/>
                  <a:pt x="568" y="0"/>
                </a:cubicBezTo>
                <a:lnTo>
                  <a:pt x="1256" y="397"/>
                </a:lnTo>
                <a:cubicBezTo>
                  <a:pt x="830" y="1135"/>
                  <a:pt x="830" y="2044"/>
                  <a:pt x="1256" y="2781"/>
                </a:cubicBezTo>
                <a:lnTo>
                  <a:pt x="568" y="317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 dirty="0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9CE4AC20-3D68-4D27-AE12-B5BF20557EE5}"/>
              </a:ext>
            </a:extLst>
          </p:cNvPr>
          <p:cNvSpPr>
            <a:spLocks/>
          </p:cNvSpPr>
          <p:nvPr/>
        </p:nvSpPr>
        <p:spPr bwMode="auto">
          <a:xfrm rot="1722741">
            <a:off x="4157123" y="2126076"/>
            <a:ext cx="742242" cy="532285"/>
          </a:xfrm>
          <a:custGeom>
            <a:avLst/>
            <a:gdLst>
              <a:gd name="T0" fmla="*/ 0 w 2752"/>
              <a:gd name="T1" fmla="*/ 1589 h 1986"/>
              <a:gd name="T2" fmla="*/ 2752 w 2752"/>
              <a:gd name="T3" fmla="*/ 0 h 1986"/>
              <a:gd name="T4" fmla="*/ 2752 w 2752"/>
              <a:gd name="T5" fmla="*/ 794 h 1986"/>
              <a:gd name="T6" fmla="*/ 688 w 2752"/>
              <a:gd name="T7" fmla="*/ 1986 h 1986"/>
              <a:gd name="T8" fmla="*/ 0 w 2752"/>
              <a:gd name="T9" fmla="*/ 1589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2" h="1986">
                <a:moveTo>
                  <a:pt x="0" y="1589"/>
                </a:moveTo>
                <a:cubicBezTo>
                  <a:pt x="567" y="606"/>
                  <a:pt x="1617" y="0"/>
                  <a:pt x="2752" y="0"/>
                </a:cubicBezTo>
                <a:lnTo>
                  <a:pt x="2752" y="794"/>
                </a:lnTo>
                <a:cubicBezTo>
                  <a:pt x="1901" y="794"/>
                  <a:pt x="1114" y="1249"/>
                  <a:pt x="688" y="1986"/>
                </a:cubicBezTo>
                <a:lnTo>
                  <a:pt x="0" y="158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5BBC6E-980E-4540-BFAA-619F10233B61}"/>
              </a:ext>
            </a:extLst>
          </p:cNvPr>
          <p:cNvSpPr/>
          <p:nvPr/>
        </p:nvSpPr>
        <p:spPr bwMode="auto">
          <a:xfrm>
            <a:off x="4004692" y="2515616"/>
            <a:ext cx="1134617" cy="113461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sz="105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26C1A-1967-4697-B1BA-AB7F6DA84D17}"/>
              </a:ext>
            </a:extLst>
          </p:cNvPr>
          <p:cNvSpPr/>
          <p:nvPr/>
        </p:nvSpPr>
        <p:spPr bwMode="auto">
          <a:xfrm>
            <a:off x="3523527" y="638189"/>
            <a:ext cx="2153195" cy="104192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sz="10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353192-4638-4CCE-BDB9-A3992CC6278B}"/>
              </a:ext>
            </a:extLst>
          </p:cNvPr>
          <p:cNvSpPr/>
          <p:nvPr/>
        </p:nvSpPr>
        <p:spPr bwMode="auto">
          <a:xfrm>
            <a:off x="1315631" y="3334177"/>
            <a:ext cx="2153195" cy="1171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DC2A2A-B7C5-4975-8D74-15CF0A13A950}"/>
              </a:ext>
            </a:extLst>
          </p:cNvPr>
          <p:cNvSpPr/>
          <p:nvPr/>
        </p:nvSpPr>
        <p:spPr bwMode="auto">
          <a:xfrm>
            <a:off x="1315631" y="1766301"/>
            <a:ext cx="2153195" cy="1171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63FA57-16FA-4B31-8610-921980883ED5}"/>
              </a:ext>
            </a:extLst>
          </p:cNvPr>
          <p:cNvSpPr/>
          <p:nvPr/>
        </p:nvSpPr>
        <p:spPr bwMode="auto">
          <a:xfrm>
            <a:off x="5675174" y="3334177"/>
            <a:ext cx="2153195" cy="1171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sz="10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66619E-9029-44FB-B2C0-5646C4589DC9}"/>
              </a:ext>
            </a:extLst>
          </p:cNvPr>
          <p:cNvSpPr/>
          <p:nvPr/>
        </p:nvSpPr>
        <p:spPr bwMode="auto">
          <a:xfrm>
            <a:off x="5675174" y="1766301"/>
            <a:ext cx="2153195" cy="11711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sz="10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54B58-1227-4ED3-8AFA-2154F1DD1B7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468827" y="3650233"/>
            <a:ext cx="345937" cy="269511"/>
          </a:xfrm>
          <a:prstGeom prst="line">
            <a:avLst/>
          </a:prstGeom>
          <a:ln w="41275">
            <a:solidFill>
              <a:schemeClr val="accent1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80E6F-CA64-4021-A521-9214940CA19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468827" y="2351869"/>
            <a:ext cx="303074" cy="252793"/>
          </a:xfrm>
          <a:prstGeom prst="line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F73DA0-CC03-487A-BB46-C7A9A9B40CA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600124" y="1680112"/>
            <a:ext cx="0" cy="479255"/>
          </a:xfrm>
          <a:prstGeom prst="line">
            <a:avLst/>
          </a:prstGeom>
          <a:ln w="41275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C98ED6-C349-47F5-9810-98D4E853119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386389" y="2351869"/>
            <a:ext cx="288787" cy="30041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3861F2-2660-41A3-AE66-AFC4577CB5B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29240" y="3650233"/>
            <a:ext cx="345935" cy="269511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B811E16-7905-1541-BC6F-4856FE4DE21B}"/>
              </a:ext>
            </a:extLst>
          </p:cNvPr>
          <p:cNvSpPr/>
          <p:nvPr/>
        </p:nvSpPr>
        <p:spPr>
          <a:xfrm>
            <a:off x="3704708" y="721849"/>
            <a:ext cx="179083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800" b="1" dirty="0">
                <a:solidFill>
                  <a:schemeClr val="bg1"/>
                </a:solidFill>
                <a:cs typeface="Calibri" pitchFamily="34" charset="0"/>
              </a:rPr>
              <a:t>BHAVISHYA WADHWA</a:t>
            </a:r>
            <a:endParaRPr lang="en-IN" sz="1800" b="1" dirty="0">
              <a:solidFill>
                <a:schemeClr val="bg1"/>
              </a:solidFill>
            </a:endParaRPr>
          </a:p>
          <a:p>
            <a:pPr fontAlgn="base"/>
            <a:r>
              <a:rPr lang="en-US" sz="1050" dirty="0">
                <a:solidFill>
                  <a:schemeClr val="bg1"/>
                </a:solidFill>
                <a:cs typeface="Calibri" pitchFamily="34" charset="0"/>
              </a:rPr>
              <a:t>Business Analyst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8F9018-2733-0144-8DC3-626A67661D49}"/>
              </a:ext>
            </a:extLst>
          </p:cNvPr>
          <p:cNvSpPr/>
          <p:nvPr/>
        </p:nvSpPr>
        <p:spPr>
          <a:xfrm>
            <a:off x="3878741" y="2743388"/>
            <a:ext cx="142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</a:t>
            </a:r>
            <a:r>
              <a:rPr lang="en-US" sz="1200" b="1" dirty="0">
                <a:solidFill>
                  <a:srgbClr val="00B050"/>
                </a:solidFill>
              </a:rPr>
              <a:t>HT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1200" b="1" dirty="0">
                <a:solidFill>
                  <a:schemeClr val="bg1"/>
                </a:solidFill>
              </a:rPr>
              <a:t>STRATEGISTS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7721F8-9E07-B946-98D9-D6D2C3F475B5}"/>
              </a:ext>
            </a:extLst>
          </p:cNvPr>
          <p:cNvSpPr/>
          <p:nvPr/>
        </p:nvSpPr>
        <p:spPr>
          <a:xfrm>
            <a:off x="5832080" y="1921298"/>
            <a:ext cx="179083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800" b="1" dirty="0">
                <a:solidFill>
                  <a:schemeClr val="bg1"/>
                </a:solidFill>
                <a:cs typeface="Calibri" pitchFamily="34" charset="0"/>
              </a:rPr>
              <a:t>ANUSHA MITTAL</a:t>
            </a:r>
            <a:endParaRPr lang="en-IN" sz="1800" b="1" dirty="0">
              <a:solidFill>
                <a:schemeClr val="bg1"/>
              </a:solidFill>
            </a:endParaRPr>
          </a:p>
          <a:p>
            <a:pPr fontAlgn="base"/>
            <a:r>
              <a:rPr lang="en-IN" sz="1050" dirty="0">
                <a:solidFill>
                  <a:schemeClr val="bg1"/>
                </a:solidFill>
                <a:cs typeface="Calibri" pitchFamily="34" charset="0"/>
              </a:rPr>
              <a:t>Visualization Analyst</a:t>
            </a:r>
            <a:endParaRPr lang="en-US" sz="105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39051B-A58A-2E4D-AE9D-B240662A55C0}"/>
              </a:ext>
            </a:extLst>
          </p:cNvPr>
          <p:cNvSpPr/>
          <p:nvPr/>
        </p:nvSpPr>
        <p:spPr>
          <a:xfrm>
            <a:off x="5839466" y="3481162"/>
            <a:ext cx="179083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800" b="1" dirty="0">
                <a:solidFill>
                  <a:schemeClr val="bg1"/>
                </a:solidFill>
                <a:cs typeface="Calibri" pitchFamily="34" charset="0"/>
              </a:rPr>
              <a:t>ASHWIN BIJU ALIKKAL</a:t>
            </a:r>
            <a:endParaRPr lang="en-IN" sz="1800" b="1" dirty="0">
              <a:solidFill>
                <a:schemeClr val="bg1"/>
              </a:solidFill>
            </a:endParaRPr>
          </a:p>
          <a:p>
            <a:pPr fontAlgn="base"/>
            <a:r>
              <a:rPr lang="en-IN" sz="1050" dirty="0">
                <a:solidFill>
                  <a:schemeClr val="bg1"/>
                </a:solidFill>
                <a:cs typeface="Calibri" pitchFamily="34" charset="0"/>
              </a:rPr>
              <a:t>Team Manager</a:t>
            </a:r>
            <a:endParaRPr lang="en-US" sz="105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62F749-03EE-A74E-9B1C-1CE7F691D076}"/>
              </a:ext>
            </a:extLst>
          </p:cNvPr>
          <p:cNvSpPr/>
          <p:nvPr/>
        </p:nvSpPr>
        <p:spPr>
          <a:xfrm>
            <a:off x="1462938" y="1923495"/>
            <a:ext cx="179083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800" b="1" dirty="0">
                <a:solidFill>
                  <a:schemeClr val="bg1"/>
                </a:solidFill>
                <a:cs typeface="Calibri" pitchFamily="34" charset="0"/>
              </a:rPr>
              <a:t>MANSI AGGARWAL</a:t>
            </a:r>
            <a:endParaRPr lang="en-IN" sz="1800" b="1" dirty="0">
              <a:solidFill>
                <a:schemeClr val="bg1"/>
              </a:solidFill>
            </a:endParaRPr>
          </a:p>
          <a:p>
            <a:pPr fontAlgn="base"/>
            <a:r>
              <a:rPr lang="en-IN" sz="1050" dirty="0">
                <a:solidFill>
                  <a:schemeClr val="bg1"/>
                </a:solidFill>
                <a:cs typeface="Calibri" pitchFamily="34" charset="0"/>
              </a:rPr>
              <a:t>Lead Analyst II</a:t>
            </a:r>
            <a:endParaRPr lang="en-US" sz="105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27D751-C941-004A-9A38-C9A7542C2395}"/>
              </a:ext>
            </a:extLst>
          </p:cNvPr>
          <p:cNvSpPr/>
          <p:nvPr/>
        </p:nvSpPr>
        <p:spPr>
          <a:xfrm>
            <a:off x="1470324" y="3483359"/>
            <a:ext cx="179083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800" b="1" dirty="0">
                <a:solidFill>
                  <a:schemeClr val="bg1"/>
                </a:solidFill>
                <a:cs typeface="Calibri" pitchFamily="34" charset="0"/>
              </a:rPr>
              <a:t>ASHUTOSH</a:t>
            </a:r>
            <a:endParaRPr lang="en-IN" sz="1800" b="1" dirty="0">
              <a:solidFill>
                <a:schemeClr val="bg1"/>
              </a:solidFill>
            </a:endParaRPr>
          </a:p>
          <a:p>
            <a:pPr fontAlgn="base"/>
            <a:r>
              <a:rPr lang="en-IN" sz="1050" dirty="0">
                <a:solidFill>
                  <a:schemeClr val="bg1"/>
                </a:solidFill>
                <a:cs typeface="Calibri" pitchFamily="34" charset="0"/>
              </a:rPr>
              <a:t>Lead Analyst I</a:t>
            </a:r>
          </a:p>
          <a:p>
            <a:pPr fontAlgn="base"/>
            <a:endParaRPr lang="en-US" sz="1050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3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DESCRIPTION?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7181142" cy="3058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dirty="0"/>
          </a:p>
          <a:p>
            <a:pPr marL="171450" indent="-171450" algn="ctr">
              <a:buClr>
                <a:schemeClr val="dk1"/>
              </a:buClr>
              <a:buSzPts val="1100"/>
            </a:pPr>
            <a:r>
              <a:rPr lang="en-US" dirty="0"/>
              <a:t>What is an ideal dataset?</a:t>
            </a:r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r>
              <a:rPr lang="en-US" dirty="0"/>
              <a:t>What is OUR dataset?</a:t>
            </a:r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  <a:p>
            <a:pPr marL="171450" indent="-171450" algn="ctr">
              <a:buClr>
                <a:schemeClr val="dk1"/>
              </a:buClr>
              <a:buSzPts val="1100"/>
            </a:pPr>
            <a:endParaRPr lang="en-US" sz="1200"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2"/>
          </p:nvPr>
        </p:nvSpPr>
        <p:spPr>
          <a:xfrm>
            <a:off x="779100" y="3982125"/>
            <a:ext cx="6962100" cy="6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OUR plans for this DATASET?</a:t>
            </a: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394642" y="1431851"/>
            <a:ext cx="2049227" cy="87394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OUR plans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164939" y="2763001"/>
            <a:ext cx="2049227" cy="8739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Consumer Analysis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624346" y="2763000"/>
            <a:ext cx="2217551" cy="8739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Global Performance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0" name="Google Shape;190;p23"/>
          <p:cNvCxnSpPr>
            <a:cxnSpLocks/>
            <a:stCxn id="183" idx="2"/>
            <a:endCxn id="184" idx="0"/>
          </p:cNvCxnSpPr>
          <p:nvPr/>
        </p:nvCxnSpPr>
        <p:spPr>
          <a:xfrm rot="16200000" flipH="1">
            <a:off x="5075804" y="1649251"/>
            <a:ext cx="457201" cy="17702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23"/>
          <p:cNvCxnSpPr>
            <a:cxnSpLocks/>
            <a:stCxn id="185" idx="0"/>
            <a:endCxn id="183" idx="2"/>
          </p:cNvCxnSpPr>
          <p:nvPr/>
        </p:nvCxnSpPr>
        <p:spPr>
          <a:xfrm rot="5400000" flipH="1" flipV="1">
            <a:off x="3347589" y="1691333"/>
            <a:ext cx="457200" cy="1686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2E3ACF-4D8D-4C06-BA53-C5BA5633B8FD}"/>
              </a:ext>
            </a:extLst>
          </p:cNvPr>
          <p:cNvSpPr txBox="1"/>
          <p:nvPr/>
        </p:nvSpPr>
        <p:spPr>
          <a:xfrm>
            <a:off x="1354432" y="3816647"/>
            <a:ext cx="306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Global quarterly sales(Profits and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Top performing countries(Profits and Sales)</a:t>
            </a:r>
          </a:p>
          <a:p>
            <a:r>
              <a:rPr lang="en-US" sz="1200" b="1" dirty="0"/>
              <a:t>        </a:t>
            </a:r>
          </a:p>
          <a:p>
            <a:r>
              <a:rPr lang="en-US" sz="1200" b="1" dirty="0"/>
              <a:t>       Etc.</a:t>
            </a:r>
          </a:p>
          <a:p>
            <a:endParaRPr lang="en-IN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7D36E-B8C3-4FB5-AEC0-C8EEED72F8D3}"/>
              </a:ext>
            </a:extLst>
          </p:cNvPr>
          <p:cNvSpPr txBox="1"/>
          <p:nvPr/>
        </p:nvSpPr>
        <p:spPr>
          <a:xfrm>
            <a:off x="4671237" y="3816645"/>
            <a:ext cx="276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SEGMENT wise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Customer breakdown(Top 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1200" b="1" dirty="0"/>
              <a:t>       </a:t>
            </a:r>
          </a:p>
          <a:p>
            <a:r>
              <a:rPr lang="en-US" sz="1200" b="1" dirty="0"/>
              <a:t>       Etc.</a:t>
            </a:r>
            <a:endParaRPr lang="en-IN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A satisfied customer is the best business strategy of all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- Michael </a:t>
            </a:r>
            <a:r>
              <a:rPr lang="en-US" dirty="0" err="1"/>
              <a:t>LeBoeuf</a:t>
            </a:r>
            <a:endParaRPr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410433"/>
    </a:dk1>
    <a:lt1>
      <a:srgbClr val="FFFFFF"/>
    </a:lt1>
    <a:dk2>
      <a:srgbClr val="9C9194"/>
    </a:dk2>
    <a:lt2>
      <a:srgbClr val="EBE7E4"/>
    </a:lt2>
    <a:accent1>
      <a:srgbClr val="77063F"/>
    </a:accent1>
    <a:accent2>
      <a:srgbClr val="AC0C5C"/>
    </a:accent2>
    <a:accent3>
      <a:srgbClr val="C7284F"/>
    </a:accent3>
    <a:accent4>
      <a:srgbClr val="FF7154"/>
    </a:accent4>
    <a:accent5>
      <a:srgbClr val="FF963C"/>
    </a:accent5>
    <a:accent6>
      <a:srgbClr val="FAC12B"/>
    </a:accent6>
    <a:hlink>
      <a:srgbClr val="77063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109</Words>
  <Application>Microsoft Office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Fira Sans SemiBold</vt:lpstr>
      <vt:lpstr>Fira Sans Light</vt:lpstr>
      <vt:lpstr>Calibri</vt:lpstr>
      <vt:lpstr>Fira Sans Medium</vt:lpstr>
      <vt:lpstr>Arial</vt:lpstr>
      <vt:lpstr>Berlin Sans FB Demi</vt:lpstr>
      <vt:lpstr>Fira Sans</vt:lpstr>
      <vt:lpstr>Alonso template</vt:lpstr>
      <vt:lpstr>We are  INSIGHT STRATEGISTS </vt:lpstr>
      <vt:lpstr>ABOUT US</vt:lpstr>
      <vt:lpstr>DATASET DESCRIPTION?</vt:lpstr>
      <vt:lpstr>What are OUR plans for this DATASET?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 INSIGHT STRATEGISTS</dc:title>
  <dc:creator>Ashwin B Alikkal</dc:creator>
  <cp:lastModifiedBy>Ashwin B Alikkal</cp:lastModifiedBy>
  <cp:revision>5</cp:revision>
  <dcterms:modified xsi:type="dcterms:W3CDTF">2021-05-04T15:10:04Z</dcterms:modified>
</cp:coreProperties>
</file>