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69" r:id="rId3"/>
    <p:sldId id="270" r:id="rId4"/>
    <p:sldId id="271" r:id="rId5"/>
    <p:sldId id="260" r:id="rId6"/>
    <p:sldId id="261" r:id="rId7"/>
    <p:sldId id="272" r:id="rId8"/>
    <p:sldId id="273" r:id="rId9"/>
    <p:sldId id="274" r:id="rId10"/>
    <p:sldId id="275" r:id="rId11"/>
    <p:sldId id="264" r:id="rId12"/>
    <p:sldId id="265" r:id="rId13"/>
    <p:sldId id="276" r:id="rId14"/>
    <p:sldId id="277" r:id="rId15"/>
    <p:sldId id="278" r:id="rId16"/>
    <p:sldId id="268" r:id="rId1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9612CEE-2D50-4902-BF05-F0AB6CDBF910}">
          <p14:sldIdLst>
            <p14:sldId id="256"/>
            <p14:sldId id="269"/>
            <p14:sldId id="270"/>
            <p14:sldId id="271"/>
            <p14:sldId id="260"/>
            <p14:sldId id="261"/>
            <p14:sldId id="272"/>
            <p14:sldId id="273"/>
            <p14:sldId id="274"/>
            <p14:sldId id="275"/>
            <p14:sldId id="264"/>
            <p14:sldId id="265"/>
            <p14:sldId id="276"/>
            <p14:sldId id="277"/>
            <p14:sldId id="278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A54B0E-1E6B-4391-8D3E-E93E50743AEA}" v="233" dt="2024-06-12T19:55:48.487"/>
    <p1510:client id="{B19F588F-BDEA-4195-AC41-07AE4CE4A267}" v="318" dt="2024-06-12T19:12:51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89" d="100"/>
          <a:sy n="8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756FB-E05E-443F-88A1-CFC9063899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4727" y="1597961"/>
            <a:ext cx="9144000" cy="316230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5DA97A-281B-4A77-9D2C-C5E6A860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4727" y="4902488"/>
            <a:ext cx="9144000" cy="985075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D7BAE-E194-4223-BB4E-5E487863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21F6C9-7279-4DF8-9462-3EFEFA03F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57072-0A38-49AD-8D0D-0E42DD48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98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9E81-5CFF-4A28-B9C8-5D54E51DF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8A4CC8-DCB0-4E94-98A7-236E3D186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1F802-21C2-44B2-A419-55469D826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DB709-08FF-4C4A-8670-4CCA9146F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95375-1CC8-4950-8439-877451C42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109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E8BDF0-A155-454D-B3E2-AD15D0905A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73242" y="827313"/>
            <a:ext cx="2280557" cy="506185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44E0D-96EC-4B35-BA5C-5DAFCC728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27313"/>
            <a:ext cx="8115300" cy="5061857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ADC4E-9FB1-439F-B0FB-47F47B342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EE406-061A-4440-BA75-3B684FC84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D93CF-F5F3-4897-A51E-47D577FDD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34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98199-C6CF-4DFF-A750-435F06CC7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D5EB-F993-411F-9DBA-971321FC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A5D216-27F9-4078-8349-ABC9F614A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4F8A8-FBA7-4F25-ADEA-AF346495D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609F8-5897-4724-8FA6-3EFDE8F2D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4613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C0F0C-7BA8-490D-B4C9-CCE145DC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1709738"/>
            <a:ext cx="9143999" cy="3050523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290E61-B837-4BE4-9BC7-6AF706BC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6" y="4902488"/>
            <a:ext cx="9143999" cy="985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2E15F-E46D-44C6-9FB9-07B0BC545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F6955-3667-4857-B35A-9E12F798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4B309-D15E-4FA1-9B8D-8C1F3B56C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0402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219AB-91F9-4F80-9B5D-2E6FE925F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F334-D0CF-4DFD-BAA9-3ECD639B1F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77362" y="2227809"/>
            <a:ext cx="4942438" cy="394915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5E0B5D-4613-4DA7-BA20-58B19BE8A4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27809"/>
            <a:ext cx="4855265" cy="39491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F311AB-0603-424D-BC42-0CEAB3562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3AA2AC-0C5F-4835-BE47-D780C2989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6C54C0-DFDA-4778-9EE8-5E5C30E05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482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F3603-5B09-4916-8324-A6BDAB4E0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6" y="365125"/>
            <a:ext cx="9942739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4073C-C15B-4218-9B84-675895517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4725" y="1681163"/>
            <a:ext cx="491285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16D27-36F6-440B-A9BE-8B9499047C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84726" y="2505075"/>
            <a:ext cx="4912849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12010D-7AC4-4A70-A211-6A29274119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485526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AE85B5-3350-49A4-86A1-E5DAED4916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485526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73E874-D08B-4D81-B82D-5DF242E4A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74067-0FFA-41C3-A3A6-E8907CC3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947985-FBC0-4118-8877-2E327F637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63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E0282-3DE7-4AB9-83AC-AFEDD22A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1A7436C-706A-443F-86CD-4444C828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53292-7EA5-45D0-957F-636A44FC0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6F59D-34BB-462C-B506-040B9E982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73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E55245-AB52-41B4-9B28-55E6527DA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73B8AE-58B0-4FDF-8430-9D8D3DD53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E4D91-8619-43C1-841B-B5F47DE01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5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DA660-DF93-4947-B93F-BF118D3B5F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457200"/>
            <a:ext cx="368729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0292E-B3E1-4FD6-A7FA-C165BAC21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844277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FB0ECC-817B-4A71-AFB5-FC60A2BC3A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253343"/>
            <a:ext cx="3687298" cy="361564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788E0B-6135-4F59-A35A-2CA1A8BA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DEF36-4037-4E6D-988F-CC8E3F11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5C0D2D-D878-4723-A002-5A601EFB4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723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C59D5-B8A1-4C9C-A61F-E082A4433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727" y="720433"/>
            <a:ext cx="3687298" cy="158733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CB4F5F-E6E7-45C3-B35C-80F81FB1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827712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633AB7-4F8E-4A9F-AC15-89E6A6E003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4727" y="2449286"/>
            <a:ext cx="3687298" cy="341970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74B526-866D-4E11-A7F9-081BD4EDF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8A28C-4C6A-46EA-90C0-4EE0B89CC5C7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58BF8-E962-4367-8495-62438FDD4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C20AE1-C97D-4E6C-9DB2-B2904C2C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F7F31-0B8A-474A-B86C-91F3817543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08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192E3E-68A9-4F36-936C-1C8D0B9EF132}"/>
              </a:ext>
            </a:extLst>
          </p:cNvPr>
          <p:cNvSpPr/>
          <p:nvPr/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214EB0-7E6D-4536-9350-5CB688B56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20434"/>
            <a:ext cx="9950103" cy="150737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5455E-4725-4924-BF7D-2E1FC9E391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77362" y="2427316"/>
            <a:ext cx="9950103" cy="35135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AD9D9-1A1D-4438-9F3D-E5E58FD72F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243751" y="6356350"/>
            <a:ext cx="22966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8C28A28C-4C6A-46EA-90C0-4EE0B89CC5C7}" type="datetimeFigureOut">
              <a:rPr lang="en-US" smtClean="0"/>
              <a:pPr/>
              <a:t>6/12/2024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0A827-D7BF-4CA4-8C29-5AE54ADA47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610380" y="1926575"/>
            <a:ext cx="38303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17188-1DE1-4DA5-8161-21179E4ADE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355" y="6356350"/>
            <a:ext cx="410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</a:defRPr>
            </a:lvl1pPr>
          </a:lstStyle>
          <a:p>
            <a:fld id="{5DEF7F31-0B8A-474A-B86C-91F38175432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6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18" r:id="rId6"/>
    <p:sldLayoutId id="2147483714" r:id="rId7"/>
    <p:sldLayoutId id="2147483715" r:id="rId8"/>
    <p:sldLayoutId id="2147483716" r:id="rId9"/>
    <p:sldLayoutId id="2147483717" r:id="rId10"/>
    <p:sldLayoutId id="2147483719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b="1" kern="1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0" algn="l" defTabSz="914400" rtl="0" eaLnBrk="1" latinLnBrk="0" hangingPunct="1">
        <a:lnSpc>
          <a:spcPct val="120000"/>
        </a:lnSpc>
        <a:spcBef>
          <a:spcPts val="500"/>
        </a:spcBef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B6DC5F4-119D-4CED-8847-4030FB4117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3361098" y="3670156"/>
            <a:ext cx="5532285" cy="603213"/>
          </a:xfrm>
        </p:spPr>
        <p:txBody>
          <a:bodyPr anchor="b"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Курсовая работа на тему: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9" y="-3511"/>
            <a:ext cx="3483870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4DE5AE7-857F-451C-9109-8E769DD8B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-4099" y="-3512"/>
            <a:ext cx="3494764" cy="342899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49242FD-4377-490B-A131-331BA6EA4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919" y="-3511"/>
            <a:ext cx="5300106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76AC421C-8447-4E11-9EA2-4BB7FEBFA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45257" y="-7213"/>
            <a:ext cx="3428999" cy="343253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B980D2B-D97E-43D6-BC44-888BC8C79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6026" y="-3511"/>
            <a:ext cx="3417366" cy="342899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D625F93-3954-4CBC-82B5-0B2A7ABC9F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76143" y="-3512"/>
            <a:ext cx="3417365" cy="1718483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6F67A2-482A-436D-A0E3-2F9CB2A01F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76143" y="1714971"/>
            <a:ext cx="3417365" cy="1711125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742037" y="177458"/>
            <a:ext cx="8667015" cy="1771649"/>
          </a:xfrm>
        </p:spPr>
        <p:txBody>
          <a:bodyPr vert="horz" lIns="91440" tIns="45720" rIns="91440" bIns="45720" rtlCol="0" anchor="t">
            <a:noAutofit/>
          </a:bodyPr>
          <a:lstStyle/>
          <a:p>
            <a:pPr algn="ctr">
              <a:lnSpc>
                <a:spcPct val="100000"/>
              </a:lnSpc>
            </a:pPr>
            <a:r>
              <a:rPr lang="ru-RU" sz="1400" dirty="0">
                <a:solidFill>
                  <a:schemeClr val="bg1"/>
                </a:solidFill>
                <a:latin typeface="Times New Roman"/>
                <a:cs typeface="Times New Roman"/>
              </a:rPr>
              <a:t>МИНИСТЕРСТВО НАУКИ И ВЫСШЕГО ОБРАЗОВАНИЯ РОССИЙСКОЙ ФЕДЕРАЦИИ</a:t>
            </a:r>
          </a:p>
          <a:p>
            <a:pPr algn="ctr">
              <a:lnSpc>
                <a:spcPct val="100000"/>
              </a:lnSpc>
            </a:pPr>
            <a:r>
              <a:rPr lang="ru-RU" sz="1400" dirty="0">
                <a:solidFill>
                  <a:schemeClr val="bg1"/>
                </a:solidFill>
                <a:latin typeface="Times New Roman"/>
                <a:cs typeface="Times New Roman"/>
              </a:rPr>
              <a:t>федеральное государственное бюджетное образовательное учреждение </a:t>
            </a:r>
          </a:p>
          <a:p>
            <a:pPr algn="ctr">
              <a:lnSpc>
                <a:spcPct val="100000"/>
              </a:lnSpc>
            </a:pPr>
            <a:r>
              <a:rPr lang="ru-RU" sz="1400" dirty="0">
                <a:solidFill>
                  <a:schemeClr val="bg1"/>
                </a:solidFill>
                <a:latin typeface="Times New Roman"/>
                <a:cs typeface="Times New Roman"/>
              </a:rPr>
              <a:t>высшего образования</a:t>
            </a:r>
          </a:p>
          <a:p>
            <a:pPr algn="ctr">
              <a:lnSpc>
                <a:spcPct val="100000"/>
              </a:lnSpc>
            </a:pPr>
            <a:r>
              <a:rPr lang="ru-RU" sz="1400" dirty="0">
                <a:solidFill>
                  <a:schemeClr val="bg1"/>
                </a:solidFill>
                <a:latin typeface="Times New Roman"/>
                <a:cs typeface="Times New Roman"/>
              </a:rPr>
              <a:t>«Российский экономический университет им. Г.В. Плеханова»</a:t>
            </a:r>
          </a:p>
          <a:p>
            <a:pPr algn="ctr">
              <a:lnSpc>
                <a:spcPct val="100000"/>
              </a:lnSpc>
            </a:pPr>
            <a:r>
              <a:rPr lang="ru-RU" sz="1400" dirty="0">
                <a:solidFill>
                  <a:schemeClr val="bg1"/>
                </a:solidFill>
                <a:latin typeface="Times New Roman"/>
                <a:cs typeface="Times New Roman"/>
              </a:rPr>
              <a:t>Московский приборостроительный техникум</a:t>
            </a:r>
          </a:p>
          <a:p>
            <a:pPr>
              <a:lnSpc>
                <a:spcPct val="100000"/>
              </a:lnSpc>
            </a:pPr>
            <a:endParaRPr lang="ru-RU" sz="1400" dirty="0">
              <a:latin typeface="Times New Roman"/>
              <a:cs typeface="Times New Roman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A8E2C-4ADF-31FC-B9F3-D6677CBCA6AF}"/>
              </a:ext>
            </a:extLst>
          </p:cNvPr>
          <p:cNvSpPr txBox="1"/>
          <p:nvPr/>
        </p:nvSpPr>
        <p:spPr>
          <a:xfrm>
            <a:off x="1134610" y="4267922"/>
            <a:ext cx="9988722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400" dirty="0">
                <a:latin typeface="Times New Roman"/>
                <a:cs typeface="Times New Roman"/>
              </a:rPr>
              <a:t>Разработка программного комплекса для доставки посылок «</a:t>
            </a:r>
            <a:r>
              <a:rPr lang="ru-RU" sz="2400" err="1">
                <a:latin typeface="Times New Roman"/>
                <a:cs typeface="Times New Roman"/>
              </a:rPr>
              <a:t>DlBox</a:t>
            </a:r>
            <a:r>
              <a:rPr lang="ru-RU" sz="2400" dirty="0">
                <a:latin typeface="Times New Roman"/>
                <a:cs typeface="Times New Roman"/>
              </a:rPr>
              <a:t>»</a:t>
            </a:r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CF2622-9F3B-F21F-CE56-A7314713FC2D}"/>
              </a:ext>
            </a:extLst>
          </p:cNvPr>
          <p:cNvSpPr txBox="1"/>
          <p:nvPr/>
        </p:nvSpPr>
        <p:spPr>
          <a:xfrm>
            <a:off x="504939" y="5343180"/>
            <a:ext cx="3606186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Руководитель: А.А. </a:t>
            </a:r>
            <a:r>
              <a:rPr lang="ru-RU" sz="2000" dirty="0" err="1">
                <a:latin typeface="Times New Roman"/>
                <a:cs typeface="Times New Roman"/>
              </a:rPr>
              <a:t>Шимбирёв</a:t>
            </a:r>
            <a:endParaRPr lang="ru-RU" sz="2000" dirty="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A39F66-96D6-315E-B82A-B8B0BCC8240E}"/>
              </a:ext>
            </a:extLst>
          </p:cNvPr>
          <p:cNvSpPr txBox="1"/>
          <p:nvPr/>
        </p:nvSpPr>
        <p:spPr>
          <a:xfrm>
            <a:off x="504939" y="5747132"/>
            <a:ext cx="3431753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Исполнитель: А.А. Рыжкова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66A6BC-5F64-9ACF-C579-2B4EE3331956}"/>
              </a:ext>
            </a:extLst>
          </p:cNvPr>
          <p:cNvSpPr txBox="1"/>
          <p:nvPr/>
        </p:nvSpPr>
        <p:spPr>
          <a:xfrm>
            <a:off x="4700530" y="6334698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dirty="0">
                <a:latin typeface="Times New Roman"/>
                <a:cs typeface="Times New Roman"/>
              </a:rPr>
              <a:t>2024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A267D3-CCC7-4260-8127-53F80B99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2EE583D-47C5-F0E2-2877-9DE1840E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356" y="263187"/>
            <a:ext cx="5314062" cy="786756"/>
          </a:xfrm>
        </p:spPr>
        <p:txBody>
          <a:bodyPr anchor="t">
            <a:normAutofit fontScale="90000"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ПК 1.4. «Выполнять тестирование программных модулей»</a:t>
            </a:r>
            <a:endParaRPr lang="ru-RU" sz="2800"/>
          </a:p>
        </p:txBody>
      </p:sp>
      <p:pic>
        <p:nvPicPr>
          <p:cNvPr id="4" name="Объект 3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49DF8978-967E-9CB7-A4A3-D4BF467AF3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84786" y="909138"/>
            <a:ext cx="6591448" cy="3818693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21CB08-76F0-4C77-AA9B-6D572093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146188"/>
            <a:ext cx="3623149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9D3072-33D8-4A93-A3EC-7C79C02D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99" y="5146191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668EE-1091-4A2B-A85D-58D1B0D0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623152" y="5146185"/>
            <a:ext cx="1715077" cy="1715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DB90578B-9C73-4314-9DA2-6718A36FB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621087" y="5146183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90391-F313-439F-B2BF-9F00E5AC2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336166" y="5146186"/>
            <a:ext cx="6861695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EB90DD-57D5-4A21-9E3B-61276875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4" y="5107136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245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снимок экрана, документ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395A3AA3-80F1-8A7E-4AA5-2840035F6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03" y="66675"/>
            <a:ext cx="8172450" cy="672465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A76D5-FA06-1634-3DEE-C07A7DF4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8832" y="2051641"/>
            <a:ext cx="3111855" cy="1791977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Схема тестирования веб-сайта</a:t>
            </a:r>
          </a:p>
        </p:txBody>
      </p:sp>
    </p:spTree>
    <p:extLst>
      <p:ext uri="{BB962C8B-B14F-4D97-AF65-F5344CB8AC3E}">
        <p14:creationId xmlns:p14="http://schemas.microsoft.com/office/powerpoint/2010/main" val="3714638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A76D5-FA06-1634-3DEE-C07A7DF4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91" y="894869"/>
            <a:ext cx="10337082" cy="800461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Схема тестирования мобильного приложения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BDDDAE-7146-96BC-B936-D4499503E808}"/>
              </a:ext>
            </a:extLst>
          </p:cNvPr>
          <p:cNvSpPr txBox="1"/>
          <p:nvPr/>
        </p:nvSpPr>
        <p:spPr>
          <a:xfrm>
            <a:off x="1964674" y="2974554"/>
            <a:ext cx="2743199" cy="36575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ru-RU"/>
          </a:p>
        </p:txBody>
      </p:sp>
      <p:pic>
        <p:nvPicPr>
          <p:cNvPr id="4" name="Рисунок 3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D6E80398-0B62-53FA-915C-11AAE1AC3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99" y="1991528"/>
            <a:ext cx="10627604" cy="318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560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1F683-03E9-0483-433E-5ECC5082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597" y="349354"/>
            <a:ext cx="7547707" cy="1339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ПК 1.5. «</a:t>
            </a:r>
            <a:r>
              <a:rPr lang="en-US" dirty="0" err="1">
                <a:latin typeface="Times New Roman"/>
                <a:cs typeface="Times New Roman"/>
              </a:rPr>
              <a:t>Осуществлять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рефакторинг</a:t>
            </a:r>
            <a:r>
              <a:rPr lang="en-US" dirty="0">
                <a:latin typeface="Times New Roman"/>
                <a:cs typeface="Times New Roman"/>
              </a:rPr>
              <a:t> и </a:t>
            </a:r>
            <a:r>
              <a:rPr lang="en-US" dirty="0" err="1">
                <a:latin typeface="Times New Roman"/>
                <a:cs typeface="Times New Roman"/>
              </a:rPr>
              <a:t>оптимизацию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программного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кода</a:t>
            </a:r>
            <a:r>
              <a:rPr lang="en-US" dirty="0">
                <a:latin typeface="Times New Roman"/>
                <a:cs typeface="Times New Roman"/>
              </a:rPr>
              <a:t>»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1CB249FE-F18E-FE53-81D6-11F40C79D4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729" y="2034439"/>
            <a:ext cx="9378615" cy="2037539"/>
          </a:xfrm>
          <a:prstGeom prst="rect">
            <a:avLst/>
          </a:pr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Рисунок 5" descr="Изображение выглядит как текст, Шрифт, снимок экрана&#10;&#10;Автоматически созданное описание">
            <a:extLst>
              <a:ext uri="{FF2B5EF4-FFF2-40B4-BE49-F238E27FC236}">
                <a16:creationId xmlns:a16="http://schemas.microsoft.com/office/drawing/2014/main" id="{A77A8D29-E9F7-EEB0-6C11-ACB3392762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729" y="5164922"/>
            <a:ext cx="6554321" cy="787637"/>
          </a:xfrm>
          <a:prstGeom prst="rect">
            <a:avLst/>
          </a:prstGeom>
        </p:spPr>
      </p:pic>
      <p:sp>
        <p:nvSpPr>
          <p:cNvPr id="7" name="Стрелка: вниз 6">
            <a:extLst>
              <a:ext uri="{FF2B5EF4-FFF2-40B4-BE49-F238E27FC236}">
                <a16:creationId xmlns:a16="http://schemas.microsoft.com/office/drawing/2014/main" id="{C0C27714-FE55-B500-503E-34F135833D2C}"/>
              </a:ext>
            </a:extLst>
          </p:cNvPr>
          <p:cNvSpPr/>
          <p:nvPr/>
        </p:nvSpPr>
        <p:spPr>
          <a:xfrm>
            <a:off x="3933024" y="4244075"/>
            <a:ext cx="300605" cy="69908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1718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050FD556-4C97-47C4-8C29-C04095E24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61F683-03E9-0483-433E-5ECC5082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432" y="-1733912"/>
            <a:ext cx="7547707" cy="13391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latin typeface="Times New Roman"/>
                <a:cs typeface="Times New Roman"/>
              </a:rPr>
              <a:t>ПК 1.5. «</a:t>
            </a:r>
            <a:r>
              <a:rPr lang="en-US" dirty="0" err="1">
                <a:latin typeface="Times New Roman"/>
                <a:cs typeface="Times New Roman"/>
              </a:rPr>
              <a:t>Осуществлять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рефакторинг</a:t>
            </a:r>
            <a:r>
              <a:rPr lang="en-US" dirty="0">
                <a:latin typeface="Times New Roman"/>
                <a:cs typeface="Times New Roman"/>
              </a:rPr>
              <a:t> и </a:t>
            </a:r>
            <a:r>
              <a:rPr lang="en-US" dirty="0" err="1">
                <a:latin typeface="Times New Roman"/>
                <a:cs typeface="Times New Roman"/>
              </a:rPr>
              <a:t>оптимиацию</a:t>
            </a:r>
            <a:r>
              <a:rPr lang="en-US" dirty="0">
                <a:latin typeface="Times New Roman"/>
                <a:cs typeface="Times New Roman"/>
              </a:rPr>
              <a:t> </a:t>
            </a:r>
            <a:r>
              <a:rPr lang="en-US" dirty="0" err="1">
                <a:latin typeface="Times New Roman"/>
                <a:cs typeface="Times New Roman"/>
              </a:rPr>
              <a:t>программного</a:t>
            </a:r>
            <a:r>
              <a:rPr lang="en-US" dirty="0">
                <a:latin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cs typeface="Times New Roman"/>
              </a:rPr>
              <a:t>кода</a:t>
            </a:r>
            <a:r>
              <a:rPr lang="en-US" dirty="0">
                <a:latin typeface="Times New Roman"/>
                <a:cs typeface="Times New Roman"/>
              </a:rPr>
              <a:t>»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77ED65D-8324-4C4F-88A2-309BE7389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D0450F3-2536-4082-A67D-8ADB80155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" name="Объект 9" descr="Изображение выглядит как текст, снимок экрана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CD606E0E-793A-6A94-AED5-8DA457A98A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943" y="644655"/>
            <a:ext cx="6657306" cy="5261220"/>
          </a:xfrm>
        </p:spPr>
      </p:pic>
      <p:pic>
        <p:nvPicPr>
          <p:cNvPr id="14" name="Рисунок 1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344A91A-DF42-6DC8-F1D7-41FB6CEEDD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2331" b="-158"/>
          <a:stretch/>
        </p:blipFill>
        <p:spPr>
          <a:xfrm>
            <a:off x="5454941" y="170576"/>
            <a:ext cx="6273465" cy="4426595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4533799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5FF2D-1F51-2692-1E73-4DD4F3FD9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353" y="370893"/>
            <a:ext cx="9950103" cy="150737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ПК 1.6. «Разрабатывать модули программного обеспечения для мобильных платформ»</a:t>
            </a:r>
            <a:endParaRPr lang="ru-RU" sz="2800"/>
          </a:p>
        </p:txBody>
      </p:sp>
      <p:pic>
        <p:nvPicPr>
          <p:cNvPr id="4" name="Объект 3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83FD7F11-DBA1-FF14-8FA8-674D405488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4174" y="2658013"/>
            <a:ext cx="1833138" cy="3513514"/>
          </a:xfrm>
        </p:spPr>
      </p:pic>
      <p:pic>
        <p:nvPicPr>
          <p:cNvPr id="6" name="Рисунок 5" descr="Изображение выглядит как текст, снимок экрана, Прямоугольник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D16D10B0-4DA1-13B8-7916-E476997A8E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6897" y="2656514"/>
            <a:ext cx="1844793" cy="3516386"/>
          </a:xfrm>
          <a:prstGeom prst="rect">
            <a:avLst/>
          </a:prstGeom>
        </p:spPr>
      </p:pic>
      <p:pic>
        <p:nvPicPr>
          <p:cNvPr id="8" name="Рисунок 7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14B44677-1172-DA4A-5EE2-BE363925ED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169" y="2656514"/>
            <a:ext cx="1903990" cy="3523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8467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E192E3E-68A9-4F36-936C-1C8D0B9EF1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5589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2BB15-E956-4E1B-8856-E58CE383D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B57CFE-3A15-115C-181E-ED1E622F9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80" y="3909225"/>
            <a:ext cx="8657450" cy="112407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err="1">
                <a:latin typeface="Times New Roman"/>
                <a:cs typeface="Times New Roman"/>
              </a:rPr>
              <a:t>Спасибо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за</a:t>
            </a:r>
            <a:r>
              <a:rPr lang="en-US" sz="4400" dirty="0">
                <a:latin typeface="Times New Roman"/>
                <a:cs typeface="Times New Roman"/>
              </a:rPr>
              <a:t> </a:t>
            </a:r>
            <a:r>
              <a:rPr lang="en-US" sz="4400" err="1">
                <a:latin typeface="Times New Roman"/>
                <a:cs typeface="Times New Roman"/>
              </a:rPr>
              <a:t>внимание</a:t>
            </a:r>
            <a:r>
              <a:rPr lang="en-US" sz="4400" dirty="0">
                <a:latin typeface="Times New Roman"/>
                <a:cs typeface="Times New Roman"/>
              </a:rPr>
              <a:t>!</a:t>
            </a:r>
            <a:endParaRPr lang="ru-RU" sz="4400">
              <a:latin typeface="Times New Roman"/>
              <a:cs typeface="Times New Roman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1D6B41-589D-4DD8-9A1B-34C4CF076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4099" y="-3511"/>
            <a:ext cx="3483870" cy="3428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4DE5AE7-857F-451C-9109-8E769DD8B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6795" y="-3512"/>
            <a:ext cx="3483870" cy="3428999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49242FD-4377-490B-A131-331BA6EA4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5919" y="-3511"/>
            <a:ext cx="5300106" cy="342899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34">
            <a:extLst>
              <a:ext uri="{FF2B5EF4-FFF2-40B4-BE49-F238E27FC236}">
                <a16:creationId xmlns:a16="http://schemas.microsoft.com/office/drawing/2014/main" id="{76AC421C-8447-4E11-9EA2-4BB7FEBFAE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V="1">
            <a:off x="5345257" y="-7746"/>
            <a:ext cx="3428999" cy="3432538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B980D2B-D97E-43D6-BC44-888BC8C79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6026" y="-3511"/>
            <a:ext cx="3417366" cy="34289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B3A67864-A19B-4023-B8C3-DAA4CC696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777491" y="-8442"/>
            <a:ext cx="3414434" cy="3434004"/>
          </a:xfrm>
          <a:custGeom>
            <a:avLst/>
            <a:gdLst>
              <a:gd name="connsiteX0" fmla="*/ 0 w 2559050"/>
              <a:gd name="connsiteY0" fmla="*/ 0 h 2559050"/>
              <a:gd name="connsiteX1" fmla="*/ 2559050 w 2559050"/>
              <a:gd name="connsiteY1" fmla="*/ 0 h 2559050"/>
              <a:gd name="connsiteX2" fmla="*/ 0 w 2559050"/>
              <a:gd name="connsiteY2" fmla="*/ 2559050 h 255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59050" h="2559050">
                <a:moveTo>
                  <a:pt x="0" y="0"/>
                </a:moveTo>
                <a:lnTo>
                  <a:pt x="2559050" y="0"/>
                </a:lnTo>
                <a:cubicBezTo>
                  <a:pt x="2559050" y="1413324"/>
                  <a:pt x="1413324" y="2559050"/>
                  <a:pt x="0" y="255905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907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4F1948C2-E4DD-4B0F-BD79-CB28ED230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00702F-8704-B385-DEAC-5102B2B79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2" y="705494"/>
            <a:ext cx="6484670" cy="1507375"/>
          </a:xfrm>
        </p:spPr>
        <p:txBody>
          <a:bodyPr>
            <a:normAutofit/>
          </a:bodyPr>
          <a:lstStyle/>
          <a:p>
            <a:r>
              <a:rPr lang="ru-RU" sz="4000" dirty="0">
                <a:latin typeface="Times New Roman"/>
                <a:cs typeface="Times New Roman"/>
              </a:rPr>
              <a:t>Модули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4D073C-0612-1CB1-9DA8-A1A41EB1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7362" y="2434974"/>
            <a:ext cx="6484670" cy="350585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ru-RU" sz="1500">
                <a:latin typeface="Times New Roman"/>
                <a:ea typeface="+mn-lt"/>
                <a:cs typeface="Times New Roman"/>
              </a:rPr>
              <a:t>ПК 1.1. «Формировать алгоритмы разработки программных модулей в соответствии с техническим заданием»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ru-RU" sz="1500">
                <a:latin typeface="Times New Roman"/>
                <a:ea typeface="+mn-lt"/>
                <a:cs typeface="Times New Roman"/>
              </a:rPr>
              <a:t>ПК 1.2. «Разрабатывать программные модули в соответствии с техническим заданием»</a:t>
            </a:r>
            <a:endParaRPr lang="ru-RU" sz="1500"/>
          </a:p>
          <a:p>
            <a:pPr marL="0" indent="0">
              <a:lnSpc>
                <a:spcPct val="110000"/>
              </a:lnSpc>
              <a:buNone/>
            </a:pPr>
            <a:r>
              <a:rPr lang="ru-RU" sz="1500">
                <a:latin typeface="Times New Roman"/>
                <a:ea typeface="+mn-lt"/>
                <a:cs typeface="Times New Roman"/>
              </a:rPr>
              <a:t>ПК 1.3. «Выполнять отладку программных модулей с использованием специализированных программных средств»</a:t>
            </a:r>
            <a:endParaRPr lang="ru-RU" sz="1500"/>
          </a:p>
          <a:p>
            <a:pPr marL="0" indent="0">
              <a:lnSpc>
                <a:spcPct val="110000"/>
              </a:lnSpc>
              <a:buNone/>
            </a:pPr>
            <a:r>
              <a:rPr lang="ru-RU" sz="1500">
                <a:latin typeface="Times New Roman"/>
                <a:ea typeface="+mn-lt"/>
                <a:cs typeface="Times New Roman"/>
              </a:rPr>
              <a:t>ПК 1.4. «Выполнять тестирование программных модулей»</a:t>
            </a:r>
            <a:endParaRPr lang="ru-RU" sz="1500"/>
          </a:p>
          <a:p>
            <a:pPr marL="0" indent="0">
              <a:lnSpc>
                <a:spcPct val="110000"/>
              </a:lnSpc>
              <a:buNone/>
            </a:pPr>
            <a:r>
              <a:rPr lang="ru-RU" sz="1500">
                <a:latin typeface="Times New Roman"/>
                <a:ea typeface="+mn-lt"/>
                <a:cs typeface="Times New Roman"/>
              </a:rPr>
              <a:t>ПК 1.5. «Осуществлять рефакторинг и оптимизацию программного кода»</a:t>
            </a:r>
            <a:endParaRPr lang="ru-RU" sz="1500"/>
          </a:p>
          <a:p>
            <a:pPr marL="0" indent="0">
              <a:lnSpc>
                <a:spcPct val="110000"/>
              </a:lnSpc>
              <a:buNone/>
            </a:pPr>
            <a:r>
              <a:rPr lang="ru-RU" sz="1500">
                <a:latin typeface="Times New Roman"/>
                <a:ea typeface="+mn-lt"/>
                <a:cs typeface="Times New Roman"/>
              </a:rPr>
              <a:t>ПК 1.6. «Разрабатывать модули программного обеспечения для мобильных платформ»</a:t>
            </a:r>
            <a:endParaRPr lang="ru-RU" sz="1500"/>
          </a:p>
          <a:p>
            <a:pPr marL="0" indent="0">
              <a:lnSpc>
                <a:spcPct val="110000"/>
              </a:lnSpc>
              <a:buNone/>
            </a:pPr>
            <a:endParaRPr lang="ru-RU" sz="1500">
              <a:latin typeface="Times New Roman"/>
              <a:ea typeface="+mn-lt"/>
              <a:cs typeface="Times New Roman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3F28E32-1DC4-476E-A298-6C2066882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0"/>
            <a:ext cx="3456507" cy="343618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6" name="Rectangle 34">
            <a:extLst>
              <a:ext uri="{FF2B5EF4-FFF2-40B4-BE49-F238E27FC236}">
                <a16:creationId xmlns:a16="http://schemas.microsoft.com/office/drawing/2014/main" id="{59AD7FA5-98A4-4D87-9F03-9F3E6B19B1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8743880" y="-11926"/>
            <a:ext cx="3428987" cy="3467355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7B624B2-894D-4F7A-B2F3-393D6564D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24696" y="3434976"/>
            <a:ext cx="3467300" cy="342898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22735368-17CD-48E3-B886-DF9A79AF5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3434976"/>
            <a:ext cx="3467303" cy="172551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B131CD95-4390-46E7-8713-223CE3CAD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8724696" y="5160552"/>
            <a:ext cx="3467303" cy="1690189"/>
          </a:xfrm>
          <a:custGeom>
            <a:avLst/>
            <a:gdLst>
              <a:gd name="connsiteX0" fmla="*/ 3423466 w 3423466"/>
              <a:gd name="connsiteY0" fmla="*/ 0 h 1718483"/>
              <a:gd name="connsiteX1" fmla="*/ 1710280 w 3423466"/>
              <a:gd name="connsiteY1" fmla="*/ 0 h 1718483"/>
              <a:gd name="connsiteX2" fmla="*/ 1710280 w 3423466"/>
              <a:gd name="connsiteY2" fmla="*/ 1 h 1718483"/>
              <a:gd name="connsiteX3" fmla="*/ 0 w 3423466"/>
              <a:gd name="connsiteY3" fmla="*/ 1 h 1718483"/>
              <a:gd name="connsiteX4" fmla="*/ 1538022 w 3423466"/>
              <a:gd name="connsiteY4" fmla="*/ 1709611 h 1718483"/>
              <a:gd name="connsiteX5" fmla="*/ 1710280 w 3423466"/>
              <a:gd name="connsiteY5" fmla="*/ 1718336 h 1718483"/>
              <a:gd name="connsiteX6" fmla="*/ 1710280 w 3423466"/>
              <a:gd name="connsiteY6" fmla="*/ 1718482 h 1718483"/>
              <a:gd name="connsiteX7" fmla="*/ 1711723 w 3423466"/>
              <a:gd name="connsiteY7" fmla="*/ 1718409 h 1718483"/>
              <a:gd name="connsiteX8" fmla="*/ 1713186 w 3423466"/>
              <a:gd name="connsiteY8" fmla="*/ 1718483 h 1718483"/>
              <a:gd name="connsiteX9" fmla="*/ 1713186 w 3423466"/>
              <a:gd name="connsiteY9" fmla="*/ 1718335 h 1718483"/>
              <a:gd name="connsiteX10" fmla="*/ 1885444 w 3423466"/>
              <a:gd name="connsiteY10" fmla="*/ 1709610 h 1718483"/>
              <a:gd name="connsiteX11" fmla="*/ 3423466 w 3423466"/>
              <a:gd name="connsiteY11" fmla="*/ 0 h 1718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23466" h="1718483">
                <a:moveTo>
                  <a:pt x="3423466" y="0"/>
                </a:moveTo>
                <a:lnTo>
                  <a:pt x="1710280" y="0"/>
                </a:lnTo>
                <a:lnTo>
                  <a:pt x="1710280" y="1"/>
                </a:lnTo>
                <a:lnTo>
                  <a:pt x="0" y="1"/>
                </a:lnTo>
                <a:cubicBezTo>
                  <a:pt x="0" y="889774"/>
                  <a:pt x="674138" y="1621607"/>
                  <a:pt x="1538022" y="1709611"/>
                </a:cubicBezTo>
                <a:lnTo>
                  <a:pt x="1710280" y="1718336"/>
                </a:lnTo>
                <a:lnTo>
                  <a:pt x="1710280" y="1718482"/>
                </a:lnTo>
                <a:lnTo>
                  <a:pt x="1711723" y="1718409"/>
                </a:lnTo>
                <a:lnTo>
                  <a:pt x="1713186" y="1718483"/>
                </a:lnTo>
                <a:lnTo>
                  <a:pt x="1713186" y="1718335"/>
                </a:lnTo>
                <a:lnTo>
                  <a:pt x="1885444" y="1709610"/>
                </a:lnTo>
                <a:cubicBezTo>
                  <a:pt x="2749328" y="1621606"/>
                  <a:pt x="3423466" y="889773"/>
                  <a:pt x="3423466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4266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0901EA4-6CA0-4A64-939C-F76E88D155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1220EC-97F9-86C0-561E-413DFC95F4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776" y="194918"/>
            <a:ext cx="4666268" cy="25233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>
                <a:latin typeface="Times New Roman"/>
                <a:cs typeface="Times New Roman"/>
              </a:rPr>
              <a:t>ПК 1.1. «Формировать алгоритмы разработки программных модулей в соответствии с техническим заданием»</a:t>
            </a:r>
          </a:p>
          <a:p>
            <a:pPr>
              <a:lnSpc>
                <a:spcPct val="100000"/>
              </a:lnSpc>
            </a:pPr>
            <a:endParaRPr lang="ru-RU" sz="2200"/>
          </a:p>
        </p:txBody>
      </p:sp>
      <p:pic>
        <p:nvPicPr>
          <p:cNvPr id="4" name="Объект 3" descr="Изображение выглядит как текст, диаграмма, Технический чертеж, План&#10;&#10;Автоматически созданное описание">
            <a:extLst>
              <a:ext uri="{FF2B5EF4-FFF2-40B4-BE49-F238E27FC236}">
                <a16:creationId xmlns:a16="http://schemas.microsoft.com/office/drawing/2014/main" id="{0264E815-7791-4C27-7CA4-B97B063505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05" r="161" b="-34"/>
          <a:stretch/>
        </p:blipFill>
        <p:spPr>
          <a:xfrm>
            <a:off x="4578800" y="-9283"/>
            <a:ext cx="5865336" cy="6865493"/>
          </a:xfrm>
          <a:custGeom>
            <a:avLst/>
            <a:gdLst/>
            <a:ahLst/>
            <a:cxnLst/>
            <a:rect l="l" t="t" r="r" b="b"/>
            <a:pathLst>
              <a:path w="5224982" h="6846790">
                <a:moveTo>
                  <a:pt x="0" y="0"/>
                </a:moveTo>
                <a:lnTo>
                  <a:pt x="5224981" y="0"/>
                </a:lnTo>
                <a:lnTo>
                  <a:pt x="5224981" y="3414038"/>
                </a:lnTo>
                <a:lnTo>
                  <a:pt x="5224982" y="3414038"/>
                </a:lnTo>
                <a:lnTo>
                  <a:pt x="5224981" y="3414080"/>
                </a:lnTo>
                <a:lnTo>
                  <a:pt x="5224981" y="3430264"/>
                </a:lnTo>
                <a:lnTo>
                  <a:pt x="5224578" y="3430264"/>
                </a:lnTo>
                <a:lnTo>
                  <a:pt x="5220721" y="3585201"/>
                </a:lnTo>
                <a:cubicBezTo>
                  <a:pt x="5132997" y="5343007"/>
                  <a:pt x="3701516" y="6753257"/>
                  <a:pt x="1915780" y="6842324"/>
                </a:cubicBezTo>
                <a:lnTo>
                  <a:pt x="1743766" y="6846603"/>
                </a:lnTo>
                <a:lnTo>
                  <a:pt x="1743766" y="6846788"/>
                </a:lnTo>
                <a:lnTo>
                  <a:pt x="1736330" y="6846788"/>
                </a:lnTo>
                <a:lnTo>
                  <a:pt x="1736250" y="6846790"/>
                </a:lnTo>
                <a:lnTo>
                  <a:pt x="1736250" y="6846788"/>
                </a:lnTo>
                <a:lnTo>
                  <a:pt x="0" y="6846788"/>
                </a:lnTo>
                <a:close/>
              </a:path>
            </a:pathLst>
          </a:cu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B70588C-EF75-A26E-14D7-AB7BB7BB9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5715" y="7910728"/>
            <a:ext cx="4855352" cy="351351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E3B2BA1-50FC-4574-838F-AB0B5B93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03268" y="3431554"/>
            <a:ext cx="3488732" cy="3432751"/>
          </a:xfrm>
          <a:custGeom>
            <a:avLst/>
            <a:gdLst>
              <a:gd name="connsiteX0" fmla="*/ 3488731 w 3488732"/>
              <a:gd name="connsiteY0" fmla="*/ 0 h 3432751"/>
              <a:gd name="connsiteX1" fmla="*/ 3488732 w 3488732"/>
              <a:gd name="connsiteY1" fmla="*/ 0 h 3432751"/>
              <a:gd name="connsiteX2" fmla="*/ 3488732 w 3488732"/>
              <a:gd name="connsiteY2" fmla="*/ 3432751 h 3432751"/>
              <a:gd name="connsiteX3" fmla="*/ 0 w 3488732"/>
              <a:gd name="connsiteY3" fmla="*/ 3432751 h 3432751"/>
              <a:gd name="connsiteX4" fmla="*/ 0 w 3488732"/>
              <a:gd name="connsiteY4" fmla="*/ 3431630 h 3432751"/>
              <a:gd name="connsiteX5" fmla="*/ 80 w 3488732"/>
              <a:gd name="connsiteY5" fmla="*/ 3431628 h 3432751"/>
              <a:gd name="connsiteX6" fmla="*/ 7516 w 3488732"/>
              <a:gd name="connsiteY6" fmla="*/ 3431628 h 3432751"/>
              <a:gd name="connsiteX7" fmla="*/ 7516 w 3488732"/>
              <a:gd name="connsiteY7" fmla="*/ 3431443 h 3432751"/>
              <a:gd name="connsiteX8" fmla="*/ 179530 w 3488732"/>
              <a:gd name="connsiteY8" fmla="*/ 3427154 h 3432751"/>
              <a:gd name="connsiteX9" fmla="*/ 3484471 w 3488732"/>
              <a:gd name="connsiteY9" fmla="*/ 162232 h 3432751"/>
              <a:gd name="connsiteX10" fmla="*/ 3488328 w 3488732"/>
              <a:gd name="connsiteY10" fmla="*/ 6924 h 3432751"/>
              <a:gd name="connsiteX11" fmla="*/ 3488731 w 3488732"/>
              <a:gd name="connsiteY11" fmla="*/ 6924 h 34327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88732" h="3432751">
                <a:moveTo>
                  <a:pt x="3488731" y="0"/>
                </a:moveTo>
                <a:lnTo>
                  <a:pt x="3488732" y="0"/>
                </a:lnTo>
                <a:lnTo>
                  <a:pt x="3488732" y="3432751"/>
                </a:lnTo>
                <a:lnTo>
                  <a:pt x="0" y="3432751"/>
                </a:lnTo>
                <a:lnTo>
                  <a:pt x="0" y="3431630"/>
                </a:lnTo>
                <a:lnTo>
                  <a:pt x="80" y="3431628"/>
                </a:lnTo>
                <a:lnTo>
                  <a:pt x="7516" y="3431628"/>
                </a:lnTo>
                <a:lnTo>
                  <a:pt x="7516" y="3431443"/>
                </a:lnTo>
                <a:lnTo>
                  <a:pt x="179530" y="3427154"/>
                </a:lnTo>
                <a:cubicBezTo>
                  <a:pt x="1965266" y="3337873"/>
                  <a:pt x="3396747" y="1924247"/>
                  <a:pt x="3484471" y="162232"/>
                </a:cubicBezTo>
                <a:lnTo>
                  <a:pt x="3488328" y="6924"/>
                </a:lnTo>
                <a:lnTo>
                  <a:pt x="3488731" y="6924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73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A267D3-CCC7-4260-8127-53F80B997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A98630D-6E65-5C3F-FDA7-190F74FBC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912" y="422490"/>
            <a:ext cx="8178887" cy="158846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ru-RU" sz="2200" dirty="0">
                <a:latin typeface="Times New Roman"/>
                <a:cs typeface="Times New Roman"/>
              </a:rPr>
              <a:t>ПК 1.2. «Разрабатывать программные модули в соответствии с техническим заданием»</a:t>
            </a:r>
            <a:endParaRPr lang="ru-RU" sz="2200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F3A1F67-B99D-CABB-0310-43DD207F8E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412" y="1439698"/>
            <a:ext cx="6294966" cy="317583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z="2400" dirty="0">
                <a:latin typeface="Times New Roman"/>
                <a:cs typeface="Times New Roman"/>
              </a:rPr>
              <a:t>Оформление заказа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Отслеживание заказа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Просмотр истории заказов</a:t>
            </a:r>
          </a:p>
          <a:p>
            <a:r>
              <a:rPr lang="ru-RU" sz="2400" dirty="0">
                <a:latin typeface="Times New Roman"/>
                <a:cs typeface="Times New Roman"/>
              </a:rPr>
              <a:t>Управление данными базы данных администратором</a:t>
            </a:r>
          </a:p>
          <a:p>
            <a:r>
              <a:rPr lang="ru-RU" sz="2400" dirty="0">
                <a:latin typeface="Times New Roman"/>
                <a:cs typeface="Times New Roman"/>
              </a:rPr>
              <a:t>Изменение статуса отслеживания курьером</a:t>
            </a:r>
          </a:p>
          <a:p>
            <a:endParaRPr lang="ru-RU" sz="2400" dirty="0">
              <a:latin typeface="Times New Roman"/>
              <a:cs typeface="Times New Roman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21CB08-76F0-4C77-AA9B-6D57209384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5146188"/>
            <a:ext cx="3623149" cy="171507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6E9D3072-33D8-4A93-A3EC-7C79C02DB5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899" y="5146191"/>
            <a:ext cx="1721799" cy="1701630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31668EE-1091-4A2B-A85D-58D1B0D028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3623152" y="5146185"/>
            <a:ext cx="1715077" cy="1715077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34">
            <a:extLst>
              <a:ext uri="{FF2B5EF4-FFF2-40B4-BE49-F238E27FC236}">
                <a16:creationId xmlns:a16="http://schemas.microsoft.com/office/drawing/2014/main" id="{DB90578B-9C73-4314-9DA2-6718A36FB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V="1">
            <a:off x="3621087" y="5146183"/>
            <a:ext cx="1715079" cy="1715077"/>
          </a:xfrm>
          <a:custGeom>
            <a:avLst/>
            <a:gdLst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3484819 w 3484819"/>
              <a:gd name="connsiteY2" fmla="*/ 3430264 h 3430264"/>
              <a:gd name="connsiteX3" fmla="*/ 0 w 3484819"/>
              <a:gd name="connsiteY3" fmla="*/ 3430264 h 3430264"/>
              <a:gd name="connsiteX4" fmla="*/ 0 w 3484819"/>
              <a:gd name="connsiteY4" fmla="*/ 0 h 3430264"/>
              <a:gd name="connsiteX0" fmla="*/ 0 w 3484819"/>
              <a:gd name="connsiteY0" fmla="*/ 0 h 3430264"/>
              <a:gd name="connsiteX1" fmla="*/ 3484819 w 3484819"/>
              <a:gd name="connsiteY1" fmla="*/ 0 h 3430264"/>
              <a:gd name="connsiteX2" fmla="*/ 0 w 3484819"/>
              <a:gd name="connsiteY2" fmla="*/ 3430264 h 3430264"/>
              <a:gd name="connsiteX3" fmla="*/ 0 w 3484819"/>
              <a:gd name="connsiteY3" fmla="*/ 0 h 3430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84819" h="3430264">
                <a:moveTo>
                  <a:pt x="0" y="0"/>
                </a:moveTo>
                <a:lnTo>
                  <a:pt x="3484819" y="0"/>
                </a:lnTo>
                <a:lnTo>
                  <a:pt x="0" y="343026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9190391-F313-439F-B2BF-9F00E5AC2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336166" y="5146186"/>
            <a:ext cx="6861695" cy="1715077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6CEB90DD-57D5-4A21-9E3B-612768755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7004" y="5107136"/>
            <a:ext cx="1750856" cy="1750864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511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A76D5-FA06-1634-3DEE-C07A7DF4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364" y="720435"/>
            <a:ext cx="4140096" cy="1507375"/>
          </a:xfrm>
        </p:spPr>
        <p:txBody>
          <a:bodyPr>
            <a:norm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Структурная схема веб-сайта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Объект 3" descr="Изображение выглядит как текст, снимок экрана, диаграмм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5CDED8B7-7D71-F279-44EF-D979BBB6D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92" y="2443654"/>
            <a:ext cx="10352379" cy="35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57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A1766D0-745A-4921-A68E-56642A650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6A76D5-FA06-1634-3DEE-C07A7DF4A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9983" y="1690981"/>
            <a:ext cx="5731645" cy="1238944"/>
          </a:xfrm>
        </p:spPr>
        <p:txBody>
          <a:bodyPr>
            <a:normAutofit/>
          </a:bodyPr>
          <a:lstStyle/>
          <a:p>
            <a:pPr algn="r"/>
            <a:r>
              <a:rPr lang="ru-RU" dirty="0">
                <a:latin typeface="Times New Roman"/>
                <a:cs typeface="Times New Roman"/>
              </a:rPr>
              <a:t>Структурная схема мобильного приложения</a:t>
            </a:r>
            <a:endParaRPr lang="ru-RU">
              <a:latin typeface="Times New Roman"/>
              <a:cs typeface="Times New Roman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83F1E3F-D7BF-4DB5-8016-70B9E385E3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794726" y="-906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D0D3E7A-8DF6-4A78-A03C-86AD69746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03792" y="3470886"/>
            <a:ext cx="3388208" cy="3406341"/>
          </a:xfrm>
          <a:custGeom>
            <a:avLst/>
            <a:gdLst>
              <a:gd name="connsiteX0" fmla="*/ 3388058 w 3388208"/>
              <a:gd name="connsiteY0" fmla="*/ 0 h 3406341"/>
              <a:gd name="connsiteX1" fmla="*/ 3388208 w 3388208"/>
              <a:gd name="connsiteY1" fmla="*/ 0 h 3406341"/>
              <a:gd name="connsiteX2" fmla="*/ 3388208 w 3388208"/>
              <a:gd name="connsiteY2" fmla="*/ 3406341 h 3406341"/>
              <a:gd name="connsiteX3" fmla="*/ 0 w 3388208"/>
              <a:gd name="connsiteY3" fmla="*/ 3406341 h 3406341"/>
              <a:gd name="connsiteX4" fmla="*/ 79006 w 3388208"/>
              <a:gd name="connsiteY4" fmla="*/ 3404386 h 3406341"/>
              <a:gd name="connsiteX5" fmla="*/ 3383947 w 3388208"/>
              <a:gd name="connsiteY5" fmla="*/ 164274 h 3406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388208" h="3406341">
                <a:moveTo>
                  <a:pt x="3388058" y="0"/>
                </a:moveTo>
                <a:lnTo>
                  <a:pt x="3388208" y="0"/>
                </a:lnTo>
                <a:lnTo>
                  <a:pt x="3388208" y="3406341"/>
                </a:lnTo>
                <a:lnTo>
                  <a:pt x="0" y="3406341"/>
                </a:lnTo>
                <a:lnTo>
                  <a:pt x="79006" y="3404386"/>
                </a:lnTo>
                <a:cubicBezTo>
                  <a:pt x="1864742" y="3315784"/>
                  <a:pt x="3296223" y="1912901"/>
                  <a:pt x="3383947" y="164274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Рисунок 4" descr="Изображение выглядит как текст, диаграмма, снимок экрана, Параллельный&#10;&#10;Автоматически созданное описание">
            <a:extLst>
              <a:ext uri="{FF2B5EF4-FFF2-40B4-BE49-F238E27FC236}">
                <a16:creationId xmlns:a16="http://schemas.microsoft.com/office/drawing/2014/main" id="{391B3A5A-B98E-0CE8-4691-2FE851BCD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28" y="0"/>
            <a:ext cx="599191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56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5492F2-766E-108A-F1D1-5B9FADEBD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73" y="3105124"/>
            <a:ext cx="9950103" cy="150737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Функции пользователя</a:t>
            </a:r>
          </a:p>
        </p:txBody>
      </p:sp>
      <p:pic>
        <p:nvPicPr>
          <p:cNvPr id="6" name="Рисунок 5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6659408F-9F39-E5ED-33F4-D9BCDABA4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783" y="2512978"/>
            <a:ext cx="7045585" cy="4199107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одежда, снимок экрана, мебель&#10;&#10;Автоматически созданное описание">
            <a:extLst>
              <a:ext uri="{FF2B5EF4-FFF2-40B4-BE49-F238E27FC236}">
                <a16:creationId xmlns:a16="http://schemas.microsoft.com/office/drawing/2014/main" id="{DB71B6B7-6066-4F5A-BB20-C429E033166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24830" y="141316"/>
            <a:ext cx="6461635" cy="351351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66271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B8A2F4-0E4B-E59B-B5D9-A3A9B3AB3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167" y="502674"/>
            <a:ext cx="9950103" cy="1507376"/>
          </a:xfrm>
        </p:spPr>
        <p:txBody>
          <a:bodyPr>
            <a:norm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Функции сотрудников</a:t>
            </a:r>
          </a:p>
        </p:txBody>
      </p:sp>
      <p:pic>
        <p:nvPicPr>
          <p:cNvPr id="4" name="Объект 3" descr="Изображение выглядит как текст, снимок экрана, Шрифт&#10;&#10;Автоматически созданное описание">
            <a:extLst>
              <a:ext uri="{FF2B5EF4-FFF2-40B4-BE49-F238E27FC236}">
                <a16:creationId xmlns:a16="http://schemas.microsoft.com/office/drawing/2014/main" id="{F1BBE80D-948B-3FD2-4564-78C4AF41EC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2796" y="262911"/>
            <a:ext cx="3299108" cy="4632194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E591B80-8EF2-915C-D156-86BBCA26AEE5}"/>
              </a:ext>
            </a:extLst>
          </p:cNvPr>
          <p:cNvSpPr txBox="1"/>
          <p:nvPr/>
        </p:nvSpPr>
        <p:spPr>
          <a:xfrm>
            <a:off x="-3900791" y="3216613"/>
            <a:ext cx="27432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4386c45b-9bed-40f0-90fd-9f7d19618571</a:t>
            </a:r>
          </a:p>
        </p:txBody>
      </p:sp>
      <p:pic>
        <p:nvPicPr>
          <p:cNvPr id="8" name="Рисунок 7" descr="Изображение выглядит как текст, снимок экрана, Шрифт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C032904-3C87-1E86-B029-E5300C51B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022" y="2254385"/>
            <a:ext cx="8090171" cy="440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6080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B63D1B-5006-FB1B-25C8-65D8D5C4E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500" y="-2272"/>
            <a:ext cx="9950103" cy="1835944"/>
          </a:xfrm>
        </p:spPr>
        <p:txBody>
          <a:bodyPr>
            <a:noAutofit/>
          </a:bodyPr>
          <a:lstStyle/>
          <a:p>
            <a:r>
              <a:rPr lang="ru-RU" sz="2800" dirty="0">
                <a:latin typeface="Times New Roman"/>
                <a:cs typeface="Times New Roman"/>
              </a:rPr>
              <a:t>ПК 1.3. «Выполнять отладку программных модулей с использованием специализированных программных средств»</a:t>
            </a:r>
            <a:endParaRPr lang="ru-RU" sz="2800" dirty="0"/>
          </a:p>
        </p:txBody>
      </p:sp>
      <p:pic>
        <p:nvPicPr>
          <p:cNvPr id="6" name="Рисунок 5" descr="Изображение выглядит как текст, снимок экрана, Шрифт,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759DE8FD-508F-A07D-B98C-F23D4B7E60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18" y="2108678"/>
            <a:ext cx="7090271" cy="3387056"/>
          </a:xfrm>
          <a:prstGeom prst="rect">
            <a:avLst/>
          </a:prstGeom>
        </p:spPr>
      </p:pic>
      <p:pic>
        <p:nvPicPr>
          <p:cNvPr id="4" name="Объект 3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808BFC94-018D-2167-3831-87DB17BEE1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51532" y="2853757"/>
            <a:ext cx="5699285" cy="3842082"/>
          </a:xfr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847087475"/>
      </p:ext>
    </p:extLst>
  </p:cSld>
  <p:clrMapOvr>
    <a:masterClrMapping/>
  </p:clrMapOvr>
</p:sld>
</file>

<file path=ppt/theme/theme1.xml><?xml version="1.0" encoding="utf-8"?>
<a:theme xmlns:a="http://schemas.openxmlformats.org/drawingml/2006/main" name="BlocksVTI">
  <a:themeElements>
    <a:clrScheme name="Blocks">
      <a:dk1>
        <a:sysClr val="windowText" lastClr="000000"/>
      </a:dk1>
      <a:lt1>
        <a:sysClr val="window" lastClr="FFFFFF"/>
      </a:lt1>
      <a:dk2>
        <a:srgbClr val="1B3843"/>
      </a:dk2>
      <a:lt2>
        <a:srgbClr val="F2F3F1"/>
      </a:lt2>
      <a:accent1>
        <a:srgbClr val="7A8592"/>
      </a:accent1>
      <a:accent2>
        <a:srgbClr val="8C8C96"/>
      </a:accent2>
      <a:accent3>
        <a:srgbClr val="7A6C76"/>
      </a:accent3>
      <a:accent4>
        <a:srgbClr val="A7AA9D"/>
      </a:accent4>
      <a:accent5>
        <a:srgbClr val="63787F"/>
      </a:accent5>
      <a:accent6>
        <a:srgbClr val="889DA5"/>
      </a:accent6>
      <a:hlink>
        <a:srgbClr val="71819B"/>
      </a:hlink>
      <a:folHlink>
        <a:srgbClr val="7E8B85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ocksVTI" id="{31656FE6-20D8-4105-85EA-706EC9332BE9}" vid="{039DFFC9-9B25-4063-9235-B287A446F50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BlocksVTI</vt:lpstr>
      <vt:lpstr>Курсовая работа на тему:</vt:lpstr>
      <vt:lpstr>Модули</vt:lpstr>
      <vt:lpstr>ПК 1.1. «Формировать алгоритмы разработки программных модулей в соответствии с техническим заданием» </vt:lpstr>
      <vt:lpstr>ПК 1.2. «Разрабатывать программные модули в соответствии с техническим заданием»</vt:lpstr>
      <vt:lpstr>Структурная схема веб-сайта</vt:lpstr>
      <vt:lpstr>Структурная схема мобильного приложения</vt:lpstr>
      <vt:lpstr>Функции пользователя</vt:lpstr>
      <vt:lpstr>Функции сотрудников</vt:lpstr>
      <vt:lpstr>ПК 1.3. «Выполнять отладку программных модулей с использованием специализированных программных средств»</vt:lpstr>
      <vt:lpstr>ПК 1.4. «Выполнять тестирование программных модулей»</vt:lpstr>
      <vt:lpstr>Схема тестирования веб-сайта</vt:lpstr>
      <vt:lpstr>Схема тестирования мобильного приложения</vt:lpstr>
      <vt:lpstr>ПК 1.5. «Осуществлять рефакторинг и оптимизацию программного кода»</vt:lpstr>
      <vt:lpstr>ПК 1.5. «Осуществлять рефакторинг и оптимиацию программного кода»</vt:lpstr>
      <vt:lpstr>ПК 1.6. «Разрабатывать модули программного обеспечения для мобильных платформ»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/>
  <cp:revision>469</cp:revision>
  <dcterms:created xsi:type="dcterms:W3CDTF">2024-05-19T19:46:10Z</dcterms:created>
  <dcterms:modified xsi:type="dcterms:W3CDTF">2024-06-12T19:55:54Z</dcterms:modified>
</cp:coreProperties>
</file>