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9" r:id="rId4"/>
    <p:sldId id="260" r:id="rId5"/>
    <p:sldId id="261" r:id="rId6"/>
    <p:sldId id="266" r:id="rId7"/>
    <p:sldId id="262" r:id="rId8"/>
    <p:sldId id="268" r:id="rId9"/>
    <p:sldId id="263" r:id="rId10"/>
    <p:sldId id="265" r:id="rId11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>
        <p:scale>
          <a:sx n="73" d="100"/>
          <a:sy n="73" d="100"/>
        </p:scale>
        <p:origin x="413" y="-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57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5985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8193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1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0" y="2571750"/>
            <a:ext cx="5486400" cy="30861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319599" y="2084784"/>
            <a:ext cx="7477601" cy="16663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b="1" dirty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Vehicle Insurance Claim Fraud Detection</a:t>
            </a:r>
            <a:endParaRPr lang="en-US" sz="5249" dirty="0"/>
          </a:p>
        </p:txBody>
      </p:sp>
      <p:sp>
        <p:nvSpPr>
          <p:cNvPr id="6" name="Text 2"/>
          <p:cNvSpPr/>
          <p:nvPr/>
        </p:nvSpPr>
        <p:spPr>
          <a:xfrm>
            <a:off x="6319599" y="4062043"/>
            <a:ext cx="7477601" cy="83577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This presentation outlines a machine learning project focused on detecting vehicle insurance fraud. </a:t>
            </a:r>
            <a:endParaRPr lang="en-US" sz="1750" dirty="0"/>
          </a:p>
        </p:txBody>
      </p:sp>
      <p:sp>
        <p:nvSpPr>
          <p:cNvPr id="9" name="Text 4"/>
          <p:cNvSpPr/>
          <p:nvPr/>
        </p:nvSpPr>
        <p:spPr>
          <a:xfrm>
            <a:off x="6786086" y="5755958"/>
            <a:ext cx="1859280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r>
              <a:rPr lang="en-US" sz="2187" b="1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By Ali Koteich</a:t>
            </a:r>
            <a:endParaRPr lang="en-US" sz="2187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7AF2792-2DBC-44F6-AC18-2EF1E7432AD9}"/>
              </a:ext>
            </a:extLst>
          </p:cNvPr>
          <p:cNvSpPr/>
          <p:nvPr/>
        </p:nvSpPr>
        <p:spPr>
          <a:xfrm>
            <a:off x="0" y="0"/>
            <a:ext cx="5486400" cy="25717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C5CBF1C-05FC-41BB-BB8D-983C46BD54F9}"/>
              </a:ext>
            </a:extLst>
          </p:cNvPr>
          <p:cNvSpPr/>
          <p:nvPr/>
        </p:nvSpPr>
        <p:spPr>
          <a:xfrm>
            <a:off x="0" y="5657850"/>
            <a:ext cx="5486400" cy="25717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  <p:txBody>
          <a:bodyPr/>
          <a:lstStyle/>
          <a:p>
            <a:endParaRPr lang="en-US" dirty="0"/>
          </a:p>
        </p:txBody>
      </p:sp>
      <p:sp>
        <p:nvSpPr>
          <p:cNvPr id="4" name="Text 1"/>
          <p:cNvSpPr/>
          <p:nvPr/>
        </p:nvSpPr>
        <p:spPr>
          <a:xfrm>
            <a:off x="2037993" y="2572107"/>
            <a:ext cx="842772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Conclusion  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2037993" y="3821906"/>
            <a:ext cx="485394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Imbalanced Dataset</a:t>
            </a:r>
            <a:endParaRPr lang="en-US" sz="2187" dirty="0"/>
          </a:p>
        </p:txBody>
      </p:sp>
      <p:sp>
        <p:nvSpPr>
          <p:cNvPr id="6" name="Text 3"/>
          <p:cNvSpPr/>
          <p:nvPr/>
        </p:nvSpPr>
        <p:spPr>
          <a:xfrm>
            <a:off x="2037993" y="4391263"/>
            <a:ext cx="500622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Sampling techniques enhanced the performance of our model but over sampling by injecting new data of the minority class will give the best results.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7593806" y="3821906"/>
            <a:ext cx="316992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Advanced Techniques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7593806" y="4391263"/>
            <a:ext cx="500622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Undergoing detailed data preprocessing and data analysis techniques, testing more algorithms and tuning their hyperparameters will increase the performance of the model.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734497"/>
            <a:ext cx="10554414" cy="85256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Problem Statement: Vehicle Insurance Fraud</a:t>
            </a:r>
            <a:endParaRPr lang="en-US" sz="4374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7993" y="2567583"/>
            <a:ext cx="3295888" cy="2036921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2037993" y="4882158"/>
            <a:ext cx="252222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Fraudulent Claims</a:t>
            </a:r>
            <a:endParaRPr lang="en-US" sz="2187" dirty="0"/>
          </a:p>
        </p:txBody>
      </p:sp>
      <p:sp>
        <p:nvSpPr>
          <p:cNvPr id="7" name="Text 3"/>
          <p:cNvSpPr/>
          <p:nvPr/>
        </p:nvSpPr>
        <p:spPr>
          <a:xfrm>
            <a:off x="2037993" y="5362575"/>
            <a:ext cx="3295888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Insurance fraud is a major issue, with many individuals attempting to file false or exaggerated claims leading to financial losses for insurance companies.</a:t>
            </a:r>
            <a:endParaRPr lang="en-US" sz="1750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7137" y="2567583"/>
            <a:ext cx="3296007" cy="2037040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5667137" y="4882277"/>
            <a:ext cx="233934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Staged Accidents</a:t>
            </a:r>
            <a:endParaRPr lang="en-US" sz="2187" dirty="0"/>
          </a:p>
        </p:txBody>
      </p:sp>
      <p:sp>
        <p:nvSpPr>
          <p:cNvPr id="10" name="Text 5"/>
          <p:cNvSpPr/>
          <p:nvPr/>
        </p:nvSpPr>
        <p:spPr>
          <a:xfrm>
            <a:off x="5667137" y="5362694"/>
            <a:ext cx="329600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Staged accidents and deliberate vehicle damage contribute to fraudulent claims, creating challenges for the insurance sector.</a:t>
            </a:r>
            <a:endParaRPr lang="en-US" sz="1750" dirty="0"/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96400" y="2567583"/>
            <a:ext cx="3296007" cy="2037040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9296400" y="4882277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Signs of Fraud</a:t>
            </a:r>
            <a:endParaRPr lang="en-US" sz="2187" dirty="0"/>
          </a:p>
        </p:txBody>
      </p:sp>
      <p:sp>
        <p:nvSpPr>
          <p:cNvPr id="13" name="Text 7"/>
          <p:cNvSpPr/>
          <p:nvPr/>
        </p:nvSpPr>
        <p:spPr>
          <a:xfrm>
            <a:off x="9296400" y="5362694"/>
            <a:ext cx="329600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Identifying patterns and anomalies that indicate potential fraudulent activity requires sophisticated fraud detection techniques.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9728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1518285"/>
            <a:ext cx="10554414" cy="94445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Overview of Machine Learning Approach</a:t>
            </a:r>
            <a:endParaRPr lang="en-US" sz="4374" dirty="0"/>
          </a:p>
        </p:txBody>
      </p:sp>
      <p:sp>
        <p:nvSpPr>
          <p:cNvPr id="12" name="Shape 3">
            <a:extLst>
              <a:ext uri="{FF2B5EF4-FFF2-40B4-BE49-F238E27FC236}">
                <a16:creationId xmlns:a16="http://schemas.microsoft.com/office/drawing/2014/main" id="{F8D6CF33-1355-427A-95AA-BB70B17BBF1D}"/>
              </a:ext>
            </a:extLst>
          </p:cNvPr>
          <p:cNvSpPr/>
          <p:nvPr/>
        </p:nvSpPr>
        <p:spPr>
          <a:xfrm>
            <a:off x="2849752" y="3476832"/>
            <a:ext cx="2456186" cy="861706"/>
          </a:xfrm>
          <a:prstGeom prst="roundRect">
            <a:avLst>
              <a:gd name="adj" fmla="val 2967"/>
            </a:avLst>
          </a:prstGeom>
          <a:solidFill>
            <a:srgbClr val="CCEEFF"/>
          </a:solidFill>
          <a:ln w="13811">
            <a:solidFill>
              <a:srgbClr val="B2D4E5"/>
            </a:solidFill>
            <a:prstDash val="solid"/>
          </a:ln>
        </p:spPr>
      </p:sp>
      <p:sp>
        <p:nvSpPr>
          <p:cNvPr id="13" name="Text 4">
            <a:extLst>
              <a:ext uri="{FF2B5EF4-FFF2-40B4-BE49-F238E27FC236}">
                <a16:creationId xmlns:a16="http://schemas.microsoft.com/office/drawing/2014/main" id="{24E3F2DE-425B-48DE-833B-313B34A0F05B}"/>
              </a:ext>
            </a:extLst>
          </p:cNvPr>
          <p:cNvSpPr/>
          <p:nvPr/>
        </p:nvSpPr>
        <p:spPr>
          <a:xfrm>
            <a:off x="2967743" y="3536454"/>
            <a:ext cx="2220204" cy="62572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187" dirty="0"/>
              <a:t>Exploratory Data Analysis</a:t>
            </a:r>
          </a:p>
        </p:txBody>
      </p:sp>
      <p:sp>
        <p:nvSpPr>
          <p:cNvPr id="14" name="Shape 3">
            <a:extLst>
              <a:ext uri="{FF2B5EF4-FFF2-40B4-BE49-F238E27FC236}">
                <a16:creationId xmlns:a16="http://schemas.microsoft.com/office/drawing/2014/main" id="{0C6AF35A-5D4B-40E2-AFAB-89E0E3E755A4}"/>
              </a:ext>
            </a:extLst>
          </p:cNvPr>
          <p:cNvSpPr/>
          <p:nvPr/>
        </p:nvSpPr>
        <p:spPr>
          <a:xfrm>
            <a:off x="6115838" y="3483319"/>
            <a:ext cx="2456186" cy="861706"/>
          </a:xfrm>
          <a:prstGeom prst="roundRect">
            <a:avLst>
              <a:gd name="adj" fmla="val 2967"/>
            </a:avLst>
          </a:prstGeom>
          <a:solidFill>
            <a:srgbClr val="CCEEFF"/>
          </a:solidFill>
          <a:ln w="13811">
            <a:solidFill>
              <a:srgbClr val="B2D4E5"/>
            </a:solidFill>
            <a:prstDash val="solid"/>
          </a:ln>
        </p:spPr>
      </p:sp>
      <p:sp>
        <p:nvSpPr>
          <p:cNvPr id="15" name="Text 4">
            <a:extLst>
              <a:ext uri="{FF2B5EF4-FFF2-40B4-BE49-F238E27FC236}">
                <a16:creationId xmlns:a16="http://schemas.microsoft.com/office/drawing/2014/main" id="{EA224B04-286A-411D-9347-F045DDA8BEE9}"/>
              </a:ext>
            </a:extLst>
          </p:cNvPr>
          <p:cNvSpPr/>
          <p:nvPr/>
        </p:nvSpPr>
        <p:spPr>
          <a:xfrm>
            <a:off x="6233829" y="3542941"/>
            <a:ext cx="2220204" cy="62572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187" dirty="0"/>
              <a:t>Feature Engineering</a:t>
            </a:r>
          </a:p>
        </p:txBody>
      </p:sp>
      <p:sp>
        <p:nvSpPr>
          <p:cNvPr id="16" name="Shape 3">
            <a:extLst>
              <a:ext uri="{FF2B5EF4-FFF2-40B4-BE49-F238E27FC236}">
                <a16:creationId xmlns:a16="http://schemas.microsoft.com/office/drawing/2014/main" id="{AC788E55-76E3-4E83-998D-1C1F73D2C709}"/>
              </a:ext>
            </a:extLst>
          </p:cNvPr>
          <p:cNvSpPr/>
          <p:nvPr/>
        </p:nvSpPr>
        <p:spPr>
          <a:xfrm>
            <a:off x="9381392" y="3476832"/>
            <a:ext cx="2456186" cy="861706"/>
          </a:xfrm>
          <a:prstGeom prst="roundRect">
            <a:avLst>
              <a:gd name="adj" fmla="val 2967"/>
            </a:avLst>
          </a:prstGeom>
          <a:solidFill>
            <a:srgbClr val="CCEEFF"/>
          </a:solidFill>
          <a:ln w="13811">
            <a:solidFill>
              <a:srgbClr val="B2D4E5"/>
            </a:solidFill>
            <a:prstDash val="solid"/>
          </a:ln>
        </p:spPr>
      </p:sp>
      <p:sp>
        <p:nvSpPr>
          <p:cNvPr id="17" name="Text 4">
            <a:extLst>
              <a:ext uri="{FF2B5EF4-FFF2-40B4-BE49-F238E27FC236}">
                <a16:creationId xmlns:a16="http://schemas.microsoft.com/office/drawing/2014/main" id="{FDF4732A-542A-4055-AE39-F11E91331263}"/>
              </a:ext>
            </a:extLst>
          </p:cNvPr>
          <p:cNvSpPr/>
          <p:nvPr/>
        </p:nvSpPr>
        <p:spPr>
          <a:xfrm>
            <a:off x="9499383" y="3536454"/>
            <a:ext cx="2220204" cy="62572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187" dirty="0"/>
              <a:t>Correlation Analysis</a:t>
            </a:r>
          </a:p>
        </p:txBody>
      </p:sp>
      <p:sp>
        <p:nvSpPr>
          <p:cNvPr id="18" name="Shape 3">
            <a:extLst>
              <a:ext uri="{FF2B5EF4-FFF2-40B4-BE49-F238E27FC236}">
                <a16:creationId xmlns:a16="http://schemas.microsoft.com/office/drawing/2014/main" id="{5A19D9C0-5B1D-4004-92E2-D674840A7A8B}"/>
              </a:ext>
            </a:extLst>
          </p:cNvPr>
          <p:cNvSpPr/>
          <p:nvPr/>
        </p:nvSpPr>
        <p:spPr>
          <a:xfrm>
            <a:off x="2849752" y="5121797"/>
            <a:ext cx="2456186" cy="861706"/>
          </a:xfrm>
          <a:prstGeom prst="roundRect">
            <a:avLst>
              <a:gd name="adj" fmla="val 2967"/>
            </a:avLst>
          </a:prstGeom>
          <a:solidFill>
            <a:srgbClr val="CCEEFF"/>
          </a:solidFill>
          <a:ln w="13811">
            <a:solidFill>
              <a:srgbClr val="B2D4E5"/>
            </a:solidFill>
            <a:prstDash val="solid"/>
          </a:ln>
        </p:spPr>
      </p:sp>
      <p:sp>
        <p:nvSpPr>
          <p:cNvPr id="19" name="Text 4">
            <a:extLst>
              <a:ext uri="{FF2B5EF4-FFF2-40B4-BE49-F238E27FC236}">
                <a16:creationId xmlns:a16="http://schemas.microsoft.com/office/drawing/2014/main" id="{71710526-39DD-43F8-889D-579F3DE24901}"/>
              </a:ext>
            </a:extLst>
          </p:cNvPr>
          <p:cNvSpPr/>
          <p:nvPr/>
        </p:nvSpPr>
        <p:spPr>
          <a:xfrm>
            <a:off x="2967743" y="5333494"/>
            <a:ext cx="2220204" cy="62572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187" dirty="0"/>
              <a:t>Data Sampling</a:t>
            </a:r>
          </a:p>
        </p:txBody>
      </p:sp>
      <p:sp>
        <p:nvSpPr>
          <p:cNvPr id="20" name="Shape 3">
            <a:extLst>
              <a:ext uri="{FF2B5EF4-FFF2-40B4-BE49-F238E27FC236}">
                <a16:creationId xmlns:a16="http://schemas.microsoft.com/office/drawing/2014/main" id="{76CD0C26-FCFF-4335-879B-35D3FFDFCDE4}"/>
              </a:ext>
            </a:extLst>
          </p:cNvPr>
          <p:cNvSpPr/>
          <p:nvPr/>
        </p:nvSpPr>
        <p:spPr>
          <a:xfrm>
            <a:off x="6116565" y="5123174"/>
            <a:ext cx="2456186" cy="861706"/>
          </a:xfrm>
          <a:prstGeom prst="roundRect">
            <a:avLst>
              <a:gd name="adj" fmla="val 2967"/>
            </a:avLst>
          </a:prstGeom>
          <a:solidFill>
            <a:srgbClr val="CCEEFF"/>
          </a:solidFill>
          <a:ln w="13811">
            <a:solidFill>
              <a:srgbClr val="B2D4E5"/>
            </a:solidFill>
            <a:prstDash val="solid"/>
          </a:ln>
        </p:spPr>
      </p:sp>
      <p:sp>
        <p:nvSpPr>
          <p:cNvPr id="21" name="Text 4">
            <a:extLst>
              <a:ext uri="{FF2B5EF4-FFF2-40B4-BE49-F238E27FC236}">
                <a16:creationId xmlns:a16="http://schemas.microsoft.com/office/drawing/2014/main" id="{8C37DBA8-B4C9-4568-8F6B-E242174507C2}"/>
              </a:ext>
            </a:extLst>
          </p:cNvPr>
          <p:cNvSpPr/>
          <p:nvPr/>
        </p:nvSpPr>
        <p:spPr>
          <a:xfrm>
            <a:off x="6234556" y="5304918"/>
            <a:ext cx="2220204" cy="62572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187" dirty="0"/>
              <a:t>Model Selection</a:t>
            </a:r>
          </a:p>
        </p:txBody>
      </p:sp>
      <p:sp>
        <p:nvSpPr>
          <p:cNvPr id="22" name="Shape 3">
            <a:extLst>
              <a:ext uri="{FF2B5EF4-FFF2-40B4-BE49-F238E27FC236}">
                <a16:creationId xmlns:a16="http://schemas.microsoft.com/office/drawing/2014/main" id="{84A9AC2C-4C80-4651-80AC-CFAEA0F5A4B4}"/>
              </a:ext>
            </a:extLst>
          </p:cNvPr>
          <p:cNvSpPr/>
          <p:nvPr/>
        </p:nvSpPr>
        <p:spPr>
          <a:xfrm>
            <a:off x="9361404" y="5123174"/>
            <a:ext cx="2456186" cy="861706"/>
          </a:xfrm>
          <a:prstGeom prst="roundRect">
            <a:avLst>
              <a:gd name="adj" fmla="val 2967"/>
            </a:avLst>
          </a:prstGeom>
          <a:solidFill>
            <a:srgbClr val="CCEEFF"/>
          </a:solidFill>
          <a:ln w="13811">
            <a:solidFill>
              <a:srgbClr val="B2D4E5"/>
            </a:solidFill>
            <a:prstDash val="solid"/>
          </a:ln>
        </p:spPr>
      </p:sp>
      <p:sp>
        <p:nvSpPr>
          <p:cNvPr id="23" name="Text 4">
            <a:extLst>
              <a:ext uri="{FF2B5EF4-FFF2-40B4-BE49-F238E27FC236}">
                <a16:creationId xmlns:a16="http://schemas.microsoft.com/office/drawing/2014/main" id="{8CA746E6-BD07-4E20-BF02-5CBA9307DFB9}"/>
              </a:ext>
            </a:extLst>
          </p:cNvPr>
          <p:cNvSpPr/>
          <p:nvPr/>
        </p:nvSpPr>
        <p:spPr>
          <a:xfrm>
            <a:off x="9479395" y="5304918"/>
            <a:ext cx="2220204" cy="62572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187" dirty="0"/>
              <a:t>Model Testing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CFCFDF0-67B0-4754-AA99-000A0C907075}"/>
              </a:ext>
            </a:extLst>
          </p:cNvPr>
          <p:cNvCxnSpPr>
            <a:cxnSpLocks/>
          </p:cNvCxnSpPr>
          <p:nvPr/>
        </p:nvCxnSpPr>
        <p:spPr>
          <a:xfrm>
            <a:off x="5304342" y="3953963"/>
            <a:ext cx="81096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4DF30E7-6614-4AD0-9118-FDB6620B39B5}"/>
              </a:ext>
            </a:extLst>
          </p:cNvPr>
          <p:cNvCxnSpPr/>
          <p:nvPr/>
        </p:nvCxnSpPr>
        <p:spPr>
          <a:xfrm>
            <a:off x="5306665" y="5564058"/>
            <a:ext cx="809900" cy="6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962B100-807A-41AD-B86F-6AEC5324C1A2}"/>
              </a:ext>
            </a:extLst>
          </p:cNvPr>
          <p:cNvCxnSpPr>
            <a:cxnSpLocks/>
          </p:cNvCxnSpPr>
          <p:nvPr/>
        </p:nvCxnSpPr>
        <p:spPr>
          <a:xfrm>
            <a:off x="4074353" y="4739400"/>
            <a:ext cx="65886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8AF8EC7-398D-4B1A-B2B5-657019879FE8}"/>
              </a:ext>
            </a:extLst>
          </p:cNvPr>
          <p:cNvCxnSpPr/>
          <p:nvPr/>
        </p:nvCxnSpPr>
        <p:spPr>
          <a:xfrm>
            <a:off x="8551504" y="5572003"/>
            <a:ext cx="809900" cy="6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94F7F21-A352-4A05-9F8E-13757DB4E16C}"/>
              </a:ext>
            </a:extLst>
          </p:cNvPr>
          <p:cNvCxnSpPr>
            <a:cxnSpLocks/>
          </p:cNvCxnSpPr>
          <p:nvPr/>
        </p:nvCxnSpPr>
        <p:spPr>
          <a:xfrm>
            <a:off x="4074353" y="4739400"/>
            <a:ext cx="0" cy="382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C8B7758-2648-4822-9DAF-867B3F7B9BBE}"/>
              </a:ext>
            </a:extLst>
          </p:cNvPr>
          <p:cNvCxnSpPr>
            <a:cxnSpLocks/>
          </p:cNvCxnSpPr>
          <p:nvPr/>
        </p:nvCxnSpPr>
        <p:spPr>
          <a:xfrm>
            <a:off x="10672515" y="4350545"/>
            <a:ext cx="0" cy="3912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72F48CD-82BE-4B4A-9684-553FF13C203E}"/>
              </a:ext>
            </a:extLst>
          </p:cNvPr>
          <p:cNvCxnSpPr>
            <a:cxnSpLocks/>
          </p:cNvCxnSpPr>
          <p:nvPr/>
        </p:nvCxnSpPr>
        <p:spPr>
          <a:xfrm>
            <a:off x="8570428" y="3953962"/>
            <a:ext cx="81096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1"/>
          <p:cNvPicPr>
            <a:picLocks noChangeAspect="1"/>
          </p:cNvPicPr>
          <p:nvPr/>
        </p:nvPicPr>
        <p:blipFill rotWithShape="1">
          <a:blip r:embed="rId4"/>
          <a:srcRect l="26781" r="13192"/>
          <a:stretch/>
        </p:blipFill>
        <p:spPr>
          <a:xfrm>
            <a:off x="-489564" y="10511"/>
            <a:ext cx="4670565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4490799" y="827961"/>
            <a:ext cx="92506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4400" dirty="0"/>
              <a:t>Data Preprocessing</a:t>
            </a:r>
          </a:p>
        </p:txBody>
      </p:sp>
      <p:pic>
        <p:nvPicPr>
          <p:cNvPr id="6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0799" y="1855589"/>
            <a:ext cx="1110972" cy="1777484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5935028" y="1888575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Dataset Overview</a:t>
            </a:r>
            <a:endParaRPr lang="en-US" sz="2187" dirty="0"/>
          </a:p>
        </p:txBody>
      </p:sp>
      <p:sp>
        <p:nvSpPr>
          <p:cNvPr id="8" name="Text 3"/>
          <p:cNvSpPr/>
          <p:nvPr/>
        </p:nvSpPr>
        <p:spPr>
          <a:xfrm>
            <a:off x="5935028" y="2368992"/>
            <a:ext cx="786217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85750" indent="-285750" algn="l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Our dataset consists of 15420 records, 33 features and 1 label.</a:t>
            </a:r>
          </a:p>
          <a:p>
            <a:pPr marL="285750" indent="-285750" algn="l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94% of the records didn’t commit fraud and 6 % committed fraud.</a:t>
            </a:r>
          </a:p>
          <a:p>
            <a:pPr marL="285750" indent="-285750" algn="l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 We have an imbalanced dataset</a:t>
            </a:r>
          </a:p>
          <a:p>
            <a:pPr marL="0" indent="0" algn="l">
              <a:lnSpc>
                <a:spcPts val="2799"/>
              </a:lnSpc>
              <a:buNone/>
            </a:pPr>
            <a:endParaRPr lang="en-US" sz="1750" dirty="0">
              <a:solidFill>
                <a:srgbClr val="272525"/>
              </a:solidFill>
              <a:latin typeface="Eudoxus Sans" pitchFamily="34" charset="0"/>
              <a:ea typeface="Eudoxus Sans" pitchFamily="34" charset="-122"/>
              <a:cs typeface="Eudoxus Sans" pitchFamily="34" charset="-120"/>
            </a:endParaRPr>
          </a:p>
          <a:p>
            <a:pPr marL="0" indent="0" algn="l">
              <a:lnSpc>
                <a:spcPts val="2799"/>
              </a:lnSpc>
              <a:buNone/>
            </a:pPr>
            <a:endParaRPr lang="en-US" sz="1750" dirty="0"/>
          </a:p>
        </p:txBody>
      </p:sp>
      <p:pic>
        <p:nvPicPr>
          <p:cNvPr id="9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90799" y="3633073"/>
            <a:ext cx="1110972" cy="1777484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5935028" y="3760651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Data Visualization</a:t>
            </a:r>
            <a:endParaRPr lang="en-US" sz="2187" dirty="0"/>
          </a:p>
        </p:txBody>
      </p:sp>
      <p:sp>
        <p:nvSpPr>
          <p:cNvPr id="11" name="Text 5"/>
          <p:cNvSpPr/>
          <p:nvPr/>
        </p:nvSpPr>
        <p:spPr>
          <a:xfrm>
            <a:off x="5935028" y="4241068"/>
            <a:ext cx="786217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85750" indent="-285750" algn="l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</a:rPr>
              <a:t>Visualizing data to help interpreting and understanding each feature.</a:t>
            </a:r>
          </a:p>
          <a:p>
            <a:pPr marL="285750" indent="-285750" algn="l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en-US" sz="1750" dirty="0">
                <a:latin typeface="Söhne"/>
              </a:rPr>
              <a:t>I</a:t>
            </a:r>
            <a:r>
              <a:rPr lang="en-US" sz="1750" b="0" i="0" dirty="0">
                <a:effectLst/>
                <a:latin typeface="Söhne"/>
              </a:rPr>
              <a:t>dentify trends, outliers, and correlations</a:t>
            </a:r>
            <a:r>
              <a:rPr lang="en-US" sz="1750" b="0" i="0" dirty="0">
                <a:effectLst/>
                <a:latin typeface="Eudoxus Sans" pitchFamily="34" charset="0"/>
                <a:ea typeface="Eudoxus Sans" pitchFamily="34" charset="-122"/>
              </a:rPr>
              <a:t>.</a:t>
            </a:r>
            <a:endParaRPr lang="en-US" sz="1750" dirty="0"/>
          </a:p>
        </p:txBody>
      </p:sp>
      <p:pic>
        <p:nvPicPr>
          <p:cNvPr id="12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90799" y="5410557"/>
            <a:ext cx="1110972" cy="1990963"/>
          </a:xfrm>
          <a:prstGeom prst="rect">
            <a:avLst/>
          </a:prstGeom>
        </p:spPr>
      </p:pic>
      <p:sp>
        <p:nvSpPr>
          <p:cNvPr id="13" name="Text 6"/>
          <p:cNvSpPr/>
          <p:nvPr/>
        </p:nvSpPr>
        <p:spPr>
          <a:xfrm>
            <a:off x="5935028" y="5559158"/>
            <a:ext cx="273558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Feature Engineering</a:t>
            </a:r>
            <a:endParaRPr lang="en-US" sz="2187" dirty="0"/>
          </a:p>
        </p:txBody>
      </p:sp>
      <p:sp>
        <p:nvSpPr>
          <p:cNvPr id="14" name="Text 7"/>
          <p:cNvSpPr/>
          <p:nvPr/>
        </p:nvSpPr>
        <p:spPr>
          <a:xfrm>
            <a:off x="5935028" y="6039575"/>
            <a:ext cx="7862173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85750" indent="-285750" algn="l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en-US" sz="1750" dirty="0"/>
              <a:t>Drop irrelevant features.</a:t>
            </a:r>
          </a:p>
          <a:p>
            <a:pPr marL="285750" indent="-285750" algn="l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en-US" sz="1750" dirty="0"/>
              <a:t>Deal with missing values.</a:t>
            </a:r>
          </a:p>
          <a:p>
            <a:pPr marL="285750" indent="-285750" algn="l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en-US" sz="1750" dirty="0"/>
              <a:t>Convert categorical features into numerical and normalize our data.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85000"/>
            </a:srgbClr>
          </a:solidFill>
          <a:ln/>
        </p:spPr>
      </p:sp>
      <p:sp>
        <p:nvSpPr>
          <p:cNvPr id="6" name="Text 2"/>
          <p:cNvSpPr/>
          <p:nvPr/>
        </p:nvSpPr>
        <p:spPr>
          <a:xfrm>
            <a:off x="2037993" y="1884997"/>
            <a:ext cx="92887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Correlation Analysis</a:t>
            </a:r>
            <a:endParaRPr lang="en-US" sz="4374" dirty="0"/>
          </a:p>
        </p:txBody>
      </p:sp>
      <p:sp>
        <p:nvSpPr>
          <p:cNvPr id="7" name="Shape 3"/>
          <p:cNvSpPr/>
          <p:nvPr/>
        </p:nvSpPr>
        <p:spPr>
          <a:xfrm>
            <a:off x="2037993" y="2912626"/>
            <a:ext cx="3370064" cy="3682727"/>
          </a:xfrm>
          <a:prstGeom prst="roundRect">
            <a:avLst>
              <a:gd name="adj" fmla="val 2967"/>
            </a:avLst>
          </a:prstGeom>
          <a:solidFill>
            <a:srgbClr val="CCEEFF"/>
          </a:solidFill>
          <a:ln w="13811">
            <a:solidFill>
              <a:srgbClr val="B2D4E5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8" name="Text 4"/>
          <p:cNvSpPr/>
          <p:nvPr/>
        </p:nvSpPr>
        <p:spPr>
          <a:xfrm>
            <a:off x="2273975" y="3148609"/>
            <a:ext cx="2898100" cy="34087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Correlation with Target</a:t>
            </a:r>
            <a:endParaRPr lang="en-US" sz="2187" dirty="0"/>
          </a:p>
        </p:txBody>
      </p:sp>
      <p:sp>
        <p:nvSpPr>
          <p:cNvPr id="9" name="Text 5"/>
          <p:cNvSpPr/>
          <p:nvPr/>
        </p:nvSpPr>
        <p:spPr>
          <a:xfrm>
            <a:off x="2273975" y="3976211"/>
            <a:ext cx="2898100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b="0" i="0" dirty="0">
                <a:effectLst/>
                <a:latin typeface="Eudoxus Sans"/>
              </a:rPr>
              <a:t>Assessing the connections between features and the target to determine the influence of each feature on the desired target value.</a:t>
            </a:r>
            <a:endParaRPr lang="en-US" sz="1750" dirty="0">
              <a:latin typeface="Eudoxus Sans"/>
            </a:endParaRPr>
          </a:p>
        </p:txBody>
      </p:sp>
      <p:sp>
        <p:nvSpPr>
          <p:cNvPr id="10" name="Shape 6"/>
          <p:cNvSpPr/>
          <p:nvPr/>
        </p:nvSpPr>
        <p:spPr>
          <a:xfrm>
            <a:off x="5630228" y="2912626"/>
            <a:ext cx="3370064" cy="3682727"/>
          </a:xfrm>
          <a:prstGeom prst="roundRect">
            <a:avLst>
              <a:gd name="adj" fmla="val 2967"/>
            </a:avLst>
          </a:prstGeom>
          <a:solidFill>
            <a:srgbClr val="CCEEFF"/>
          </a:solidFill>
          <a:ln w="13811">
            <a:solidFill>
              <a:srgbClr val="B2D4E5"/>
            </a:solidFill>
            <a:prstDash val="solid"/>
          </a:ln>
        </p:spPr>
        <p:txBody>
          <a:bodyPr/>
          <a:lstStyle/>
          <a:p>
            <a:endParaRPr lang="en-US" dirty="0"/>
          </a:p>
        </p:txBody>
      </p:sp>
      <p:sp>
        <p:nvSpPr>
          <p:cNvPr id="11" name="Text 7"/>
          <p:cNvSpPr/>
          <p:nvPr/>
        </p:nvSpPr>
        <p:spPr>
          <a:xfrm>
            <a:off x="5866209" y="3148608"/>
            <a:ext cx="289810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Chi-Square Test</a:t>
            </a:r>
            <a:endParaRPr lang="en-US" sz="2187" dirty="0"/>
          </a:p>
        </p:txBody>
      </p:sp>
      <p:sp>
        <p:nvSpPr>
          <p:cNvPr id="12" name="Text 8"/>
          <p:cNvSpPr/>
          <p:nvPr/>
        </p:nvSpPr>
        <p:spPr>
          <a:xfrm>
            <a:off x="5866209" y="3976211"/>
            <a:ext cx="2898100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latin typeface="Eudoxus Sans"/>
              </a:rPr>
              <a:t>A</a:t>
            </a:r>
            <a:r>
              <a:rPr lang="en-US" sz="1750" b="0" i="0" dirty="0">
                <a:effectLst/>
                <a:latin typeface="Eudoxus Sans"/>
              </a:rPr>
              <a:t>ssessing the independence between categorical variables by analyzing the difference between observed and expected frequencies in a contingency table.</a:t>
            </a:r>
            <a:endParaRPr lang="en-US" sz="1750" dirty="0">
              <a:latin typeface="Eudoxus Sans"/>
            </a:endParaRPr>
          </a:p>
        </p:txBody>
      </p:sp>
      <p:sp>
        <p:nvSpPr>
          <p:cNvPr id="13" name="Shape 9"/>
          <p:cNvSpPr/>
          <p:nvPr/>
        </p:nvSpPr>
        <p:spPr>
          <a:xfrm>
            <a:off x="9222462" y="2912626"/>
            <a:ext cx="3370064" cy="3682727"/>
          </a:xfrm>
          <a:prstGeom prst="roundRect">
            <a:avLst>
              <a:gd name="adj" fmla="val 2967"/>
            </a:avLst>
          </a:prstGeom>
          <a:solidFill>
            <a:srgbClr val="CCEEFF"/>
          </a:solidFill>
          <a:ln w="13811">
            <a:solidFill>
              <a:srgbClr val="B2D4E5"/>
            </a:solidFill>
            <a:prstDash val="solid"/>
          </a:ln>
        </p:spPr>
      </p:sp>
      <p:sp>
        <p:nvSpPr>
          <p:cNvPr id="14" name="Text 10"/>
          <p:cNvSpPr/>
          <p:nvPr/>
        </p:nvSpPr>
        <p:spPr>
          <a:xfrm>
            <a:off x="9458444" y="3148608"/>
            <a:ext cx="289810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ANOVA Test</a:t>
            </a:r>
            <a:endParaRPr lang="en-US" sz="2187" dirty="0"/>
          </a:p>
        </p:txBody>
      </p:sp>
      <p:sp>
        <p:nvSpPr>
          <p:cNvPr id="15" name="Text 11"/>
          <p:cNvSpPr/>
          <p:nvPr/>
        </p:nvSpPr>
        <p:spPr>
          <a:xfrm>
            <a:off x="9458444" y="3976211"/>
            <a:ext cx="2898100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latin typeface="Eudoxus Sans"/>
              </a:rPr>
              <a:t>C</a:t>
            </a:r>
            <a:r>
              <a:rPr lang="en-US" sz="1750" b="0" i="0" dirty="0">
                <a:effectLst/>
                <a:latin typeface="Eudoxus Sans"/>
              </a:rPr>
              <a:t>omparing means across several groups, determining whether there are notable differences in their averages and assessing the variance between groups relative to within groups.</a:t>
            </a:r>
            <a:endParaRPr lang="en-US" sz="1750" dirty="0">
              <a:latin typeface="Eudoxus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85000"/>
            </a:srgbClr>
          </a:solidFill>
          <a:ln/>
        </p:spPr>
        <p:txBody>
          <a:bodyPr/>
          <a:lstStyle/>
          <a:p>
            <a:endParaRPr lang="en-US" dirty="0"/>
          </a:p>
        </p:txBody>
      </p:sp>
      <p:sp>
        <p:nvSpPr>
          <p:cNvPr id="6" name="Text 2"/>
          <p:cNvSpPr/>
          <p:nvPr/>
        </p:nvSpPr>
        <p:spPr>
          <a:xfrm>
            <a:off x="1796255" y="931192"/>
            <a:ext cx="92887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Final Dataset</a:t>
            </a:r>
            <a:endParaRPr lang="en-US" sz="4374" dirty="0"/>
          </a:p>
        </p:txBody>
      </p:sp>
      <p:sp>
        <p:nvSpPr>
          <p:cNvPr id="10" name="Shape 6"/>
          <p:cNvSpPr/>
          <p:nvPr/>
        </p:nvSpPr>
        <p:spPr>
          <a:xfrm>
            <a:off x="1921391" y="3822161"/>
            <a:ext cx="6432331" cy="694373"/>
          </a:xfrm>
          <a:prstGeom prst="roundRect">
            <a:avLst>
              <a:gd name="adj" fmla="val 2967"/>
            </a:avLst>
          </a:prstGeom>
          <a:solidFill>
            <a:srgbClr val="00B0F0"/>
          </a:solidFill>
          <a:ln w="13811">
            <a:solidFill>
              <a:schemeClr val="bg1"/>
            </a:solidFill>
            <a:prstDash val="solid"/>
          </a:ln>
        </p:spPr>
        <p:txBody>
          <a:bodyPr/>
          <a:lstStyle/>
          <a:p>
            <a:endParaRPr lang="en-US" dirty="0"/>
          </a:p>
        </p:txBody>
      </p:sp>
      <p:sp>
        <p:nvSpPr>
          <p:cNvPr id="13" name="Shape 9"/>
          <p:cNvSpPr/>
          <p:nvPr/>
        </p:nvSpPr>
        <p:spPr>
          <a:xfrm>
            <a:off x="8353722" y="3822160"/>
            <a:ext cx="2553636" cy="694374"/>
          </a:xfrm>
          <a:prstGeom prst="roundRect">
            <a:avLst>
              <a:gd name="adj" fmla="val 2967"/>
            </a:avLst>
          </a:prstGeom>
          <a:solidFill>
            <a:srgbClr val="FFC000"/>
          </a:solidFill>
          <a:ln w="13811">
            <a:solidFill>
              <a:schemeClr val="bg1"/>
            </a:solidFill>
            <a:prstDash val="solid"/>
          </a:ln>
        </p:spPr>
      </p:sp>
      <p:sp>
        <p:nvSpPr>
          <p:cNvPr id="8" name="Text 4"/>
          <p:cNvSpPr/>
          <p:nvPr/>
        </p:nvSpPr>
        <p:spPr>
          <a:xfrm>
            <a:off x="4003818" y="3979886"/>
            <a:ext cx="2898100" cy="34087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80% Training Data</a:t>
            </a:r>
            <a:endParaRPr lang="en-US" sz="2187" dirty="0"/>
          </a:p>
        </p:txBody>
      </p:sp>
      <p:sp>
        <p:nvSpPr>
          <p:cNvPr id="16" name="Text 4">
            <a:extLst>
              <a:ext uri="{FF2B5EF4-FFF2-40B4-BE49-F238E27FC236}">
                <a16:creationId xmlns:a16="http://schemas.microsoft.com/office/drawing/2014/main" id="{68FF2375-08A7-444A-8016-F42109479E17}"/>
              </a:ext>
            </a:extLst>
          </p:cNvPr>
          <p:cNvSpPr/>
          <p:nvPr/>
        </p:nvSpPr>
        <p:spPr>
          <a:xfrm>
            <a:off x="8512754" y="3980877"/>
            <a:ext cx="2898100" cy="34087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20% Testing Data</a:t>
            </a:r>
            <a:endParaRPr lang="en-US" sz="2187" dirty="0"/>
          </a:p>
        </p:txBody>
      </p:sp>
      <p:sp>
        <p:nvSpPr>
          <p:cNvPr id="17" name="Text 4">
            <a:extLst>
              <a:ext uri="{FF2B5EF4-FFF2-40B4-BE49-F238E27FC236}">
                <a16:creationId xmlns:a16="http://schemas.microsoft.com/office/drawing/2014/main" id="{A74CFAE3-0087-4D4D-8846-9F2BA4F5F6B0}"/>
              </a:ext>
            </a:extLst>
          </p:cNvPr>
          <p:cNvSpPr/>
          <p:nvPr/>
        </p:nvSpPr>
        <p:spPr>
          <a:xfrm>
            <a:off x="1796255" y="3042465"/>
            <a:ext cx="2898100" cy="34087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lnSpc>
                <a:spcPts val="2734"/>
              </a:lnSpc>
              <a:buFont typeface="Arial" panose="020B0604020202020204" pitchFamily="34" charset="0"/>
              <a:buChar char="•"/>
            </a:pPr>
            <a:r>
              <a:rPr lang="en-US" sz="2187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Train-Test-Split:</a:t>
            </a:r>
            <a:endParaRPr lang="en-US" sz="2187" dirty="0"/>
          </a:p>
        </p:txBody>
      </p:sp>
      <p:sp>
        <p:nvSpPr>
          <p:cNvPr id="18" name="Text 4">
            <a:extLst>
              <a:ext uri="{FF2B5EF4-FFF2-40B4-BE49-F238E27FC236}">
                <a16:creationId xmlns:a16="http://schemas.microsoft.com/office/drawing/2014/main" id="{05123033-18D7-436C-92A3-613004F8119A}"/>
              </a:ext>
            </a:extLst>
          </p:cNvPr>
          <p:cNvSpPr/>
          <p:nvPr/>
        </p:nvSpPr>
        <p:spPr>
          <a:xfrm>
            <a:off x="1796255" y="2343935"/>
            <a:ext cx="5371800" cy="34087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lnSpc>
                <a:spcPts val="2734"/>
              </a:lnSpc>
              <a:buFont typeface="Arial" panose="020B0604020202020204" pitchFamily="34" charset="0"/>
              <a:buChar char="•"/>
            </a:pPr>
            <a:r>
              <a:rPr lang="en-US" sz="2187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The final shape of the dataset: (9593,15)</a:t>
            </a:r>
            <a:endParaRPr lang="en-US" sz="2187" dirty="0"/>
          </a:p>
        </p:txBody>
      </p:sp>
      <p:sp>
        <p:nvSpPr>
          <p:cNvPr id="20" name="Text 4">
            <a:extLst>
              <a:ext uri="{FF2B5EF4-FFF2-40B4-BE49-F238E27FC236}">
                <a16:creationId xmlns:a16="http://schemas.microsoft.com/office/drawing/2014/main" id="{62643B13-B635-440C-8D09-24A1EC96C708}"/>
              </a:ext>
            </a:extLst>
          </p:cNvPr>
          <p:cNvSpPr/>
          <p:nvPr/>
        </p:nvSpPr>
        <p:spPr>
          <a:xfrm>
            <a:off x="1796253" y="4935449"/>
            <a:ext cx="9418285" cy="162258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lnSpc>
                <a:spcPts val="2734"/>
              </a:lnSpc>
              <a:buFont typeface="Arial" panose="020B0604020202020204" pitchFamily="34" charset="0"/>
              <a:buChar char="•"/>
            </a:pPr>
            <a:r>
              <a:rPr lang="en-US" sz="2190" dirty="0">
                <a:solidFill>
                  <a:srgbClr val="272525"/>
                </a:solidFill>
                <a:latin typeface="Eudoxus Sans"/>
                <a:ea typeface="p22-mackinac-pro"/>
                <a:cs typeface="p22-mackinac-pro" pitchFamily="34" charset="-120"/>
              </a:rPr>
              <a:t>Training data is split into X_train and </a:t>
            </a:r>
            <a:r>
              <a:rPr lang="en-US" sz="2190" dirty="0" err="1">
                <a:solidFill>
                  <a:srgbClr val="272525"/>
                </a:solidFill>
                <a:latin typeface="Eudoxus Sans"/>
                <a:ea typeface="p22-mackinac-pro"/>
                <a:cs typeface="p22-mackinac-pro" pitchFamily="34" charset="-120"/>
              </a:rPr>
              <a:t>y_train</a:t>
            </a:r>
            <a:r>
              <a:rPr lang="en-US" sz="2190" dirty="0">
                <a:solidFill>
                  <a:srgbClr val="272525"/>
                </a:solidFill>
                <a:latin typeface="Eudoxus Sans"/>
                <a:ea typeface="p22-mackinac-pro"/>
                <a:cs typeface="p22-mackinac-pro" pitchFamily="34" charset="-120"/>
              </a:rPr>
              <a:t> (X features, y label).</a:t>
            </a:r>
          </a:p>
          <a:p>
            <a:pPr marL="342900" indent="-342900">
              <a:lnSpc>
                <a:spcPts val="2734"/>
              </a:lnSpc>
              <a:buFont typeface="Arial" panose="020B0604020202020204" pitchFamily="34" charset="0"/>
              <a:buChar char="•"/>
            </a:pPr>
            <a:r>
              <a:rPr lang="en-US" sz="2190" dirty="0">
                <a:solidFill>
                  <a:srgbClr val="272525"/>
                </a:solidFill>
                <a:latin typeface="Eudoxus Sans"/>
                <a:ea typeface="p22-mackinac-pro"/>
              </a:rPr>
              <a:t>Testing data is split into </a:t>
            </a:r>
            <a:r>
              <a:rPr lang="en-US" sz="2190" dirty="0" err="1">
                <a:solidFill>
                  <a:srgbClr val="272525"/>
                </a:solidFill>
                <a:latin typeface="Eudoxus Sans"/>
                <a:ea typeface="p22-mackinac-pro"/>
              </a:rPr>
              <a:t>X_test</a:t>
            </a:r>
            <a:r>
              <a:rPr lang="en-US" sz="2190" dirty="0">
                <a:solidFill>
                  <a:srgbClr val="272525"/>
                </a:solidFill>
                <a:latin typeface="Eudoxus Sans"/>
                <a:ea typeface="p22-mackinac-pro"/>
              </a:rPr>
              <a:t> and </a:t>
            </a:r>
            <a:r>
              <a:rPr lang="en-US" sz="2190" dirty="0" err="1">
                <a:solidFill>
                  <a:srgbClr val="272525"/>
                </a:solidFill>
                <a:latin typeface="Eudoxus Sans"/>
                <a:ea typeface="p22-mackinac-pro"/>
              </a:rPr>
              <a:t>y_test</a:t>
            </a:r>
            <a:r>
              <a:rPr lang="en-US" sz="2190" dirty="0">
                <a:solidFill>
                  <a:srgbClr val="272525"/>
                </a:solidFill>
                <a:latin typeface="Eudoxus Sans"/>
                <a:ea typeface="p22-mackinac-pro"/>
              </a:rPr>
              <a:t> (X features, y labels).</a:t>
            </a:r>
            <a:endParaRPr lang="en-US" sz="2190" dirty="0">
              <a:solidFill>
                <a:srgbClr val="0070C0"/>
              </a:solidFill>
              <a:latin typeface="Eudoxus Sans"/>
              <a:ea typeface="p22-mackinac-pro"/>
            </a:endParaRPr>
          </a:p>
          <a:p>
            <a:pPr>
              <a:lnSpc>
                <a:spcPts val="2734"/>
              </a:lnSpc>
            </a:pPr>
            <a:endParaRPr lang="en-US" sz="2187" dirty="0">
              <a:latin typeface="p22-mackinac-pro" pitchFamily="34" charset="0"/>
              <a:ea typeface="p22-mackinac-pro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51680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7209" y="-2771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  <p:txBody>
          <a:bodyPr/>
          <a:lstStyle/>
          <a:p>
            <a:endParaRPr lang="en-US" dirty="0"/>
          </a:p>
        </p:txBody>
      </p:sp>
      <p:sp>
        <p:nvSpPr>
          <p:cNvPr id="4" name="Text 1"/>
          <p:cNvSpPr/>
          <p:nvPr/>
        </p:nvSpPr>
        <p:spPr>
          <a:xfrm>
            <a:off x="2037993" y="976670"/>
            <a:ext cx="785622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Data Sampling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2037993" y="2115383"/>
            <a:ext cx="10554414" cy="5137547"/>
          </a:xfrm>
          <a:prstGeom prst="roundRect">
            <a:avLst>
              <a:gd name="adj" fmla="val 1946"/>
            </a:avLst>
          </a:prstGeom>
          <a:noFill/>
          <a:ln w="13811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2273975" y="2490398"/>
            <a:ext cx="4815245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b="1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Random Sampling</a:t>
            </a:r>
            <a:endParaRPr lang="en-US" sz="1750" b="1" dirty="0"/>
          </a:p>
        </p:txBody>
      </p:sp>
      <p:sp>
        <p:nvSpPr>
          <p:cNvPr id="8" name="Text 5"/>
          <p:cNvSpPr/>
          <p:nvPr/>
        </p:nvSpPr>
        <p:spPr>
          <a:xfrm>
            <a:off x="5755907" y="2270046"/>
            <a:ext cx="6600519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b="0" i="0" dirty="0">
                <a:effectLst/>
                <a:latin typeface="Eudoxus Sans"/>
              </a:rPr>
              <a:t>Selecting data points randomly from the dataset, ensuring each instance has an equal chance of being chosen.</a:t>
            </a:r>
            <a:endParaRPr lang="en-US" sz="1750" dirty="0">
              <a:latin typeface="Eudoxus Sans"/>
            </a:endParaRPr>
          </a:p>
        </p:txBody>
      </p:sp>
      <p:sp>
        <p:nvSpPr>
          <p:cNvPr id="9" name="Shape 6"/>
          <p:cNvSpPr/>
          <p:nvPr/>
        </p:nvSpPr>
        <p:spPr>
          <a:xfrm>
            <a:off x="2055105" y="3290140"/>
            <a:ext cx="10526792" cy="1315627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0" name="Text 7"/>
          <p:cNvSpPr/>
          <p:nvPr/>
        </p:nvSpPr>
        <p:spPr>
          <a:xfrm>
            <a:off x="2273975" y="3756627"/>
            <a:ext cx="4815245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b="1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Under-sampling</a:t>
            </a:r>
            <a:endParaRPr lang="en-US" sz="1750" b="1" dirty="0"/>
          </a:p>
        </p:txBody>
      </p:sp>
      <p:sp>
        <p:nvSpPr>
          <p:cNvPr id="11" name="Text 8"/>
          <p:cNvSpPr/>
          <p:nvPr/>
        </p:nvSpPr>
        <p:spPr>
          <a:xfrm>
            <a:off x="5755907" y="3372506"/>
            <a:ext cx="6927940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b="0" i="0" dirty="0">
                <a:effectLst/>
                <a:latin typeface="Eudoxus Sans"/>
              </a:rPr>
              <a:t>Removing instances from the majority class to balance the class distribution. This helps prevent the model from being biased towards the majority class.</a:t>
            </a:r>
            <a:endParaRPr lang="en-US" sz="1750" dirty="0">
              <a:latin typeface="Eudoxus Sans"/>
            </a:endParaRPr>
          </a:p>
        </p:txBody>
      </p:sp>
      <p:sp>
        <p:nvSpPr>
          <p:cNvPr id="13" name="Text 10"/>
          <p:cNvSpPr/>
          <p:nvPr/>
        </p:nvSpPr>
        <p:spPr>
          <a:xfrm>
            <a:off x="2273975" y="5017664"/>
            <a:ext cx="4815245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b="1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Over-sampling</a:t>
            </a:r>
            <a:endParaRPr lang="en-US" sz="1750" b="1" dirty="0"/>
          </a:p>
        </p:txBody>
      </p:sp>
      <p:sp>
        <p:nvSpPr>
          <p:cNvPr id="14" name="Text 11"/>
          <p:cNvSpPr/>
          <p:nvPr/>
        </p:nvSpPr>
        <p:spPr>
          <a:xfrm>
            <a:off x="5755907" y="4629629"/>
            <a:ext cx="6730383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b="0" i="0" dirty="0">
                <a:effectLst/>
                <a:latin typeface="Eudoxus Sans"/>
              </a:rPr>
              <a:t>Replicating or generating new instances of the minority class to balance the class distribution. This is beneficial when dealing with imbalanced datasets.</a:t>
            </a:r>
            <a:endParaRPr lang="en-US" sz="1750" dirty="0">
              <a:latin typeface="Eudoxus Sans"/>
            </a:endParaRPr>
          </a:p>
        </p:txBody>
      </p:sp>
      <p:sp>
        <p:nvSpPr>
          <p:cNvPr id="18" name="Shape 6">
            <a:extLst>
              <a:ext uri="{FF2B5EF4-FFF2-40B4-BE49-F238E27FC236}">
                <a16:creationId xmlns:a16="http://schemas.microsoft.com/office/drawing/2014/main" id="{237B831F-D6F2-4C53-91E9-31596A7DF37C}"/>
              </a:ext>
            </a:extLst>
          </p:cNvPr>
          <p:cNvSpPr/>
          <p:nvPr/>
        </p:nvSpPr>
        <p:spPr>
          <a:xfrm>
            <a:off x="2059013" y="5906814"/>
            <a:ext cx="10526792" cy="1330142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9" name="Text 10">
            <a:extLst>
              <a:ext uri="{FF2B5EF4-FFF2-40B4-BE49-F238E27FC236}">
                <a16:creationId xmlns:a16="http://schemas.microsoft.com/office/drawing/2014/main" id="{6F7F0A67-EBE9-45BD-B107-91E7AF483281}"/>
              </a:ext>
            </a:extLst>
          </p:cNvPr>
          <p:cNvSpPr/>
          <p:nvPr/>
        </p:nvSpPr>
        <p:spPr>
          <a:xfrm>
            <a:off x="2273974" y="6261569"/>
            <a:ext cx="4815245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b="1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SMOTE</a:t>
            </a:r>
            <a:endParaRPr lang="en-US" sz="1750" b="1" dirty="0"/>
          </a:p>
        </p:txBody>
      </p:sp>
      <p:sp>
        <p:nvSpPr>
          <p:cNvPr id="20" name="Text 11">
            <a:extLst>
              <a:ext uri="{FF2B5EF4-FFF2-40B4-BE49-F238E27FC236}">
                <a16:creationId xmlns:a16="http://schemas.microsoft.com/office/drawing/2014/main" id="{17318CD2-86E1-42CC-A1B3-88035573A74E}"/>
              </a:ext>
            </a:extLst>
          </p:cNvPr>
          <p:cNvSpPr/>
          <p:nvPr/>
        </p:nvSpPr>
        <p:spPr>
          <a:xfrm>
            <a:off x="5755907" y="5918978"/>
            <a:ext cx="6730383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b="0" i="0" dirty="0">
                <a:effectLst/>
                <a:latin typeface="Eudoxus Sans"/>
              </a:rPr>
              <a:t>Creating synthetic instances of the minority class to increase its representation in the dataset and improve model performance on minority class predictions.</a:t>
            </a:r>
            <a:endParaRPr lang="en-US" sz="1750" dirty="0">
              <a:latin typeface="Eudoxus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 0" descr="preencoded.png">
            <a:extLst>
              <a:ext uri="{FF2B5EF4-FFF2-40B4-BE49-F238E27FC236}">
                <a16:creationId xmlns:a16="http://schemas.microsoft.com/office/drawing/2014/main" id="{4201B0DC-0FC0-4E65-A078-9D815D4845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5019283" cy="8229600"/>
          </a:xfrm>
          <a:prstGeom prst="rect">
            <a:avLst/>
          </a:prstGeom>
        </p:spPr>
      </p:pic>
      <p:sp>
        <p:nvSpPr>
          <p:cNvPr id="21" name="Shape 0">
            <a:extLst>
              <a:ext uri="{FF2B5EF4-FFF2-40B4-BE49-F238E27FC236}">
                <a16:creationId xmlns:a16="http://schemas.microsoft.com/office/drawing/2014/main" id="{D029C794-CA8E-4E02-A0FE-B68E819FFC0A}"/>
              </a:ext>
            </a:extLst>
          </p:cNvPr>
          <p:cNvSpPr/>
          <p:nvPr/>
        </p:nvSpPr>
        <p:spPr>
          <a:xfrm>
            <a:off x="-73572" y="0"/>
            <a:ext cx="15092855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976670"/>
            <a:ext cx="785622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Model Selection and Training</a:t>
            </a:r>
            <a:endParaRPr lang="en-US" sz="4374" dirty="0"/>
          </a:p>
        </p:txBody>
      </p:sp>
      <p:graphicFrame>
        <p:nvGraphicFramePr>
          <p:cNvPr id="6" name="Table 11">
            <a:extLst>
              <a:ext uri="{FF2B5EF4-FFF2-40B4-BE49-F238E27FC236}">
                <a16:creationId xmlns:a16="http://schemas.microsoft.com/office/drawing/2014/main" id="{400420BA-3FDA-410F-9472-1F7ED48980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0348940"/>
              </p:ext>
            </p:extLst>
          </p:nvPr>
        </p:nvGraphicFramePr>
        <p:xfrm>
          <a:off x="4624552" y="2753464"/>
          <a:ext cx="5065986" cy="4061544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5065986">
                  <a:extLst>
                    <a:ext uri="{9D8B030D-6E8A-4147-A177-3AD203B41FA5}">
                      <a16:colId xmlns:a16="http://schemas.microsoft.com/office/drawing/2014/main" val="3118710003"/>
                    </a:ext>
                  </a:extLst>
                </a:gridCol>
              </a:tblGrid>
              <a:tr h="50769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22555156"/>
                  </a:ext>
                </a:extLst>
              </a:tr>
              <a:tr h="507693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DecisionTreeClassifier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59157466"/>
                  </a:ext>
                </a:extLst>
              </a:tr>
              <a:tr h="507693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RandomForestClassifier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77499953"/>
                  </a:ext>
                </a:extLst>
              </a:tr>
              <a:tr h="507693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XGBClassifier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4791265"/>
                  </a:ext>
                </a:extLst>
              </a:tr>
              <a:tr h="507693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LGBMClassifier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4329978"/>
                  </a:ext>
                </a:extLst>
              </a:tr>
              <a:tr h="507693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AdaBoostClassifier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0887742"/>
                  </a:ext>
                </a:extLst>
              </a:tr>
              <a:tr h="507693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EasyEnsembleClassifier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90539699"/>
                  </a:ext>
                </a:extLst>
              </a:tr>
              <a:tr h="507693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BalancedRandomForestClassifier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861524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9325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5" name="Text 1"/>
          <p:cNvSpPr/>
          <p:nvPr/>
        </p:nvSpPr>
        <p:spPr>
          <a:xfrm>
            <a:off x="833199" y="925473"/>
            <a:ext cx="835914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Evaluation Metrics and Results</a:t>
            </a:r>
            <a:endParaRPr lang="en-US" sz="4374" dirty="0"/>
          </a:p>
        </p:txBody>
      </p:sp>
      <p:sp>
        <p:nvSpPr>
          <p:cNvPr id="6" name="Shape 2"/>
          <p:cNvSpPr/>
          <p:nvPr/>
        </p:nvSpPr>
        <p:spPr>
          <a:xfrm>
            <a:off x="1144310" y="1953101"/>
            <a:ext cx="44410" cy="5351026"/>
          </a:xfrm>
          <a:prstGeom prst="roundRect">
            <a:avLst>
              <a:gd name="adj" fmla="val 225151"/>
            </a:avLst>
          </a:prstGeom>
          <a:solidFill>
            <a:srgbClr val="B2D4E5"/>
          </a:solidFill>
          <a:ln/>
        </p:spPr>
      </p:sp>
      <p:sp>
        <p:nvSpPr>
          <p:cNvPr id="7" name="Shape 3"/>
          <p:cNvSpPr/>
          <p:nvPr/>
        </p:nvSpPr>
        <p:spPr>
          <a:xfrm>
            <a:off x="1416427" y="2354401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B2D4E5"/>
          </a:solidFill>
          <a:ln/>
        </p:spPr>
      </p:sp>
      <p:sp>
        <p:nvSpPr>
          <p:cNvPr id="8" name="Shape 4"/>
          <p:cNvSpPr/>
          <p:nvPr/>
        </p:nvSpPr>
        <p:spPr>
          <a:xfrm>
            <a:off x="916484" y="2126694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CCEEFF"/>
          </a:solidFill>
          <a:ln w="13811">
            <a:solidFill>
              <a:srgbClr val="B2D4E5"/>
            </a:solidFill>
            <a:prstDash val="solid"/>
          </a:ln>
        </p:spPr>
      </p:sp>
      <p:sp>
        <p:nvSpPr>
          <p:cNvPr id="9" name="Text 5"/>
          <p:cNvSpPr/>
          <p:nvPr/>
        </p:nvSpPr>
        <p:spPr>
          <a:xfrm>
            <a:off x="1097816" y="2168366"/>
            <a:ext cx="13716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1</a:t>
            </a:r>
            <a:endParaRPr lang="en-US" sz="2624" dirty="0"/>
          </a:p>
        </p:txBody>
      </p:sp>
      <p:sp>
        <p:nvSpPr>
          <p:cNvPr id="10" name="Text 6"/>
          <p:cNvSpPr/>
          <p:nvPr/>
        </p:nvSpPr>
        <p:spPr>
          <a:xfrm>
            <a:off x="2388513" y="2175272"/>
            <a:ext cx="282702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Performance Metrics</a:t>
            </a:r>
            <a:endParaRPr lang="en-US" sz="2187" dirty="0"/>
          </a:p>
        </p:txBody>
      </p:sp>
      <p:sp>
        <p:nvSpPr>
          <p:cNvPr id="11" name="Text 7"/>
          <p:cNvSpPr/>
          <p:nvPr/>
        </p:nvSpPr>
        <p:spPr>
          <a:xfrm>
            <a:off x="2388513" y="2655689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Evaluating model performance using precision, recall, F1 score provides comprehensive insights into fraud detection accuracy.</a:t>
            </a:r>
            <a:endParaRPr lang="en-US" sz="1750" dirty="0"/>
          </a:p>
        </p:txBody>
      </p:sp>
      <p:sp>
        <p:nvSpPr>
          <p:cNvPr id="12" name="Shape 8"/>
          <p:cNvSpPr/>
          <p:nvPr/>
        </p:nvSpPr>
        <p:spPr>
          <a:xfrm>
            <a:off x="1416427" y="4212134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B2D4E5"/>
          </a:solidFill>
          <a:ln/>
        </p:spPr>
      </p:sp>
      <p:sp>
        <p:nvSpPr>
          <p:cNvPr id="13" name="Shape 9"/>
          <p:cNvSpPr/>
          <p:nvPr/>
        </p:nvSpPr>
        <p:spPr>
          <a:xfrm>
            <a:off x="916484" y="3984427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CCEEFF"/>
          </a:solidFill>
          <a:ln w="13811">
            <a:solidFill>
              <a:srgbClr val="B2D4E5"/>
            </a:solidFill>
            <a:prstDash val="solid"/>
          </a:ln>
        </p:spPr>
      </p:sp>
      <p:sp>
        <p:nvSpPr>
          <p:cNvPr id="14" name="Text 10"/>
          <p:cNvSpPr/>
          <p:nvPr/>
        </p:nvSpPr>
        <p:spPr>
          <a:xfrm>
            <a:off x="1071146" y="4026098"/>
            <a:ext cx="19050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2</a:t>
            </a:r>
            <a:endParaRPr lang="en-US" sz="2624" dirty="0"/>
          </a:p>
        </p:txBody>
      </p:sp>
      <p:sp>
        <p:nvSpPr>
          <p:cNvPr id="15" name="Text 11"/>
          <p:cNvSpPr/>
          <p:nvPr/>
        </p:nvSpPr>
        <p:spPr>
          <a:xfrm>
            <a:off x="2388513" y="4033004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Result Analysis</a:t>
            </a:r>
            <a:endParaRPr lang="en-US" sz="2187" dirty="0"/>
          </a:p>
        </p:txBody>
      </p:sp>
      <p:sp>
        <p:nvSpPr>
          <p:cNvPr id="16" name="Text 12"/>
          <p:cNvSpPr/>
          <p:nvPr/>
        </p:nvSpPr>
        <p:spPr>
          <a:xfrm>
            <a:off x="2388512" y="4513421"/>
            <a:ext cx="8647349" cy="92042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</a:rPr>
              <a:t>Extreme Gradient Boost Classifier gave the best results with </a:t>
            </a:r>
            <a:r>
              <a:rPr lang="en-US" sz="1750" dirty="0" err="1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</a:rPr>
              <a:t>RandomOverSampler</a:t>
            </a: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</a:rPr>
              <a:t> sampling technique with recall = 76% / precision = 60% / f1 score = 67% / accuracy = 96%.</a:t>
            </a:r>
            <a:endParaRPr lang="en-US" sz="1750" dirty="0"/>
          </a:p>
        </p:txBody>
      </p:sp>
      <p:sp>
        <p:nvSpPr>
          <p:cNvPr id="17" name="Shape 13"/>
          <p:cNvSpPr/>
          <p:nvPr/>
        </p:nvSpPr>
        <p:spPr>
          <a:xfrm>
            <a:off x="1416427" y="6069866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B2D4E5"/>
          </a:solidFill>
          <a:ln/>
        </p:spPr>
      </p:sp>
      <p:sp>
        <p:nvSpPr>
          <p:cNvPr id="18" name="Shape 14"/>
          <p:cNvSpPr/>
          <p:nvPr/>
        </p:nvSpPr>
        <p:spPr>
          <a:xfrm>
            <a:off x="916484" y="5842159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CCEEFF"/>
          </a:solidFill>
          <a:ln w="13811">
            <a:solidFill>
              <a:srgbClr val="B2D4E5"/>
            </a:solidFill>
            <a:prstDash val="solid"/>
          </a:ln>
        </p:spPr>
      </p:sp>
      <p:sp>
        <p:nvSpPr>
          <p:cNvPr id="19" name="Text 15"/>
          <p:cNvSpPr/>
          <p:nvPr/>
        </p:nvSpPr>
        <p:spPr>
          <a:xfrm>
            <a:off x="1067336" y="5883831"/>
            <a:ext cx="1981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3</a:t>
            </a:r>
            <a:endParaRPr lang="en-US" sz="2624" dirty="0"/>
          </a:p>
        </p:txBody>
      </p:sp>
      <p:sp>
        <p:nvSpPr>
          <p:cNvPr id="20" name="Text 16"/>
          <p:cNvSpPr/>
          <p:nvPr/>
        </p:nvSpPr>
        <p:spPr>
          <a:xfrm>
            <a:off x="2388513" y="5890736"/>
            <a:ext cx="256794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Recommendations</a:t>
            </a:r>
            <a:endParaRPr lang="en-US" sz="2187" dirty="0"/>
          </a:p>
        </p:txBody>
      </p:sp>
      <p:sp>
        <p:nvSpPr>
          <p:cNvPr id="21" name="Text 17"/>
          <p:cNvSpPr/>
          <p:nvPr/>
        </p:nvSpPr>
        <p:spPr>
          <a:xfrm>
            <a:off x="2388513" y="6371153"/>
            <a:ext cx="7751088" cy="93297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We can further enhance the performance of our model by tuning the hyperparameters of </a:t>
            </a:r>
            <a:r>
              <a:rPr lang="en-US" sz="1750" dirty="0" err="1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XGBClassifier</a:t>
            </a: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 using </a:t>
            </a:r>
            <a:r>
              <a:rPr lang="en-US" sz="1750" dirty="0" err="1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GridSearchCV</a:t>
            </a: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 or </a:t>
            </a:r>
            <a:r>
              <a:rPr lang="en-US" sz="1750" dirty="0" err="1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RandomizedSearchCV</a:t>
            </a: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521</TotalTime>
  <Words>582</Words>
  <Application>Microsoft Office PowerPoint</Application>
  <PresentationFormat>Custom</PresentationFormat>
  <Paragraphs>86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Eudoxus Sans</vt:lpstr>
      <vt:lpstr>p22-mackinac-pro</vt:lpstr>
      <vt:lpstr>Söhne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alikoteich12344@outlook.com</cp:lastModifiedBy>
  <cp:revision>2</cp:revision>
  <dcterms:created xsi:type="dcterms:W3CDTF">2024-01-31T10:53:38Z</dcterms:created>
  <dcterms:modified xsi:type="dcterms:W3CDTF">2024-01-31T19:37:54Z</dcterms:modified>
</cp:coreProperties>
</file>