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CDA4CA-2BFA-4C02-80B4-09031D08F7F2}"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89B72-C0E4-4CD2-8102-3B5E09DD00B9}" type="slidenum">
              <a:rPr lang="en-US" smtClean="0"/>
              <a:t>‹#›</a:t>
            </a:fld>
            <a:endParaRPr lang="en-US"/>
          </a:p>
        </p:txBody>
      </p:sp>
    </p:spTree>
    <p:extLst>
      <p:ext uri="{BB962C8B-B14F-4D97-AF65-F5344CB8AC3E}">
        <p14:creationId xmlns:p14="http://schemas.microsoft.com/office/powerpoint/2010/main" val="3804200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DA4CA-2BFA-4C02-80B4-09031D08F7F2}"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89B72-C0E4-4CD2-8102-3B5E09DD00B9}" type="slidenum">
              <a:rPr lang="en-US" smtClean="0"/>
              <a:t>‹#›</a:t>
            </a:fld>
            <a:endParaRPr lang="en-US"/>
          </a:p>
        </p:txBody>
      </p:sp>
    </p:spTree>
    <p:extLst>
      <p:ext uri="{BB962C8B-B14F-4D97-AF65-F5344CB8AC3E}">
        <p14:creationId xmlns:p14="http://schemas.microsoft.com/office/powerpoint/2010/main" val="3264646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DA4CA-2BFA-4C02-80B4-09031D08F7F2}"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89B72-C0E4-4CD2-8102-3B5E09DD00B9}" type="slidenum">
              <a:rPr lang="en-US" smtClean="0"/>
              <a:t>‹#›</a:t>
            </a:fld>
            <a:endParaRPr lang="en-US"/>
          </a:p>
        </p:txBody>
      </p:sp>
    </p:spTree>
    <p:extLst>
      <p:ext uri="{BB962C8B-B14F-4D97-AF65-F5344CB8AC3E}">
        <p14:creationId xmlns:p14="http://schemas.microsoft.com/office/powerpoint/2010/main" val="3169184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DA4CA-2BFA-4C02-80B4-09031D08F7F2}"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89B72-C0E4-4CD2-8102-3B5E09DD00B9}" type="slidenum">
              <a:rPr lang="en-US" smtClean="0"/>
              <a:t>‹#›</a:t>
            </a:fld>
            <a:endParaRPr lang="en-US"/>
          </a:p>
        </p:txBody>
      </p:sp>
    </p:spTree>
    <p:extLst>
      <p:ext uri="{BB962C8B-B14F-4D97-AF65-F5344CB8AC3E}">
        <p14:creationId xmlns:p14="http://schemas.microsoft.com/office/powerpoint/2010/main" val="3356385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5CDA4CA-2BFA-4C02-80B4-09031D08F7F2}"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89B72-C0E4-4CD2-8102-3B5E09DD00B9}" type="slidenum">
              <a:rPr lang="en-US" smtClean="0"/>
              <a:t>‹#›</a:t>
            </a:fld>
            <a:endParaRPr lang="en-US"/>
          </a:p>
        </p:txBody>
      </p:sp>
    </p:spTree>
    <p:extLst>
      <p:ext uri="{BB962C8B-B14F-4D97-AF65-F5344CB8AC3E}">
        <p14:creationId xmlns:p14="http://schemas.microsoft.com/office/powerpoint/2010/main" val="2045299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CDA4CA-2BFA-4C02-80B4-09031D08F7F2}" type="datetimeFigureOut">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89B72-C0E4-4CD2-8102-3B5E09DD00B9}" type="slidenum">
              <a:rPr lang="en-US" smtClean="0"/>
              <a:t>‹#›</a:t>
            </a:fld>
            <a:endParaRPr lang="en-US"/>
          </a:p>
        </p:txBody>
      </p:sp>
    </p:spTree>
    <p:extLst>
      <p:ext uri="{BB962C8B-B14F-4D97-AF65-F5344CB8AC3E}">
        <p14:creationId xmlns:p14="http://schemas.microsoft.com/office/powerpoint/2010/main" val="842403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CDA4CA-2BFA-4C02-80B4-09031D08F7F2}" type="datetimeFigureOut">
              <a:rPr lang="en-US" smtClean="0"/>
              <a:t>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089B72-C0E4-4CD2-8102-3B5E09DD00B9}" type="slidenum">
              <a:rPr lang="en-US" smtClean="0"/>
              <a:t>‹#›</a:t>
            </a:fld>
            <a:endParaRPr lang="en-US"/>
          </a:p>
        </p:txBody>
      </p:sp>
    </p:spTree>
    <p:extLst>
      <p:ext uri="{BB962C8B-B14F-4D97-AF65-F5344CB8AC3E}">
        <p14:creationId xmlns:p14="http://schemas.microsoft.com/office/powerpoint/2010/main" val="309384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CDA4CA-2BFA-4C02-80B4-09031D08F7F2}" type="datetimeFigureOut">
              <a:rPr lang="en-US" smtClean="0"/>
              <a:t>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089B72-C0E4-4CD2-8102-3B5E09DD00B9}" type="slidenum">
              <a:rPr lang="en-US" smtClean="0"/>
              <a:t>‹#›</a:t>
            </a:fld>
            <a:endParaRPr lang="en-US"/>
          </a:p>
        </p:txBody>
      </p:sp>
    </p:spTree>
    <p:extLst>
      <p:ext uri="{BB962C8B-B14F-4D97-AF65-F5344CB8AC3E}">
        <p14:creationId xmlns:p14="http://schemas.microsoft.com/office/powerpoint/2010/main" val="1361102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CDA4CA-2BFA-4C02-80B4-09031D08F7F2}" type="datetimeFigureOut">
              <a:rPr lang="en-US" smtClean="0"/>
              <a:t>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089B72-C0E4-4CD2-8102-3B5E09DD00B9}" type="slidenum">
              <a:rPr lang="en-US" smtClean="0"/>
              <a:t>‹#›</a:t>
            </a:fld>
            <a:endParaRPr lang="en-US"/>
          </a:p>
        </p:txBody>
      </p:sp>
    </p:spTree>
    <p:extLst>
      <p:ext uri="{BB962C8B-B14F-4D97-AF65-F5344CB8AC3E}">
        <p14:creationId xmlns:p14="http://schemas.microsoft.com/office/powerpoint/2010/main" val="3844740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5CDA4CA-2BFA-4C02-80B4-09031D08F7F2}" type="datetimeFigureOut">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89B72-C0E4-4CD2-8102-3B5E09DD00B9}" type="slidenum">
              <a:rPr lang="en-US" smtClean="0"/>
              <a:t>‹#›</a:t>
            </a:fld>
            <a:endParaRPr lang="en-US"/>
          </a:p>
        </p:txBody>
      </p:sp>
    </p:spTree>
    <p:extLst>
      <p:ext uri="{BB962C8B-B14F-4D97-AF65-F5344CB8AC3E}">
        <p14:creationId xmlns:p14="http://schemas.microsoft.com/office/powerpoint/2010/main" val="3182202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5CDA4CA-2BFA-4C02-80B4-09031D08F7F2}" type="datetimeFigureOut">
              <a:rPr lang="en-US" smtClean="0"/>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89B72-C0E4-4CD2-8102-3B5E09DD00B9}" type="slidenum">
              <a:rPr lang="en-US" smtClean="0"/>
              <a:t>‹#›</a:t>
            </a:fld>
            <a:endParaRPr lang="en-US"/>
          </a:p>
        </p:txBody>
      </p:sp>
    </p:spTree>
    <p:extLst>
      <p:ext uri="{BB962C8B-B14F-4D97-AF65-F5344CB8AC3E}">
        <p14:creationId xmlns:p14="http://schemas.microsoft.com/office/powerpoint/2010/main" val="97204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CDA4CA-2BFA-4C02-80B4-09031D08F7F2}" type="datetimeFigureOut">
              <a:rPr lang="en-US" smtClean="0"/>
              <a:t>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089B72-C0E4-4CD2-8102-3B5E09DD00B9}" type="slidenum">
              <a:rPr lang="en-US" smtClean="0"/>
              <a:t>‹#›</a:t>
            </a:fld>
            <a:endParaRPr lang="en-US"/>
          </a:p>
        </p:txBody>
      </p:sp>
    </p:spTree>
    <p:extLst>
      <p:ext uri="{BB962C8B-B14F-4D97-AF65-F5344CB8AC3E}">
        <p14:creationId xmlns:p14="http://schemas.microsoft.com/office/powerpoint/2010/main" val="1741898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0761" y="737419"/>
            <a:ext cx="9144000" cy="1105976"/>
          </a:xfrm>
        </p:spPr>
        <p:txBody>
          <a:bodyPr>
            <a:noAutofit/>
          </a:bodyPr>
          <a:lstStyle/>
          <a:p>
            <a:r>
              <a:rPr lang="fr-FR" sz="8000" dirty="0" err="1" smtClean="0">
                <a:solidFill>
                  <a:srgbClr val="FF0000"/>
                </a:solidFill>
                <a:latin typeface="Algerian" panose="04020705040A02060702" pitchFamily="82" charset="0"/>
              </a:rPr>
              <a:t>Database</a:t>
            </a:r>
            <a:endParaRPr lang="en-US" sz="8000" dirty="0">
              <a:solidFill>
                <a:srgbClr val="FF0000"/>
              </a:solidFill>
              <a:latin typeface="Algerian" panose="04020705040A02060702" pitchFamily="82" charset="0"/>
            </a:endParaRPr>
          </a:p>
        </p:txBody>
      </p:sp>
      <p:sp>
        <p:nvSpPr>
          <p:cNvPr id="3" name="Subtitle 2"/>
          <p:cNvSpPr>
            <a:spLocks noGrp="1"/>
          </p:cNvSpPr>
          <p:nvPr>
            <p:ph type="subTitle" idx="1"/>
          </p:nvPr>
        </p:nvSpPr>
        <p:spPr>
          <a:xfrm>
            <a:off x="1524000" y="2698955"/>
            <a:ext cx="9144000" cy="3170903"/>
          </a:xfrm>
        </p:spPr>
        <p:txBody>
          <a:bodyPr>
            <a:noAutofit/>
          </a:bodyPr>
          <a:lstStyle/>
          <a:p>
            <a:pPr algn="l"/>
            <a:r>
              <a:rPr lang="en-US" sz="3500" dirty="0"/>
              <a:t>A database is a data structure that stores organized information. Most databases contain multiple tables, which may each include several different fields. For example, a company database may include tables for products, employees, and financial records</a:t>
            </a:r>
            <a:r>
              <a:rPr lang="en-US" sz="3500" dirty="0" smtClean="0"/>
              <a:t>.</a:t>
            </a:r>
          </a:p>
          <a:p>
            <a:pPr algn="l"/>
            <a:endParaRPr lang="fr-FR" sz="3500" dirty="0"/>
          </a:p>
          <a:p>
            <a:pPr algn="l"/>
            <a:endParaRPr lang="fr-FR" sz="3500" dirty="0" smtClean="0"/>
          </a:p>
          <a:p>
            <a:pPr algn="l"/>
            <a:endParaRPr lang="fr-FR" sz="3500" dirty="0"/>
          </a:p>
          <a:p>
            <a:pPr algn="l"/>
            <a:endParaRPr lang="fr-FR" sz="3500" dirty="0" smtClean="0"/>
          </a:p>
          <a:p>
            <a:pPr algn="l"/>
            <a:endParaRPr lang="fr-FR" sz="3500" dirty="0"/>
          </a:p>
          <a:p>
            <a:pPr algn="l"/>
            <a:endParaRPr lang="en-US" sz="3500" dirty="0"/>
          </a:p>
        </p:txBody>
      </p:sp>
    </p:spTree>
    <p:extLst>
      <p:ext uri="{BB962C8B-B14F-4D97-AF65-F5344CB8AC3E}">
        <p14:creationId xmlns:p14="http://schemas.microsoft.com/office/powerpoint/2010/main" val="2128863746"/>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445" y="792828"/>
            <a:ext cx="10515600" cy="1325563"/>
          </a:xfrm>
        </p:spPr>
        <p:txBody>
          <a:bodyPr/>
          <a:lstStyle/>
          <a:p>
            <a:r>
              <a:rPr lang="en-US" b="1" dirty="0">
                <a:solidFill>
                  <a:srgbClr val="0070C0"/>
                </a:solidFill>
                <a:latin typeface="Californian FB" panose="0207040306080B030204" pitchFamily="18" charset="0"/>
              </a:rPr>
              <a:t>What is a Relational Database?</a:t>
            </a:r>
            <a:r>
              <a:rPr lang="en-US" b="1" dirty="0"/>
              <a:t/>
            </a:r>
            <a:br>
              <a:rPr lang="en-US" b="1" dirty="0"/>
            </a:br>
            <a:endParaRPr lang="en-US" dirty="0"/>
          </a:p>
        </p:txBody>
      </p:sp>
      <p:sp>
        <p:nvSpPr>
          <p:cNvPr id="3" name="Content Placeholder 2"/>
          <p:cNvSpPr>
            <a:spLocks noGrp="1"/>
          </p:cNvSpPr>
          <p:nvPr>
            <p:ph idx="1"/>
          </p:nvPr>
        </p:nvSpPr>
        <p:spPr>
          <a:xfrm>
            <a:off x="1133168" y="2118391"/>
            <a:ext cx="9072716" cy="2908606"/>
          </a:xfrm>
        </p:spPr>
        <p:txBody>
          <a:bodyPr>
            <a:normAutofit/>
          </a:bodyPr>
          <a:lstStyle/>
          <a:p>
            <a:r>
              <a:rPr lang="en-US" sz="3500" dirty="0"/>
              <a:t>A </a:t>
            </a:r>
            <a:r>
              <a:rPr lang="en-US" sz="3500" i="1" dirty="0"/>
              <a:t>relational database</a:t>
            </a:r>
            <a:r>
              <a:rPr lang="en-US" sz="3500" dirty="0"/>
              <a:t> is a type of database. It uses a structure that allows us to identify and access data </a:t>
            </a:r>
            <a:r>
              <a:rPr lang="en-US" sz="3500" i="1" dirty="0"/>
              <a:t>in relation</a:t>
            </a:r>
            <a:r>
              <a:rPr lang="en-US" sz="3500" dirty="0"/>
              <a:t> to another piece of data in the database. Often, data in a relational database is organized into tables.</a:t>
            </a:r>
          </a:p>
        </p:txBody>
      </p:sp>
    </p:spTree>
    <p:extLst>
      <p:ext uri="{BB962C8B-B14F-4D97-AF65-F5344CB8AC3E}">
        <p14:creationId xmlns:p14="http://schemas.microsoft.com/office/powerpoint/2010/main" val="4043903491"/>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2955"/>
            <a:ext cx="10515600" cy="1737135"/>
          </a:xfrm>
        </p:spPr>
        <p:txBody>
          <a:bodyPr>
            <a:normAutofit fontScale="90000"/>
          </a:bodyPr>
          <a:lstStyle/>
          <a:p>
            <a:r>
              <a:rPr lang="en-US" sz="4900" b="1" dirty="0">
                <a:solidFill>
                  <a:srgbClr val="0070C0"/>
                </a:solidFill>
              </a:rPr>
              <a:t>What is a Relational Database Management System (RDBMS)?</a:t>
            </a:r>
            <a:r>
              <a:rPr lang="en-US" b="1" dirty="0"/>
              <a:t/>
            </a:r>
            <a:br>
              <a:rPr lang="en-US" b="1" dirty="0"/>
            </a:br>
            <a:endParaRPr lang="en-US" dirty="0"/>
          </a:p>
        </p:txBody>
      </p:sp>
      <p:sp>
        <p:nvSpPr>
          <p:cNvPr id="3" name="Content Placeholder 2"/>
          <p:cNvSpPr>
            <a:spLocks noGrp="1"/>
          </p:cNvSpPr>
          <p:nvPr>
            <p:ph idx="1"/>
          </p:nvPr>
        </p:nvSpPr>
        <p:spPr>
          <a:xfrm>
            <a:off x="838200" y="2418735"/>
            <a:ext cx="10515600" cy="3111910"/>
          </a:xfrm>
        </p:spPr>
        <p:txBody>
          <a:bodyPr>
            <a:normAutofit/>
          </a:bodyPr>
          <a:lstStyle/>
          <a:p>
            <a:r>
              <a:rPr lang="en-US" sz="4000" dirty="0"/>
              <a:t>A relational database management system (RDBMS) is a program that allows you to create, update, and administer a relational database. Most relational database management systems use the SQL language to access the database.</a:t>
            </a:r>
          </a:p>
        </p:txBody>
      </p:sp>
    </p:spTree>
    <p:extLst>
      <p:ext uri="{BB962C8B-B14F-4D97-AF65-F5344CB8AC3E}">
        <p14:creationId xmlns:p14="http://schemas.microsoft.com/office/powerpoint/2010/main" val="988317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625" y="619432"/>
            <a:ext cx="9630698" cy="5663381"/>
          </a:xfrm>
        </p:spPr>
      </p:pic>
    </p:spTree>
    <p:extLst>
      <p:ext uri="{BB962C8B-B14F-4D97-AF65-F5344CB8AC3E}">
        <p14:creationId xmlns:p14="http://schemas.microsoft.com/office/powerpoint/2010/main" val="114968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4"/>
                                        </p:tgtEl>
                                        <p:attrNameLst>
                                          <p:attrName>style.opacity</p:attrName>
                                        </p:attrNameLst>
                                      </p:cBhvr>
                                      <p:to>
                                        <p:strVal val="0.5"/>
                                      </p:to>
                                    </p:set>
                                    <p:animEffect filter="image" prLst="opacity: 0.5">
                                      <p:cBhvr rctx="IE">
                                        <p:cTn id="7" dur="indefinite"/>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0833" y="339213"/>
            <a:ext cx="5341374" cy="1238865"/>
          </a:xfrm>
        </p:spPr>
        <p:txBody>
          <a:bodyPr>
            <a:normAutofit fontScale="90000"/>
          </a:bodyPr>
          <a:lstStyle/>
          <a:p>
            <a:r>
              <a:rPr lang="en-US" b="1" dirty="0" smtClean="0"/>
              <a:t/>
            </a:r>
            <a:br>
              <a:rPr lang="en-US" b="1" dirty="0" smtClean="0"/>
            </a:br>
            <a:r>
              <a:rPr lang="en-US" b="1" dirty="0"/>
              <a:t/>
            </a:r>
            <a:br>
              <a:rPr lang="en-US" b="1" dirty="0"/>
            </a:br>
            <a:r>
              <a:rPr lang="en-US" sz="5300" b="1" dirty="0" smtClean="0">
                <a:solidFill>
                  <a:srgbClr val="0070C0"/>
                </a:solidFill>
              </a:rPr>
              <a:t>What is SQL?</a:t>
            </a:r>
            <a:r>
              <a:rPr lang="en-US" b="1" dirty="0"/>
              <a:t/>
            </a:r>
            <a:br>
              <a:rPr lang="en-US" b="1" dirty="0"/>
            </a:br>
            <a:r>
              <a:rPr lang="en-US" b="1" dirty="0"/>
              <a:t/>
            </a:r>
            <a:br>
              <a:rPr lang="en-US" b="1" dirty="0"/>
            </a:br>
            <a:endParaRPr lang="en-US" dirty="0"/>
          </a:p>
        </p:txBody>
      </p:sp>
      <p:sp>
        <p:nvSpPr>
          <p:cNvPr id="3" name="Content Placeholder 2"/>
          <p:cNvSpPr>
            <a:spLocks noGrp="1"/>
          </p:cNvSpPr>
          <p:nvPr>
            <p:ph idx="1"/>
          </p:nvPr>
        </p:nvSpPr>
        <p:spPr>
          <a:xfrm>
            <a:off x="838200" y="1825625"/>
            <a:ext cx="10515600" cy="3218323"/>
          </a:xfrm>
        </p:spPr>
        <p:txBody>
          <a:bodyPr/>
          <a:lstStyle/>
          <a:p>
            <a:r>
              <a:rPr lang="en-US" dirty="0"/>
              <a:t>SQL (</a:t>
            </a:r>
            <a:r>
              <a:rPr lang="en-US" b="1" dirty="0"/>
              <a:t>S</a:t>
            </a:r>
            <a:r>
              <a:rPr lang="en-US" dirty="0"/>
              <a:t>tructured </a:t>
            </a:r>
            <a:r>
              <a:rPr lang="en-US" b="1" dirty="0"/>
              <a:t>Q</a:t>
            </a:r>
            <a:r>
              <a:rPr lang="en-US" dirty="0"/>
              <a:t>uery </a:t>
            </a:r>
            <a:r>
              <a:rPr lang="en-US" b="1" dirty="0"/>
              <a:t>L</a:t>
            </a:r>
            <a:r>
              <a:rPr lang="en-US" dirty="0"/>
              <a:t>anguage) is a programming language used to communicate with data stored in a relational database management system</a:t>
            </a:r>
            <a:r>
              <a:rPr lang="en-US" dirty="0" smtClean="0"/>
              <a:t>.</a:t>
            </a:r>
            <a:r>
              <a:rPr lang="en-US" dirty="0"/>
              <a:t> Many RDBMSs use SQL (and variations of SQL) to access the data in tables. For example, SQLite is a relational database management system. SQLite contains a minimal set of SQL commands (which are the same across all RDBMSs</a:t>
            </a:r>
            <a:r>
              <a:rPr lang="en-US" dirty="0" smtClean="0"/>
              <a:t>).</a:t>
            </a:r>
            <a:r>
              <a:rPr lang="en-US" dirty="0"/>
              <a:t> Other RDBMSs may use other variants.</a:t>
            </a:r>
          </a:p>
        </p:txBody>
      </p:sp>
    </p:spTree>
    <p:extLst>
      <p:ext uri="{BB962C8B-B14F-4D97-AF65-F5344CB8AC3E}">
        <p14:creationId xmlns:p14="http://schemas.microsoft.com/office/powerpoint/2010/main" val="363293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0784"/>
          </a:xfrm>
        </p:spPr>
        <p:txBody>
          <a:bodyPr>
            <a:normAutofit fontScale="90000"/>
          </a:bodyPr>
          <a:lstStyle/>
          <a:p>
            <a:r>
              <a:rPr lang="en-US" b="1" dirty="0">
                <a:solidFill>
                  <a:srgbClr val="0070C0"/>
                </a:solidFill>
              </a:rPr>
              <a:t>What is MySQL</a:t>
            </a:r>
            <a:r>
              <a:rPr lang="en-US" dirty="0"/>
              <a:t/>
            </a:r>
            <a:br>
              <a:rPr lang="en-US" dirty="0"/>
            </a:br>
            <a:endParaRPr lang="en-US" dirty="0"/>
          </a:p>
        </p:txBody>
      </p:sp>
      <p:sp>
        <p:nvSpPr>
          <p:cNvPr id="3" name="Content Placeholder 2"/>
          <p:cNvSpPr>
            <a:spLocks noGrp="1"/>
          </p:cNvSpPr>
          <p:nvPr>
            <p:ph idx="1"/>
          </p:nvPr>
        </p:nvSpPr>
        <p:spPr>
          <a:xfrm>
            <a:off x="838200" y="1515909"/>
            <a:ext cx="10515600" cy="1345278"/>
          </a:xfrm>
        </p:spPr>
        <p:txBody>
          <a:bodyPr/>
          <a:lstStyle/>
          <a:p>
            <a:r>
              <a:rPr lang="en-US" dirty="0"/>
              <a:t>MySQL, the most popular Open Source SQL database management system, is developed, distributed, and supported by Oracle Corporation</a:t>
            </a:r>
            <a:r>
              <a:rPr lang="en-US" dirty="0" smtClean="0"/>
              <a:t>.</a:t>
            </a:r>
          </a:p>
          <a:p>
            <a:endParaRPr lang="en-US" dirty="0"/>
          </a:p>
        </p:txBody>
      </p:sp>
      <p:sp>
        <p:nvSpPr>
          <p:cNvPr id="4" name="Content Placeholder 2"/>
          <p:cNvSpPr txBox="1">
            <a:spLocks/>
          </p:cNvSpPr>
          <p:nvPr/>
        </p:nvSpPr>
        <p:spPr>
          <a:xfrm>
            <a:off x="838200" y="3200400"/>
            <a:ext cx="10515600" cy="25514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SQL part of “MySQL” stands for “Structured Query Language”. SQL is the most common standardized language used to access databases. Depending on your programming environment, you might enter SQL directly (for example, to generate reports), embed SQL statements into code written in another language, or use a language-specific API that hides the SQL syntax.</a:t>
            </a:r>
          </a:p>
        </p:txBody>
      </p:sp>
    </p:spTree>
    <p:extLst>
      <p:ext uri="{BB962C8B-B14F-4D97-AF65-F5344CB8AC3E}">
        <p14:creationId xmlns:p14="http://schemas.microsoft.com/office/powerpoint/2010/main" val="237176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63675"/>
          </a:xfrm>
        </p:spPr>
        <p:txBody>
          <a:bodyPr/>
          <a:lstStyle/>
          <a:p>
            <a:r>
              <a:rPr lang="en-US" b="1" dirty="0">
                <a:solidFill>
                  <a:srgbClr val="0070C0"/>
                </a:solidFill>
              </a:rPr>
              <a:t>What is PostgreSQL?</a:t>
            </a:r>
            <a:r>
              <a:rPr lang="en-US" b="1" dirty="0"/>
              <a:t/>
            </a:r>
            <a:br>
              <a:rPr lang="en-US" b="1" dirty="0"/>
            </a:br>
            <a:endParaRPr lang="en-US" dirty="0"/>
          </a:p>
        </p:txBody>
      </p:sp>
      <p:sp>
        <p:nvSpPr>
          <p:cNvPr id="3" name="Content Placeholder 2"/>
          <p:cNvSpPr>
            <a:spLocks noGrp="1"/>
          </p:cNvSpPr>
          <p:nvPr>
            <p:ph idx="1"/>
          </p:nvPr>
        </p:nvSpPr>
        <p:spPr>
          <a:xfrm>
            <a:off x="838200" y="1722387"/>
            <a:ext cx="10515600" cy="2657885"/>
          </a:xfrm>
        </p:spPr>
        <p:txBody>
          <a:bodyPr/>
          <a:lstStyle/>
          <a:p>
            <a:r>
              <a:rPr lang="en-US" dirty="0"/>
              <a:t>PostgreSQL is a powerful, open source object-relational database system that uses and extends the SQL language combined with many features that safely store and scale the most complicated data workloads. The origins of PostgreSQL date back to 1986 as part of the </a:t>
            </a:r>
            <a:r>
              <a:rPr lang="en-US" dirty="0" smtClean="0"/>
              <a:t>POSTRES project </a:t>
            </a:r>
            <a:r>
              <a:rPr lang="en-US" dirty="0"/>
              <a:t>at the University of California at Berkeley and has more than 30 years of active development on the core platform.</a:t>
            </a:r>
          </a:p>
        </p:txBody>
      </p:sp>
    </p:spTree>
    <p:extLst>
      <p:ext uri="{BB962C8B-B14F-4D97-AF65-F5344CB8AC3E}">
        <p14:creationId xmlns:p14="http://schemas.microsoft.com/office/powerpoint/2010/main" val="3400069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409</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Algerian</vt:lpstr>
      <vt:lpstr>Arial</vt:lpstr>
      <vt:lpstr>Calibri</vt:lpstr>
      <vt:lpstr>Calibri Light</vt:lpstr>
      <vt:lpstr>Californian FB</vt:lpstr>
      <vt:lpstr>Office Theme</vt:lpstr>
      <vt:lpstr>Database</vt:lpstr>
      <vt:lpstr>What is a Relational Database? </vt:lpstr>
      <vt:lpstr>What is a Relational Database Management System (RDBMS)? </vt:lpstr>
      <vt:lpstr>PowerPoint Presentation</vt:lpstr>
      <vt:lpstr>  What is SQL?  </vt:lpstr>
      <vt:lpstr>What is MySQL </vt:lpstr>
      <vt:lpstr>What is PostgreSQL?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dc:title>
  <dc:creator>Ali Lahmar</dc:creator>
  <cp:lastModifiedBy>Ali Lahmar</cp:lastModifiedBy>
  <cp:revision>9</cp:revision>
  <dcterms:created xsi:type="dcterms:W3CDTF">2020-12-05T14:34:30Z</dcterms:created>
  <dcterms:modified xsi:type="dcterms:W3CDTF">2020-12-05T16:18:05Z</dcterms:modified>
</cp:coreProperties>
</file>