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339935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C694A9-6925-4ABC-8601-050000A75980}"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45806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38202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425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91358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26176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3511331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391332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4688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83931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20792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694A9-6925-4ABC-8601-050000A75980}"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29530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C694A9-6925-4ABC-8601-050000A75980}" type="datetimeFigureOut">
              <a:rPr lang="en-US" smtClean="0"/>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372133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610967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2800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DC694A9-6925-4ABC-8601-050000A75980}" type="datetimeFigureOut">
              <a:rPr lang="en-US" smtClean="0"/>
              <a:t>9/1/2020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74760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C694A9-6925-4ABC-8601-050000A75980}" type="datetimeFigureOut">
              <a:rPr lang="en-US" smtClean="0"/>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0EEC6-0CE2-49D9-93B2-97F3D0AE286C}" type="slidenum">
              <a:rPr lang="en-US" smtClean="0"/>
              <a:t>‹#›</a:t>
            </a:fld>
            <a:endParaRPr lang="en-US"/>
          </a:p>
        </p:txBody>
      </p:sp>
    </p:spTree>
    <p:extLst>
      <p:ext uri="{BB962C8B-B14F-4D97-AF65-F5344CB8AC3E}">
        <p14:creationId xmlns:p14="http://schemas.microsoft.com/office/powerpoint/2010/main" val="25658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C694A9-6925-4ABC-8601-050000A75980}" type="datetimeFigureOut">
              <a:rPr lang="en-US" smtClean="0"/>
              <a:t>9/1/2020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00EEC6-0CE2-49D9-93B2-97F3D0AE286C}" type="slidenum">
              <a:rPr lang="en-US" smtClean="0"/>
              <a:t>‹#›</a:t>
            </a:fld>
            <a:endParaRPr lang="en-US"/>
          </a:p>
        </p:txBody>
      </p:sp>
    </p:spTree>
    <p:extLst>
      <p:ext uri="{BB962C8B-B14F-4D97-AF65-F5344CB8AC3E}">
        <p14:creationId xmlns:p14="http://schemas.microsoft.com/office/powerpoint/2010/main" val="278565558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2245" y="464574"/>
            <a:ext cx="6042258" cy="825910"/>
          </a:xfrm>
        </p:spPr>
        <p:txBody>
          <a:bodyPr/>
          <a:lstStyle/>
          <a:p>
            <a:r>
              <a:rPr lang="fr-FR" sz="4800" b="1" u="sng" dirty="0" smtClean="0">
                <a:solidFill>
                  <a:srgbClr val="FF0000"/>
                </a:solidFill>
                <a:effectLst>
                  <a:outerShdw blurRad="38100" dist="38100" dir="2700000" algn="tl">
                    <a:srgbClr val="000000">
                      <a:alpha val="43137"/>
                    </a:srgbClr>
                  </a:outerShdw>
                </a:effectLst>
              </a:rPr>
              <a:t>Checkpoint </a:t>
            </a:r>
            <a:r>
              <a:rPr lang="fr-FR" sz="4800" b="1" u="sng" dirty="0">
                <a:solidFill>
                  <a:srgbClr val="FF0000"/>
                </a:solidFill>
                <a:effectLst>
                  <a:outerShdw blurRad="38100" dist="38100" dir="2700000" algn="tl">
                    <a:srgbClr val="000000">
                      <a:alpha val="43137"/>
                    </a:srgbClr>
                  </a:outerShdw>
                </a:effectLst>
              </a:rPr>
              <a:t>P</a:t>
            </a:r>
            <a:r>
              <a:rPr lang="fr-FR" sz="4800" b="1" u="sng" dirty="0" smtClean="0">
                <a:solidFill>
                  <a:srgbClr val="FF0000"/>
                </a:solidFill>
                <a:effectLst>
                  <a:outerShdw blurRad="38100" dist="38100" dir="2700000" algn="tl">
                    <a:srgbClr val="000000">
                      <a:alpha val="43137"/>
                    </a:srgbClr>
                  </a:outerShdw>
                </a:effectLst>
              </a:rPr>
              <a:t>roject </a:t>
            </a:r>
            <a:endParaRPr lang="en-US" sz="4800" b="1" u="sng"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47032" y="5691780"/>
            <a:ext cx="8825658" cy="679523"/>
          </a:xfrm>
        </p:spPr>
        <p:txBody>
          <a:bodyPr>
            <a:normAutofit/>
          </a:bodyPr>
          <a:lstStyle/>
          <a:p>
            <a:r>
              <a:rPr lang="fr-FR" sz="2800" i="1" dirty="0" smtClean="0">
                <a:solidFill>
                  <a:schemeClr val="accent3">
                    <a:lumMod val="40000"/>
                    <a:lumOff val="60000"/>
                  </a:schemeClr>
                </a:solidFill>
              </a:rPr>
              <a:t>Ali </a:t>
            </a:r>
            <a:r>
              <a:rPr lang="fr-FR" sz="2800" i="1" dirty="0" err="1" smtClean="0">
                <a:solidFill>
                  <a:schemeClr val="accent3">
                    <a:lumMod val="40000"/>
                    <a:lumOff val="60000"/>
                  </a:schemeClr>
                </a:solidFill>
              </a:rPr>
              <a:t>lahmar</a:t>
            </a:r>
            <a:r>
              <a:rPr lang="fr-FR" sz="2800" i="1" dirty="0" smtClean="0">
                <a:solidFill>
                  <a:schemeClr val="accent3">
                    <a:lumMod val="40000"/>
                    <a:lumOff val="60000"/>
                  </a:schemeClr>
                </a:solidFill>
              </a:rPr>
              <a:t> </a:t>
            </a:r>
            <a:endParaRPr lang="en-US" sz="2800" i="1" dirty="0">
              <a:solidFill>
                <a:schemeClr val="accent3">
                  <a:lumMod val="40000"/>
                  <a:lumOff val="60000"/>
                </a:schemeClr>
              </a:solidFill>
            </a:endParaRPr>
          </a:p>
        </p:txBody>
      </p:sp>
      <p:sp>
        <p:nvSpPr>
          <p:cNvPr id="4" name="Title 1"/>
          <p:cNvSpPr txBox="1">
            <a:spLocks/>
          </p:cNvSpPr>
          <p:nvPr/>
        </p:nvSpPr>
        <p:spPr>
          <a:xfrm>
            <a:off x="1800822" y="2384057"/>
            <a:ext cx="8825658" cy="140109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smtClean="0">
                <a:solidFill>
                  <a:schemeClr val="tx1"/>
                </a:solidFill>
              </a:rPr>
              <a:t>GO MY CODE</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00822" cy="1290484"/>
          </a:xfrm>
          <a:prstGeom prst="rect">
            <a:avLst/>
          </a:prstGeom>
        </p:spPr>
      </p:pic>
    </p:spTree>
    <p:extLst>
      <p:ext uri="{BB962C8B-B14F-4D97-AF65-F5344CB8AC3E}">
        <p14:creationId xmlns:p14="http://schemas.microsoft.com/office/powerpoint/2010/main" val="9210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4885" y="157751"/>
            <a:ext cx="10518418" cy="72715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err="1" smtClean="0">
                <a:solidFill>
                  <a:srgbClr val="FF0000"/>
                </a:solidFill>
              </a:rPr>
              <a:t>What</a:t>
            </a:r>
            <a:r>
              <a:rPr lang="fr-FR" b="1" dirty="0" smtClean="0">
                <a:solidFill>
                  <a:srgbClr val="FF0000"/>
                </a:solidFill>
              </a:rPr>
              <a:t> </a:t>
            </a:r>
            <a:r>
              <a:rPr lang="fr-FR" b="1" dirty="0" err="1" smtClean="0">
                <a:solidFill>
                  <a:srgbClr val="FF0000"/>
                </a:solidFill>
              </a:rPr>
              <a:t>is</a:t>
            </a:r>
            <a:r>
              <a:rPr lang="fr-FR" b="1" dirty="0" smtClean="0">
                <a:solidFill>
                  <a:srgbClr val="FF0000"/>
                </a:solidFill>
              </a:rPr>
              <a:t> the </a:t>
            </a:r>
            <a:r>
              <a:rPr lang="fr-FR" b="1" dirty="0" err="1" smtClean="0">
                <a:solidFill>
                  <a:srgbClr val="FF0000"/>
                </a:solidFill>
              </a:rPr>
              <a:t>role</a:t>
            </a:r>
            <a:r>
              <a:rPr lang="fr-FR" b="1" dirty="0" smtClean="0">
                <a:solidFill>
                  <a:srgbClr val="FF0000"/>
                </a:solidFill>
              </a:rPr>
              <a:t> of a web </a:t>
            </a:r>
            <a:r>
              <a:rPr lang="fr-FR" b="1" dirty="0" err="1" smtClean="0">
                <a:solidFill>
                  <a:srgbClr val="FF0000"/>
                </a:solidFill>
              </a:rPr>
              <a:t>developer</a:t>
            </a:r>
            <a:r>
              <a:rPr lang="fr-FR" b="1" dirty="0" smtClean="0">
                <a:solidFill>
                  <a:srgbClr val="FF0000"/>
                </a:solidFill>
              </a:rPr>
              <a:t> ?</a:t>
            </a:r>
            <a:endParaRPr lang="en-US" b="1" dirty="0">
              <a:solidFill>
                <a:srgbClr val="FF0000"/>
              </a:solidFill>
            </a:endParaRPr>
          </a:p>
        </p:txBody>
      </p:sp>
      <p:sp>
        <p:nvSpPr>
          <p:cNvPr id="5" name="Content Placeholder 2"/>
          <p:cNvSpPr>
            <a:spLocks noGrp="1"/>
          </p:cNvSpPr>
          <p:nvPr>
            <p:ph idx="1"/>
          </p:nvPr>
        </p:nvSpPr>
        <p:spPr>
          <a:xfrm>
            <a:off x="424885" y="1212260"/>
            <a:ext cx="9825244" cy="2047134"/>
          </a:xfrm>
        </p:spPr>
        <p:txBody>
          <a:bodyPr>
            <a:noAutofit/>
          </a:bodyPr>
          <a:lstStyle/>
          <a:p>
            <a:pPr marL="0" indent="0">
              <a:buNone/>
            </a:pPr>
            <a:r>
              <a:rPr lang="fr-FR" sz="3000" dirty="0" smtClean="0"/>
              <a:t>The </a:t>
            </a:r>
            <a:r>
              <a:rPr lang="fr-FR" sz="3000" dirty="0" err="1" smtClean="0"/>
              <a:t>role</a:t>
            </a:r>
            <a:r>
              <a:rPr lang="fr-FR" sz="3000" dirty="0" smtClean="0"/>
              <a:t> of a web </a:t>
            </a:r>
            <a:r>
              <a:rPr lang="fr-FR" sz="3000" dirty="0" err="1" smtClean="0"/>
              <a:t>developer</a:t>
            </a:r>
            <a:r>
              <a:rPr lang="fr-FR" sz="3000" dirty="0" smtClean="0"/>
              <a:t> </a:t>
            </a:r>
            <a:r>
              <a:rPr lang="fr-FR" sz="3000" dirty="0" err="1" smtClean="0"/>
              <a:t>is</a:t>
            </a:r>
            <a:r>
              <a:rPr lang="fr-FR" sz="3000" dirty="0" smtClean="0"/>
              <a:t> </a:t>
            </a:r>
            <a:r>
              <a:rPr lang="fr-FR" sz="3000" dirty="0" err="1" smtClean="0"/>
              <a:t>responsible</a:t>
            </a:r>
            <a:r>
              <a:rPr lang="fr-FR" sz="3000" dirty="0" smtClean="0"/>
              <a:t> for </a:t>
            </a:r>
            <a:r>
              <a:rPr lang="fr-FR" sz="3000" dirty="0" err="1" smtClean="0"/>
              <a:t>designing</a:t>
            </a:r>
            <a:r>
              <a:rPr lang="fr-FR" sz="3000" dirty="0" smtClean="0"/>
              <a:t>, </a:t>
            </a:r>
            <a:r>
              <a:rPr lang="fr-FR" sz="3000" dirty="0" err="1" smtClean="0"/>
              <a:t>coding</a:t>
            </a:r>
            <a:r>
              <a:rPr lang="fr-FR" sz="3000" dirty="0" smtClean="0"/>
              <a:t> and </a:t>
            </a:r>
            <a:r>
              <a:rPr lang="fr-FR" sz="3000" dirty="0" err="1" smtClean="0"/>
              <a:t>modifying</a:t>
            </a:r>
            <a:r>
              <a:rPr lang="fr-FR" sz="3000" dirty="0" smtClean="0"/>
              <a:t> </a:t>
            </a:r>
            <a:r>
              <a:rPr lang="fr-FR" sz="3000" dirty="0" err="1" smtClean="0"/>
              <a:t>websites</a:t>
            </a:r>
            <a:r>
              <a:rPr lang="fr-FR" sz="3000" dirty="0"/>
              <a:t> </a:t>
            </a:r>
            <a:r>
              <a:rPr lang="fr-FR" sz="3000" dirty="0" err="1" smtClean="0"/>
              <a:t>from</a:t>
            </a:r>
            <a:r>
              <a:rPr lang="fr-FR" sz="3000" dirty="0" smtClean="0"/>
              <a:t> </a:t>
            </a:r>
            <a:r>
              <a:rPr lang="fr-FR" sz="3000" dirty="0" err="1" smtClean="0"/>
              <a:t>layout</a:t>
            </a:r>
            <a:r>
              <a:rPr lang="fr-FR" sz="3000" dirty="0" smtClean="0"/>
              <a:t> to </a:t>
            </a:r>
            <a:r>
              <a:rPr lang="fr-FR" sz="3000" dirty="0" err="1" smtClean="0"/>
              <a:t>function</a:t>
            </a:r>
            <a:r>
              <a:rPr lang="fr-FR" sz="3000" dirty="0" smtClean="0"/>
              <a:t> and </a:t>
            </a:r>
            <a:r>
              <a:rPr lang="fr-FR" sz="3000" dirty="0" err="1" smtClean="0"/>
              <a:t>according</a:t>
            </a:r>
            <a:r>
              <a:rPr lang="fr-FR" sz="3000" dirty="0" smtClean="0"/>
              <a:t> to a </a:t>
            </a:r>
            <a:r>
              <a:rPr lang="fr-FR" sz="3000" dirty="0" err="1" smtClean="0"/>
              <a:t>client’s</a:t>
            </a:r>
            <a:r>
              <a:rPr lang="fr-FR" sz="3000" dirty="0" smtClean="0"/>
              <a:t> </a:t>
            </a:r>
            <a:r>
              <a:rPr lang="fr-FR" sz="3000" dirty="0" err="1" smtClean="0"/>
              <a:t>specifications</a:t>
            </a:r>
            <a:r>
              <a:rPr lang="fr-FR" sz="3000" dirty="0" smtClean="0"/>
              <a:t>.</a:t>
            </a:r>
            <a:endParaRPr lang="en-US" sz="3000" dirty="0"/>
          </a:p>
        </p:txBody>
      </p:sp>
    </p:spTree>
    <p:extLst>
      <p:ext uri="{BB962C8B-B14F-4D97-AF65-F5344CB8AC3E}">
        <p14:creationId xmlns:p14="http://schemas.microsoft.com/office/powerpoint/2010/main" val="307321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
                                            <p:txEl>
                                              <p:pRg st="0" end="0"/>
                                            </p:txEl>
                                          </p:spTgt>
                                        </p:tgtEl>
                                        <p:attrNameLst>
                                          <p:attrName>ppt_x</p:attrName>
                                          <p:attrName>ppt_y</p:attrName>
                                        </p:attrNameLst>
                                      </p:cBhvr>
                                    </p:animMotion>
                                    <p:animRot by="1500000">
                                      <p:cBhvr>
                                        <p:cTn id="12" dur="125" fill="hold">
                                          <p:stCondLst>
                                            <p:cond delay="0"/>
                                          </p:stCondLst>
                                        </p:cTn>
                                        <p:tgtEl>
                                          <p:spTgt spid="5">
                                            <p:txEl>
                                              <p:pRg st="0" end="0"/>
                                            </p:txEl>
                                          </p:spTgt>
                                        </p:tgtEl>
                                        <p:attrNameLst>
                                          <p:attrName>r</p:attrName>
                                        </p:attrNameLst>
                                      </p:cBhvr>
                                    </p:animRot>
                                    <p:animRot by="-1500000">
                                      <p:cBhvr>
                                        <p:cTn id="13" dur="125" fill="hold">
                                          <p:stCondLst>
                                            <p:cond delay="125"/>
                                          </p:stCondLst>
                                        </p:cTn>
                                        <p:tgtEl>
                                          <p:spTgt spid="5">
                                            <p:txEl>
                                              <p:pRg st="0" end="0"/>
                                            </p:txEl>
                                          </p:spTgt>
                                        </p:tgtEl>
                                        <p:attrNameLst>
                                          <p:attrName>r</p:attrName>
                                        </p:attrNameLst>
                                      </p:cBhvr>
                                    </p:animRot>
                                    <p:animRot by="-1500000">
                                      <p:cBhvr>
                                        <p:cTn id="14" dur="125" fill="hold">
                                          <p:stCondLst>
                                            <p:cond delay="250"/>
                                          </p:stCondLst>
                                        </p:cTn>
                                        <p:tgtEl>
                                          <p:spTgt spid="5">
                                            <p:txEl>
                                              <p:pRg st="0" end="0"/>
                                            </p:txEl>
                                          </p:spTgt>
                                        </p:tgtEl>
                                        <p:attrNameLst>
                                          <p:attrName>r</p:attrName>
                                        </p:attrNameLst>
                                      </p:cBhvr>
                                    </p:animRot>
                                    <p:animRot by="1500000">
                                      <p:cBhvr>
                                        <p:cTn id="15" dur="125" fill="hold">
                                          <p:stCondLst>
                                            <p:cond delay="375"/>
                                          </p:stCondLst>
                                        </p:cTn>
                                        <p:tgtEl>
                                          <p:spTgt spid="5">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756" y="1632589"/>
            <a:ext cx="7671979" cy="1036869"/>
          </a:xfrm>
        </p:spPr>
        <p:txBody>
          <a:bodyPr/>
          <a:lstStyle/>
          <a:p>
            <a:r>
              <a:rPr lang="fr-FR" b="1" i="1" dirty="0" err="1" smtClean="0">
                <a:solidFill>
                  <a:srgbClr val="FF0000"/>
                </a:solidFill>
                <a:effectLst>
                  <a:outerShdw blurRad="38100" dist="38100" dir="2700000" algn="tl">
                    <a:srgbClr val="000000">
                      <a:alpha val="43137"/>
                    </a:srgbClr>
                  </a:outerShdw>
                </a:effectLst>
              </a:rPr>
              <a:t>Thank</a:t>
            </a:r>
            <a:r>
              <a:rPr lang="fr-FR" b="1" i="1" dirty="0" smtClean="0">
                <a:solidFill>
                  <a:srgbClr val="FF0000"/>
                </a:solidFill>
                <a:effectLst>
                  <a:outerShdw blurRad="38100" dist="38100" dir="2700000" algn="tl">
                    <a:srgbClr val="000000">
                      <a:alpha val="43137"/>
                    </a:srgbClr>
                  </a:outerShdw>
                </a:effectLst>
              </a:rPr>
              <a:t> </a:t>
            </a:r>
            <a:r>
              <a:rPr lang="fr-FR" b="1" i="1" dirty="0" err="1" smtClean="0">
                <a:solidFill>
                  <a:srgbClr val="FF0000"/>
                </a:solidFill>
                <a:effectLst>
                  <a:outerShdw blurRad="38100" dist="38100" dir="2700000" algn="tl">
                    <a:srgbClr val="000000">
                      <a:alpha val="43137"/>
                    </a:srgbClr>
                  </a:outerShdw>
                </a:effectLst>
              </a:rPr>
              <a:t>you</a:t>
            </a:r>
            <a:r>
              <a:rPr lang="fr-FR" b="1" i="1" dirty="0" smtClean="0">
                <a:solidFill>
                  <a:srgbClr val="FF0000"/>
                </a:solidFill>
                <a:effectLst>
                  <a:outerShdw blurRad="38100" dist="38100" dir="2700000" algn="tl">
                    <a:srgbClr val="000000">
                      <a:alpha val="43137"/>
                    </a:srgbClr>
                  </a:outerShdw>
                </a:effectLst>
              </a:rPr>
              <a:t> for </a:t>
            </a:r>
            <a:r>
              <a:rPr lang="fr-FR" b="1" i="1" dirty="0" err="1" smtClean="0">
                <a:solidFill>
                  <a:srgbClr val="FF0000"/>
                </a:solidFill>
                <a:effectLst>
                  <a:outerShdw blurRad="38100" dist="38100" dir="2700000" algn="tl">
                    <a:srgbClr val="000000">
                      <a:alpha val="43137"/>
                    </a:srgbClr>
                  </a:outerShdw>
                </a:effectLst>
              </a:rPr>
              <a:t>your</a:t>
            </a:r>
            <a:r>
              <a:rPr lang="fr-FR" b="1" i="1" dirty="0" smtClean="0">
                <a:solidFill>
                  <a:srgbClr val="FF0000"/>
                </a:solidFill>
                <a:effectLst>
                  <a:outerShdw blurRad="38100" dist="38100" dir="2700000" algn="tl">
                    <a:srgbClr val="000000">
                      <a:alpha val="43137"/>
                    </a:srgbClr>
                  </a:outerShdw>
                </a:effectLst>
              </a:rPr>
              <a:t> attention </a:t>
            </a:r>
            <a:endParaRPr lang="en-US" b="1" i="1" dirty="0">
              <a:solidFill>
                <a:srgbClr val="FF0000"/>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83493">
            <a:off x="4369183" y="3758534"/>
            <a:ext cx="2143125" cy="2143125"/>
          </a:xfrm>
          <a:prstGeom prst="rect">
            <a:avLst/>
          </a:prstGeom>
        </p:spPr>
      </p:pic>
    </p:spTree>
    <p:extLst>
      <p:ext uri="{BB962C8B-B14F-4D97-AF65-F5344CB8AC3E}">
        <p14:creationId xmlns:p14="http://schemas.microsoft.com/office/powerpoint/2010/main" val="375658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3.95833E-6 2.59259E-6 L -3.95833E-6 -0.07222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80">
                                          <p:stCondLst>
                                            <p:cond delay="0"/>
                                          </p:stCondLst>
                                        </p:cTn>
                                        <p:tgtEl>
                                          <p:spTgt spid="4"/>
                                        </p:tgtEl>
                                      </p:cBhvr>
                                    </p:animEffect>
                                    <p:anim calcmode="lin" valueType="num">
                                      <p:cBhvr>
                                        <p:cTn id="1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1" dur="26">
                                          <p:stCondLst>
                                            <p:cond delay="650"/>
                                          </p:stCondLst>
                                        </p:cTn>
                                        <p:tgtEl>
                                          <p:spTgt spid="4"/>
                                        </p:tgtEl>
                                      </p:cBhvr>
                                      <p:to x="100000" y="60000"/>
                                    </p:animScale>
                                    <p:animScale>
                                      <p:cBhvr>
                                        <p:cTn id="22" dur="166" decel="50000">
                                          <p:stCondLst>
                                            <p:cond delay="676"/>
                                          </p:stCondLst>
                                        </p:cTn>
                                        <p:tgtEl>
                                          <p:spTgt spid="4"/>
                                        </p:tgtEl>
                                      </p:cBhvr>
                                      <p:to x="100000" y="100000"/>
                                    </p:animScale>
                                    <p:animScale>
                                      <p:cBhvr>
                                        <p:cTn id="23" dur="26">
                                          <p:stCondLst>
                                            <p:cond delay="1312"/>
                                          </p:stCondLst>
                                        </p:cTn>
                                        <p:tgtEl>
                                          <p:spTgt spid="4"/>
                                        </p:tgtEl>
                                      </p:cBhvr>
                                      <p:to x="100000" y="80000"/>
                                    </p:animScale>
                                    <p:animScale>
                                      <p:cBhvr>
                                        <p:cTn id="24" dur="166" decel="50000">
                                          <p:stCondLst>
                                            <p:cond delay="1338"/>
                                          </p:stCondLst>
                                        </p:cTn>
                                        <p:tgtEl>
                                          <p:spTgt spid="4"/>
                                        </p:tgtEl>
                                      </p:cBhvr>
                                      <p:to x="100000" y="100000"/>
                                    </p:animScale>
                                    <p:animScale>
                                      <p:cBhvr>
                                        <p:cTn id="25" dur="26">
                                          <p:stCondLst>
                                            <p:cond delay="1642"/>
                                          </p:stCondLst>
                                        </p:cTn>
                                        <p:tgtEl>
                                          <p:spTgt spid="4"/>
                                        </p:tgtEl>
                                      </p:cBhvr>
                                      <p:to x="100000" y="90000"/>
                                    </p:animScale>
                                    <p:animScale>
                                      <p:cBhvr>
                                        <p:cTn id="26" dur="166" decel="50000">
                                          <p:stCondLst>
                                            <p:cond delay="1668"/>
                                          </p:stCondLst>
                                        </p:cTn>
                                        <p:tgtEl>
                                          <p:spTgt spid="4"/>
                                        </p:tgtEl>
                                      </p:cBhvr>
                                      <p:to x="100000" y="100000"/>
                                    </p:animScale>
                                    <p:animScale>
                                      <p:cBhvr>
                                        <p:cTn id="27" dur="26">
                                          <p:stCondLst>
                                            <p:cond delay="1808"/>
                                          </p:stCondLst>
                                        </p:cTn>
                                        <p:tgtEl>
                                          <p:spTgt spid="4"/>
                                        </p:tgtEl>
                                      </p:cBhvr>
                                      <p:to x="100000" y="95000"/>
                                    </p:animScale>
                                    <p:animScale>
                                      <p:cBhvr>
                                        <p:cTn id="28"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85" y="157751"/>
            <a:ext cx="6978805" cy="727153"/>
          </a:xfrm>
        </p:spPr>
        <p:txBody>
          <a:bodyPr/>
          <a:lstStyle/>
          <a:p>
            <a:r>
              <a:rPr lang="fr-FR" b="1" dirty="0" smtClean="0">
                <a:solidFill>
                  <a:srgbClr val="FF0000"/>
                </a:solidFill>
              </a:rPr>
              <a:t>How </a:t>
            </a:r>
            <a:r>
              <a:rPr lang="fr-FR" b="1" dirty="0" err="1" smtClean="0">
                <a:solidFill>
                  <a:srgbClr val="FF0000"/>
                </a:solidFill>
              </a:rPr>
              <a:t>does</a:t>
            </a:r>
            <a:r>
              <a:rPr lang="fr-FR" b="1" dirty="0" smtClean="0">
                <a:solidFill>
                  <a:srgbClr val="FF0000"/>
                </a:solidFill>
              </a:rPr>
              <a:t> the web </a:t>
            </a:r>
            <a:r>
              <a:rPr lang="fr-FR" b="1" dirty="0" err="1" smtClean="0">
                <a:solidFill>
                  <a:srgbClr val="FF0000"/>
                </a:solidFill>
              </a:rPr>
              <a:t>works</a:t>
            </a:r>
            <a:r>
              <a:rPr lang="fr-FR" b="1" dirty="0">
                <a:solidFill>
                  <a:srgbClr val="FF0000"/>
                </a:solidFill>
              </a:rPr>
              <a:t>?</a:t>
            </a:r>
            <a:endParaRPr lang="en-US" b="1" dirty="0">
              <a:solidFill>
                <a:srgbClr val="FF0000"/>
              </a:solidFill>
            </a:endParaRPr>
          </a:p>
        </p:txBody>
      </p:sp>
      <p:sp>
        <p:nvSpPr>
          <p:cNvPr id="3" name="Content Placeholder 2"/>
          <p:cNvSpPr>
            <a:spLocks noGrp="1"/>
          </p:cNvSpPr>
          <p:nvPr>
            <p:ph idx="1"/>
          </p:nvPr>
        </p:nvSpPr>
        <p:spPr>
          <a:xfrm>
            <a:off x="424885" y="1344997"/>
            <a:ext cx="8946541" cy="454308"/>
          </a:xfrm>
        </p:spPr>
        <p:txBody>
          <a:bodyPr/>
          <a:lstStyle/>
          <a:p>
            <a:r>
              <a:rPr lang="fr-FR" dirty="0" smtClean="0"/>
              <a:t>     </a:t>
            </a:r>
            <a:r>
              <a:rPr lang="fr-FR" dirty="0" err="1" smtClean="0"/>
              <a:t>Devices</a:t>
            </a:r>
            <a:r>
              <a:rPr lang="fr-FR" dirty="0" smtClean="0"/>
              <a:t> </a:t>
            </a:r>
            <a:r>
              <a:rPr lang="fr-FR" dirty="0" err="1" smtClean="0"/>
              <a:t>connected</a:t>
            </a:r>
            <a:r>
              <a:rPr lang="fr-FR" dirty="0" smtClean="0"/>
              <a:t> to the internet are </a:t>
            </a:r>
            <a:r>
              <a:rPr lang="fr-FR" dirty="0" err="1" smtClean="0"/>
              <a:t>divided</a:t>
            </a:r>
            <a:r>
              <a:rPr lang="fr-FR" dirty="0" smtClean="0"/>
              <a:t> </a:t>
            </a:r>
            <a:r>
              <a:rPr lang="fr-FR" dirty="0" err="1" smtClean="0"/>
              <a:t>into</a:t>
            </a:r>
            <a:r>
              <a:rPr lang="fr-FR" dirty="0"/>
              <a:t>:</a:t>
            </a:r>
            <a:endParaRPr lang="en-US" dirty="0"/>
          </a:p>
        </p:txBody>
      </p:sp>
      <p:sp>
        <p:nvSpPr>
          <p:cNvPr id="4" name="Title 1"/>
          <p:cNvSpPr txBox="1">
            <a:spLocks/>
          </p:cNvSpPr>
          <p:nvPr/>
        </p:nvSpPr>
        <p:spPr>
          <a:xfrm>
            <a:off x="5260375" y="2553816"/>
            <a:ext cx="575109" cy="7363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600" dirty="0" smtClean="0"/>
              <a:t>&amp;</a:t>
            </a:r>
            <a:endParaRPr lang="en-US" sz="3600" dirty="0"/>
          </a:p>
        </p:txBody>
      </p:sp>
      <p:sp>
        <p:nvSpPr>
          <p:cNvPr id="5" name="Title 1"/>
          <p:cNvSpPr txBox="1">
            <a:spLocks/>
          </p:cNvSpPr>
          <p:nvPr/>
        </p:nvSpPr>
        <p:spPr>
          <a:xfrm>
            <a:off x="700588" y="2553815"/>
            <a:ext cx="1917213" cy="7363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4000" b="1" dirty="0" smtClean="0"/>
              <a:t>Clients</a:t>
            </a:r>
            <a:endParaRPr lang="en-US" sz="4000" b="1" dirty="0"/>
          </a:p>
        </p:txBody>
      </p:sp>
      <p:sp>
        <p:nvSpPr>
          <p:cNvPr id="6" name="Title 1"/>
          <p:cNvSpPr txBox="1">
            <a:spLocks/>
          </p:cNvSpPr>
          <p:nvPr/>
        </p:nvSpPr>
        <p:spPr>
          <a:xfrm>
            <a:off x="9072949" y="2496617"/>
            <a:ext cx="1961458" cy="7363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4000" b="1" dirty="0" smtClean="0">
                <a:solidFill>
                  <a:schemeClr val="tx1"/>
                </a:solidFill>
              </a:rPr>
              <a:t>Servers</a:t>
            </a:r>
            <a:endParaRPr lang="en-US" sz="4000" b="1" dirty="0">
              <a:solidFill>
                <a:schemeClr val="tx1"/>
              </a:solidFill>
            </a:endParaRPr>
          </a:p>
        </p:txBody>
      </p:sp>
      <p:cxnSp>
        <p:nvCxnSpPr>
          <p:cNvPr id="8" name="Straight Arrow Connector 7"/>
          <p:cNvCxnSpPr/>
          <p:nvPr/>
        </p:nvCxnSpPr>
        <p:spPr>
          <a:xfrm flipV="1">
            <a:off x="2979175" y="2553816"/>
            <a:ext cx="5412658" cy="294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H="1">
            <a:off x="3129155" y="3290139"/>
            <a:ext cx="5247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4932359" y="2075317"/>
            <a:ext cx="1261964" cy="368162"/>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err="1" smtClean="0"/>
              <a:t>Request</a:t>
            </a:r>
            <a:endParaRPr lang="en-US" sz="2000" dirty="0"/>
          </a:p>
        </p:txBody>
      </p:sp>
      <p:sp>
        <p:nvSpPr>
          <p:cNvPr id="13" name="Title 1"/>
          <p:cNvSpPr txBox="1">
            <a:spLocks/>
          </p:cNvSpPr>
          <p:nvPr/>
        </p:nvSpPr>
        <p:spPr>
          <a:xfrm>
            <a:off x="5006238" y="3400476"/>
            <a:ext cx="1493762" cy="368162"/>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err="1" smtClean="0"/>
              <a:t>Responses</a:t>
            </a:r>
            <a:endParaRPr lang="en-US" sz="2000" dirty="0"/>
          </a:p>
        </p:txBody>
      </p:sp>
      <p:sp>
        <p:nvSpPr>
          <p:cNvPr id="16" name="Title 1"/>
          <p:cNvSpPr txBox="1">
            <a:spLocks/>
          </p:cNvSpPr>
          <p:nvPr/>
        </p:nvSpPr>
        <p:spPr>
          <a:xfrm>
            <a:off x="586500" y="4233496"/>
            <a:ext cx="8784925" cy="707213"/>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b="1" dirty="0">
                <a:solidFill>
                  <a:schemeClr val="bg1"/>
                </a:solidFill>
              </a:rPr>
              <a:t>Clients: </a:t>
            </a:r>
            <a:r>
              <a:rPr lang="fr-FR" sz="2400" dirty="0">
                <a:solidFill>
                  <a:schemeClr val="bg1"/>
                </a:solidFill>
              </a:rPr>
              <a:t>are the browsers </a:t>
            </a:r>
            <a:r>
              <a:rPr lang="fr-FR" sz="2400" dirty="0" err="1">
                <a:solidFill>
                  <a:schemeClr val="bg1"/>
                </a:solidFill>
              </a:rPr>
              <a:t>that</a:t>
            </a:r>
            <a:r>
              <a:rPr lang="fr-FR" sz="2400" dirty="0">
                <a:solidFill>
                  <a:schemeClr val="bg1"/>
                </a:solidFill>
              </a:rPr>
              <a:t> </a:t>
            </a:r>
            <a:r>
              <a:rPr lang="fr-FR" sz="2400" dirty="0" err="1">
                <a:solidFill>
                  <a:schemeClr val="bg1"/>
                </a:solidFill>
              </a:rPr>
              <a:t>request</a:t>
            </a:r>
            <a:r>
              <a:rPr lang="fr-FR" sz="2400" dirty="0">
                <a:solidFill>
                  <a:schemeClr val="bg1"/>
                </a:solidFill>
              </a:rPr>
              <a:t> and </a:t>
            </a:r>
            <a:r>
              <a:rPr lang="fr-FR" sz="2400" dirty="0" err="1">
                <a:solidFill>
                  <a:schemeClr val="bg1"/>
                </a:solidFill>
              </a:rPr>
              <a:t>render</a:t>
            </a:r>
            <a:r>
              <a:rPr lang="fr-FR" sz="2400" dirty="0">
                <a:solidFill>
                  <a:schemeClr val="bg1"/>
                </a:solidFill>
              </a:rPr>
              <a:t> web content </a:t>
            </a:r>
            <a:r>
              <a:rPr lang="fr-FR" sz="2400" dirty="0" err="1">
                <a:solidFill>
                  <a:schemeClr val="bg1"/>
                </a:solidFill>
              </a:rPr>
              <a:t>like</a:t>
            </a:r>
            <a:r>
              <a:rPr lang="fr-FR" sz="2400" dirty="0">
                <a:solidFill>
                  <a:schemeClr val="bg1"/>
                </a:solidFill>
              </a:rPr>
              <a:t> </a:t>
            </a:r>
            <a:r>
              <a:rPr lang="fr-FR" sz="2400" dirty="0" err="1">
                <a:solidFill>
                  <a:schemeClr val="bg1"/>
                </a:solidFill>
              </a:rPr>
              <a:t>chrome,firefox</a:t>
            </a:r>
            <a:r>
              <a:rPr lang="fr-FR" sz="2400" dirty="0">
                <a:solidFill>
                  <a:schemeClr val="bg1"/>
                </a:solidFill>
              </a:rPr>
              <a:t> and the applications </a:t>
            </a:r>
            <a:endParaRPr lang="en-US" sz="2400" dirty="0">
              <a:solidFill>
                <a:schemeClr val="bg1"/>
              </a:solidFill>
            </a:endParaRPr>
          </a:p>
        </p:txBody>
      </p:sp>
      <p:sp>
        <p:nvSpPr>
          <p:cNvPr id="17" name="Title 1"/>
          <p:cNvSpPr txBox="1">
            <a:spLocks/>
          </p:cNvSpPr>
          <p:nvPr/>
        </p:nvSpPr>
        <p:spPr>
          <a:xfrm>
            <a:off x="5084759" y="2227717"/>
            <a:ext cx="1261964" cy="368162"/>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p:txBody>
      </p:sp>
      <p:sp>
        <p:nvSpPr>
          <p:cNvPr id="18" name="Title 1"/>
          <p:cNvSpPr txBox="1">
            <a:spLocks/>
          </p:cNvSpPr>
          <p:nvPr/>
        </p:nvSpPr>
        <p:spPr>
          <a:xfrm>
            <a:off x="700588" y="5221485"/>
            <a:ext cx="4948044" cy="719779"/>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p:txBody>
      </p:sp>
      <p:sp>
        <p:nvSpPr>
          <p:cNvPr id="20" name="Title 1"/>
          <p:cNvSpPr txBox="1">
            <a:spLocks/>
          </p:cNvSpPr>
          <p:nvPr/>
        </p:nvSpPr>
        <p:spPr>
          <a:xfrm>
            <a:off x="613775" y="5405567"/>
            <a:ext cx="8784925" cy="1185326"/>
          </a:xfrm>
          <a:prstGeom prst="rect">
            <a:avLst/>
          </a:prstGeom>
          <a:noFill/>
          <a:ln>
            <a:noFill/>
          </a:ln>
        </p:spPr>
        <p:style>
          <a:lnRef idx="0">
            <a:scrgbClr r="0" g="0" b="0"/>
          </a:lnRef>
          <a:fillRef idx="0">
            <a:scrgbClr r="0" g="0" b="0"/>
          </a:fillRef>
          <a:effectRef idx="0">
            <a:scrgbClr r="0" g="0" b="0"/>
          </a:effectRef>
          <a:fontRef idx="minor">
            <a:schemeClr val="accent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b="1" dirty="0" smtClean="0">
                <a:solidFill>
                  <a:schemeClr val="bg1"/>
                </a:solidFill>
              </a:rPr>
              <a:t>Servers: </a:t>
            </a:r>
            <a:r>
              <a:rPr lang="fr-FR" sz="2400" dirty="0" smtClean="0">
                <a:solidFill>
                  <a:schemeClr val="bg1"/>
                </a:solidFill>
              </a:rPr>
              <a:t>are the applications </a:t>
            </a:r>
            <a:r>
              <a:rPr lang="fr-FR" sz="2400" dirty="0" err="1" smtClean="0">
                <a:solidFill>
                  <a:schemeClr val="bg1"/>
                </a:solidFill>
              </a:rPr>
              <a:t>their</a:t>
            </a:r>
            <a:r>
              <a:rPr lang="fr-FR" sz="2400" dirty="0" smtClean="0">
                <a:solidFill>
                  <a:schemeClr val="bg1"/>
                </a:solidFill>
              </a:rPr>
              <a:t> </a:t>
            </a:r>
            <a:r>
              <a:rPr lang="fr-FR" sz="2400" dirty="0" err="1" smtClean="0">
                <a:solidFill>
                  <a:schemeClr val="bg1"/>
                </a:solidFill>
              </a:rPr>
              <a:t>function</a:t>
            </a:r>
            <a:r>
              <a:rPr lang="fr-FR" sz="2400" dirty="0" smtClean="0">
                <a:solidFill>
                  <a:schemeClr val="bg1"/>
                </a:solidFill>
              </a:rPr>
              <a:t> </a:t>
            </a:r>
            <a:r>
              <a:rPr lang="fr-FR" sz="2400" dirty="0" err="1" smtClean="0">
                <a:solidFill>
                  <a:schemeClr val="bg1"/>
                </a:solidFill>
              </a:rPr>
              <a:t>is</a:t>
            </a:r>
            <a:r>
              <a:rPr lang="fr-FR" sz="2400" dirty="0" smtClean="0">
                <a:solidFill>
                  <a:schemeClr val="bg1"/>
                </a:solidFill>
              </a:rPr>
              <a:t> to </a:t>
            </a:r>
            <a:r>
              <a:rPr lang="fr-FR" sz="2400" dirty="0" err="1" smtClean="0">
                <a:solidFill>
                  <a:schemeClr val="bg1"/>
                </a:solidFill>
              </a:rPr>
              <a:t>deliver</a:t>
            </a:r>
            <a:r>
              <a:rPr lang="fr-FR" sz="2400" dirty="0" smtClean="0">
                <a:solidFill>
                  <a:schemeClr val="bg1"/>
                </a:solidFill>
              </a:rPr>
              <a:t> web content or services to the client </a:t>
            </a:r>
            <a:r>
              <a:rPr lang="fr-FR" sz="2400" dirty="0" err="1" smtClean="0">
                <a:solidFill>
                  <a:schemeClr val="bg1"/>
                </a:solidFill>
              </a:rPr>
              <a:t>through</a:t>
            </a:r>
            <a:r>
              <a:rPr lang="fr-FR" sz="2400" dirty="0" smtClean="0">
                <a:solidFill>
                  <a:schemeClr val="bg1"/>
                </a:solidFill>
              </a:rPr>
              <a:t> a </a:t>
            </a:r>
            <a:r>
              <a:rPr lang="fr-FR" sz="2400" dirty="0" err="1" smtClean="0">
                <a:solidFill>
                  <a:schemeClr val="bg1"/>
                </a:solidFill>
              </a:rPr>
              <a:t>specific</a:t>
            </a:r>
            <a:r>
              <a:rPr lang="fr-FR" sz="2400" dirty="0" smtClean="0">
                <a:solidFill>
                  <a:schemeClr val="bg1"/>
                </a:solidFill>
              </a:rPr>
              <a:t> </a:t>
            </a:r>
            <a:r>
              <a:rPr lang="fr-FR" sz="2400" dirty="0" err="1" smtClean="0">
                <a:solidFill>
                  <a:schemeClr val="bg1"/>
                </a:solidFill>
              </a:rPr>
              <a:t>programming</a:t>
            </a:r>
            <a:r>
              <a:rPr lang="fr-FR" sz="2400" dirty="0" smtClean="0">
                <a:solidFill>
                  <a:schemeClr val="bg1"/>
                </a:solidFill>
              </a:rPr>
              <a:t> interface </a:t>
            </a:r>
            <a:r>
              <a:rPr lang="fr-FR" sz="2400" b="1" dirty="0" smtClean="0">
                <a:solidFill>
                  <a:schemeClr val="bg1"/>
                </a:solidFill>
              </a:rPr>
              <a:t>API</a:t>
            </a:r>
            <a:endParaRPr lang="en-US" sz="2400" b="1" dirty="0">
              <a:solidFill>
                <a:schemeClr val="bg1"/>
              </a:solidFill>
            </a:endParaRPr>
          </a:p>
        </p:txBody>
      </p:sp>
    </p:spTree>
    <p:extLst>
      <p:ext uri="{BB962C8B-B14F-4D97-AF65-F5344CB8AC3E}">
        <p14:creationId xmlns:p14="http://schemas.microsoft.com/office/powerpoint/2010/main" val="3758461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2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heel(1)">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6"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40" y="157751"/>
            <a:ext cx="10105463" cy="1420326"/>
          </a:xfrm>
        </p:spPr>
        <p:txBody>
          <a:bodyPr/>
          <a:lstStyle/>
          <a:p>
            <a:r>
              <a:rPr lang="fr-FR" sz="2800" dirty="0" smtClean="0"/>
              <a:t>But the clients and servers </a:t>
            </a:r>
            <a:r>
              <a:rPr lang="fr-FR" sz="2800" dirty="0" err="1" smtClean="0"/>
              <a:t>we</a:t>
            </a:r>
            <a:r>
              <a:rPr lang="fr-FR" sz="2800" dirty="0"/>
              <a:t> </a:t>
            </a:r>
            <a:r>
              <a:rPr lang="fr-FR" sz="2800" dirty="0" err="1"/>
              <a:t>discussed</a:t>
            </a:r>
            <a:r>
              <a:rPr lang="fr-FR" sz="2800" dirty="0"/>
              <a:t> </a:t>
            </a:r>
            <a:r>
              <a:rPr lang="fr-FR" sz="2800" dirty="0" err="1" smtClean="0"/>
              <a:t>before</a:t>
            </a:r>
            <a:r>
              <a:rPr lang="fr-FR" sz="2800" dirty="0" smtClean="0"/>
              <a:t> not </a:t>
            </a:r>
            <a:r>
              <a:rPr lang="fr-FR" sz="2800" dirty="0" err="1" smtClean="0"/>
              <a:t>enough</a:t>
            </a:r>
            <a:r>
              <a:rPr lang="fr-FR" sz="2800" dirty="0" smtClean="0"/>
              <a:t>, </a:t>
            </a:r>
            <a:r>
              <a:rPr lang="fr-FR" sz="2800" dirty="0" err="1" smtClean="0"/>
              <a:t>they</a:t>
            </a:r>
            <a:r>
              <a:rPr lang="fr-FR" sz="2800" dirty="0" smtClean="0"/>
              <a:t> </a:t>
            </a:r>
            <a:r>
              <a:rPr lang="fr-FR" sz="2800" dirty="0" err="1" smtClean="0"/>
              <a:t>did</a:t>
            </a:r>
            <a:r>
              <a:rPr lang="fr-FR" sz="2800" dirty="0" smtClean="0"/>
              <a:t> not tell us </a:t>
            </a:r>
            <a:r>
              <a:rPr lang="fr-FR" sz="2800" dirty="0" err="1" smtClean="0"/>
              <a:t>whole</a:t>
            </a:r>
            <a:r>
              <a:rPr lang="fr-FR" sz="2800" dirty="0" smtClean="0"/>
              <a:t> the story </a:t>
            </a:r>
            <a:br>
              <a:rPr lang="fr-FR" sz="2800" dirty="0" smtClean="0"/>
            </a:br>
            <a:r>
              <a:rPr lang="fr-FR" sz="2800" dirty="0" err="1" smtClean="0"/>
              <a:t>there</a:t>
            </a:r>
            <a:r>
              <a:rPr lang="fr-FR" sz="2800" dirty="0" smtClean="0"/>
              <a:t> are </a:t>
            </a:r>
            <a:r>
              <a:rPr lang="fr-FR" sz="2800" dirty="0" err="1" smtClean="0"/>
              <a:t>many</a:t>
            </a:r>
            <a:r>
              <a:rPr lang="fr-FR" sz="2800" dirty="0" smtClean="0"/>
              <a:t> </a:t>
            </a:r>
            <a:r>
              <a:rPr lang="fr-FR" sz="2800" dirty="0" err="1" smtClean="0"/>
              <a:t>other</a:t>
            </a:r>
            <a:r>
              <a:rPr lang="fr-FR" sz="2800" dirty="0" smtClean="0"/>
              <a:t> parts </a:t>
            </a:r>
            <a:r>
              <a:rPr lang="fr-FR" sz="2800" dirty="0" err="1" smtClean="0"/>
              <a:t>involved</a:t>
            </a:r>
            <a:r>
              <a:rPr lang="fr-FR" sz="2800" dirty="0" smtClean="0"/>
              <a:t> to </a:t>
            </a:r>
            <a:r>
              <a:rPr lang="fr-FR" sz="2800" dirty="0" err="1" smtClean="0"/>
              <a:t>make</a:t>
            </a:r>
            <a:r>
              <a:rPr lang="fr-FR" sz="2800" dirty="0" smtClean="0"/>
              <a:t> the web </a:t>
            </a:r>
            <a:r>
              <a:rPr lang="fr-FR" sz="2800" dirty="0" err="1" smtClean="0"/>
              <a:t>works</a:t>
            </a:r>
            <a:r>
              <a:rPr lang="fr-FR" sz="2800" dirty="0" smtClean="0"/>
              <a: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40" y="2237914"/>
            <a:ext cx="3217966" cy="193588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9440" y="2237914"/>
            <a:ext cx="3583858" cy="19358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4132" y="2237914"/>
            <a:ext cx="3760835" cy="19354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640" y="4645741"/>
            <a:ext cx="3217966" cy="172556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9440" y="4645741"/>
            <a:ext cx="3583858" cy="172556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4132" y="4503326"/>
            <a:ext cx="3760835" cy="1867976"/>
          </a:xfrm>
          <a:prstGeom prst="rect">
            <a:avLst/>
          </a:prstGeom>
        </p:spPr>
      </p:pic>
    </p:spTree>
    <p:extLst>
      <p:ext uri="{BB962C8B-B14F-4D97-AF65-F5344CB8AC3E}">
        <p14:creationId xmlns:p14="http://schemas.microsoft.com/office/powerpoint/2010/main" val="37126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80">
                                          <p:stCondLst>
                                            <p:cond delay="0"/>
                                          </p:stCondLst>
                                        </p:cTn>
                                        <p:tgtEl>
                                          <p:spTgt spid="6"/>
                                        </p:tgtEl>
                                      </p:cBhvr>
                                    </p:animEffect>
                                    <p:anim calcmode="lin" valueType="num">
                                      <p:cBhvr>
                                        <p:cTn id="4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tgtEl>
                                      </p:cBhvr>
                                      <p:to x="100000" y="60000"/>
                                    </p:animScale>
                                    <p:animScale>
                                      <p:cBhvr>
                                        <p:cTn id="50" dur="166" decel="50000">
                                          <p:stCondLst>
                                            <p:cond delay="676"/>
                                          </p:stCondLst>
                                        </p:cTn>
                                        <p:tgtEl>
                                          <p:spTgt spid="6"/>
                                        </p:tgtEl>
                                      </p:cBhvr>
                                      <p:to x="100000" y="100000"/>
                                    </p:animScale>
                                    <p:animScale>
                                      <p:cBhvr>
                                        <p:cTn id="51" dur="26">
                                          <p:stCondLst>
                                            <p:cond delay="1312"/>
                                          </p:stCondLst>
                                        </p:cTn>
                                        <p:tgtEl>
                                          <p:spTgt spid="6"/>
                                        </p:tgtEl>
                                      </p:cBhvr>
                                      <p:to x="100000" y="80000"/>
                                    </p:animScale>
                                    <p:animScale>
                                      <p:cBhvr>
                                        <p:cTn id="52" dur="166" decel="50000">
                                          <p:stCondLst>
                                            <p:cond delay="1338"/>
                                          </p:stCondLst>
                                        </p:cTn>
                                        <p:tgtEl>
                                          <p:spTgt spid="6"/>
                                        </p:tgtEl>
                                      </p:cBhvr>
                                      <p:to x="100000" y="100000"/>
                                    </p:animScale>
                                    <p:animScale>
                                      <p:cBhvr>
                                        <p:cTn id="53" dur="26">
                                          <p:stCondLst>
                                            <p:cond delay="1642"/>
                                          </p:stCondLst>
                                        </p:cTn>
                                        <p:tgtEl>
                                          <p:spTgt spid="6"/>
                                        </p:tgtEl>
                                      </p:cBhvr>
                                      <p:to x="100000" y="90000"/>
                                    </p:animScale>
                                    <p:animScale>
                                      <p:cBhvr>
                                        <p:cTn id="54" dur="166" decel="50000">
                                          <p:stCondLst>
                                            <p:cond delay="1668"/>
                                          </p:stCondLst>
                                        </p:cTn>
                                        <p:tgtEl>
                                          <p:spTgt spid="6"/>
                                        </p:tgtEl>
                                      </p:cBhvr>
                                      <p:to x="100000" y="100000"/>
                                    </p:animScale>
                                    <p:animScale>
                                      <p:cBhvr>
                                        <p:cTn id="55" dur="26">
                                          <p:stCondLst>
                                            <p:cond delay="1808"/>
                                          </p:stCondLst>
                                        </p:cTn>
                                        <p:tgtEl>
                                          <p:spTgt spid="6"/>
                                        </p:tgtEl>
                                      </p:cBhvr>
                                      <p:to x="100000" y="95000"/>
                                    </p:animScale>
                                    <p:animScale>
                                      <p:cBhvr>
                                        <p:cTn id="56" dur="166" decel="50000">
                                          <p:stCondLst>
                                            <p:cond delay="1834"/>
                                          </p:stCondLst>
                                        </p:cTn>
                                        <p:tgtEl>
                                          <p:spTgt spid="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80">
                                          <p:stCondLst>
                                            <p:cond delay="0"/>
                                          </p:stCondLst>
                                        </p:cTn>
                                        <p:tgtEl>
                                          <p:spTgt spid="7"/>
                                        </p:tgtEl>
                                      </p:cBhvr>
                                    </p:animEffect>
                                    <p:anim calcmode="lin" valueType="num">
                                      <p:cBhvr>
                                        <p:cTn id="6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gtEl>
                                      </p:cBhvr>
                                      <p:to x="100000" y="60000"/>
                                    </p:animScale>
                                    <p:animScale>
                                      <p:cBhvr>
                                        <p:cTn id="68" dur="166" decel="50000">
                                          <p:stCondLst>
                                            <p:cond delay="676"/>
                                          </p:stCondLst>
                                        </p:cTn>
                                        <p:tgtEl>
                                          <p:spTgt spid="7"/>
                                        </p:tgtEl>
                                      </p:cBhvr>
                                      <p:to x="100000" y="100000"/>
                                    </p:animScale>
                                    <p:animScale>
                                      <p:cBhvr>
                                        <p:cTn id="69" dur="26">
                                          <p:stCondLst>
                                            <p:cond delay="1312"/>
                                          </p:stCondLst>
                                        </p:cTn>
                                        <p:tgtEl>
                                          <p:spTgt spid="7"/>
                                        </p:tgtEl>
                                      </p:cBhvr>
                                      <p:to x="100000" y="80000"/>
                                    </p:animScale>
                                    <p:animScale>
                                      <p:cBhvr>
                                        <p:cTn id="70" dur="166" decel="50000">
                                          <p:stCondLst>
                                            <p:cond delay="1338"/>
                                          </p:stCondLst>
                                        </p:cTn>
                                        <p:tgtEl>
                                          <p:spTgt spid="7"/>
                                        </p:tgtEl>
                                      </p:cBhvr>
                                      <p:to x="100000" y="100000"/>
                                    </p:animScale>
                                    <p:animScale>
                                      <p:cBhvr>
                                        <p:cTn id="71" dur="26">
                                          <p:stCondLst>
                                            <p:cond delay="1642"/>
                                          </p:stCondLst>
                                        </p:cTn>
                                        <p:tgtEl>
                                          <p:spTgt spid="7"/>
                                        </p:tgtEl>
                                      </p:cBhvr>
                                      <p:to x="100000" y="90000"/>
                                    </p:animScale>
                                    <p:animScale>
                                      <p:cBhvr>
                                        <p:cTn id="72" dur="166" decel="50000">
                                          <p:stCondLst>
                                            <p:cond delay="1668"/>
                                          </p:stCondLst>
                                        </p:cTn>
                                        <p:tgtEl>
                                          <p:spTgt spid="7"/>
                                        </p:tgtEl>
                                      </p:cBhvr>
                                      <p:to x="100000" y="100000"/>
                                    </p:animScale>
                                    <p:animScale>
                                      <p:cBhvr>
                                        <p:cTn id="73" dur="26">
                                          <p:stCondLst>
                                            <p:cond delay="1808"/>
                                          </p:stCondLst>
                                        </p:cTn>
                                        <p:tgtEl>
                                          <p:spTgt spid="7"/>
                                        </p:tgtEl>
                                      </p:cBhvr>
                                      <p:to x="100000" y="95000"/>
                                    </p:animScale>
                                    <p:animScale>
                                      <p:cBhvr>
                                        <p:cTn id="74" dur="166" decel="50000">
                                          <p:stCondLst>
                                            <p:cond delay="1834"/>
                                          </p:stCondLst>
                                        </p:cTn>
                                        <p:tgtEl>
                                          <p:spTgt spid="7"/>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down)">
                                      <p:cBhvr>
                                        <p:cTn id="79" dur="580">
                                          <p:stCondLst>
                                            <p:cond delay="0"/>
                                          </p:stCondLst>
                                        </p:cTn>
                                        <p:tgtEl>
                                          <p:spTgt spid="8"/>
                                        </p:tgtEl>
                                      </p:cBhvr>
                                    </p:animEffect>
                                    <p:anim calcmode="lin" valueType="num">
                                      <p:cBhvr>
                                        <p:cTn id="8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5" dur="26">
                                          <p:stCondLst>
                                            <p:cond delay="650"/>
                                          </p:stCondLst>
                                        </p:cTn>
                                        <p:tgtEl>
                                          <p:spTgt spid="8"/>
                                        </p:tgtEl>
                                      </p:cBhvr>
                                      <p:to x="100000" y="60000"/>
                                    </p:animScale>
                                    <p:animScale>
                                      <p:cBhvr>
                                        <p:cTn id="86" dur="166" decel="50000">
                                          <p:stCondLst>
                                            <p:cond delay="676"/>
                                          </p:stCondLst>
                                        </p:cTn>
                                        <p:tgtEl>
                                          <p:spTgt spid="8"/>
                                        </p:tgtEl>
                                      </p:cBhvr>
                                      <p:to x="100000" y="100000"/>
                                    </p:animScale>
                                    <p:animScale>
                                      <p:cBhvr>
                                        <p:cTn id="87" dur="26">
                                          <p:stCondLst>
                                            <p:cond delay="1312"/>
                                          </p:stCondLst>
                                        </p:cTn>
                                        <p:tgtEl>
                                          <p:spTgt spid="8"/>
                                        </p:tgtEl>
                                      </p:cBhvr>
                                      <p:to x="100000" y="80000"/>
                                    </p:animScale>
                                    <p:animScale>
                                      <p:cBhvr>
                                        <p:cTn id="88" dur="166" decel="50000">
                                          <p:stCondLst>
                                            <p:cond delay="1338"/>
                                          </p:stCondLst>
                                        </p:cTn>
                                        <p:tgtEl>
                                          <p:spTgt spid="8"/>
                                        </p:tgtEl>
                                      </p:cBhvr>
                                      <p:to x="100000" y="100000"/>
                                    </p:animScale>
                                    <p:animScale>
                                      <p:cBhvr>
                                        <p:cTn id="89" dur="26">
                                          <p:stCondLst>
                                            <p:cond delay="1642"/>
                                          </p:stCondLst>
                                        </p:cTn>
                                        <p:tgtEl>
                                          <p:spTgt spid="8"/>
                                        </p:tgtEl>
                                      </p:cBhvr>
                                      <p:to x="100000" y="90000"/>
                                    </p:animScale>
                                    <p:animScale>
                                      <p:cBhvr>
                                        <p:cTn id="90" dur="166" decel="50000">
                                          <p:stCondLst>
                                            <p:cond delay="1668"/>
                                          </p:stCondLst>
                                        </p:cTn>
                                        <p:tgtEl>
                                          <p:spTgt spid="8"/>
                                        </p:tgtEl>
                                      </p:cBhvr>
                                      <p:to x="100000" y="100000"/>
                                    </p:animScale>
                                    <p:animScale>
                                      <p:cBhvr>
                                        <p:cTn id="91" dur="26">
                                          <p:stCondLst>
                                            <p:cond delay="1808"/>
                                          </p:stCondLst>
                                        </p:cTn>
                                        <p:tgtEl>
                                          <p:spTgt spid="8"/>
                                        </p:tgtEl>
                                      </p:cBhvr>
                                      <p:to x="100000" y="95000"/>
                                    </p:animScale>
                                    <p:animScale>
                                      <p:cBhvr>
                                        <p:cTn id="92" dur="166" decel="50000">
                                          <p:stCondLst>
                                            <p:cond delay="1834"/>
                                          </p:stCondLst>
                                        </p:cTn>
                                        <p:tgtEl>
                                          <p:spTgt spid="8"/>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down)">
                                      <p:cBhvr>
                                        <p:cTn id="97" dur="580">
                                          <p:stCondLst>
                                            <p:cond delay="0"/>
                                          </p:stCondLst>
                                        </p:cTn>
                                        <p:tgtEl>
                                          <p:spTgt spid="9"/>
                                        </p:tgtEl>
                                      </p:cBhvr>
                                    </p:animEffect>
                                    <p:anim calcmode="lin" valueType="num">
                                      <p:cBhvr>
                                        <p:cTn id="9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03" dur="26">
                                          <p:stCondLst>
                                            <p:cond delay="650"/>
                                          </p:stCondLst>
                                        </p:cTn>
                                        <p:tgtEl>
                                          <p:spTgt spid="9"/>
                                        </p:tgtEl>
                                      </p:cBhvr>
                                      <p:to x="100000" y="60000"/>
                                    </p:animScale>
                                    <p:animScale>
                                      <p:cBhvr>
                                        <p:cTn id="104" dur="166" decel="50000">
                                          <p:stCondLst>
                                            <p:cond delay="676"/>
                                          </p:stCondLst>
                                        </p:cTn>
                                        <p:tgtEl>
                                          <p:spTgt spid="9"/>
                                        </p:tgtEl>
                                      </p:cBhvr>
                                      <p:to x="100000" y="100000"/>
                                    </p:animScale>
                                    <p:animScale>
                                      <p:cBhvr>
                                        <p:cTn id="105" dur="26">
                                          <p:stCondLst>
                                            <p:cond delay="1312"/>
                                          </p:stCondLst>
                                        </p:cTn>
                                        <p:tgtEl>
                                          <p:spTgt spid="9"/>
                                        </p:tgtEl>
                                      </p:cBhvr>
                                      <p:to x="100000" y="80000"/>
                                    </p:animScale>
                                    <p:animScale>
                                      <p:cBhvr>
                                        <p:cTn id="106" dur="166" decel="50000">
                                          <p:stCondLst>
                                            <p:cond delay="1338"/>
                                          </p:stCondLst>
                                        </p:cTn>
                                        <p:tgtEl>
                                          <p:spTgt spid="9"/>
                                        </p:tgtEl>
                                      </p:cBhvr>
                                      <p:to x="100000" y="100000"/>
                                    </p:animScale>
                                    <p:animScale>
                                      <p:cBhvr>
                                        <p:cTn id="107" dur="26">
                                          <p:stCondLst>
                                            <p:cond delay="1642"/>
                                          </p:stCondLst>
                                        </p:cTn>
                                        <p:tgtEl>
                                          <p:spTgt spid="9"/>
                                        </p:tgtEl>
                                      </p:cBhvr>
                                      <p:to x="100000" y="90000"/>
                                    </p:animScale>
                                    <p:animScale>
                                      <p:cBhvr>
                                        <p:cTn id="108" dur="166" decel="50000">
                                          <p:stCondLst>
                                            <p:cond delay="1668"/>
                                          </p:stCondLst>
                                        </p:cTn>
                                        <p:tgtEl>
                                          <p:spTgt spid="9"/>
                                        </p:tgtEl>
                                      </p:cBhvr>
                                      <p:to x="100000" y="100000"/>
                                    </p:animScale>
                                    <p:animScale>
                                      <p:cBhvr>
                                        <p:cTn id="109" dur="26">
                                          <p:stCondLst>
                                            <p:cond delay="1808"/>
                                          </p:stCondLst>
                                        </p:cTn>
                                        <p:tgtEl>
                                          <p:spTgt spid="9"/>
                                        </p:tgtEl>
                                      </p:cBhvr>
                                      <p:to x="100000" y="95000"/>
                                    </p:animScale>
                                    <p:animScale>
                                      <p:cBhvr>
                                        <p:cTn id="11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589" y="518467"/>
            <a:ext cx="9648263" cy="1258095"/>
          </a:xfrm>
        </p:spPr>
        <p:txBody>
          <a:bodyPr/>
          <a:lstStyle/>
          <a:p>
            <a:r>
              <a:rPr lang="fr-FR" sz="4000" b="1" dirty="0" smtClean="0"/>
              <a:t>TCP/IP: </a:t>
            </a:r>
            <a:r>
              <a:rPr lang="fr-FR" sz="3600" dirty="0" smtClean="0"/>
              <a:t>Transmission control </a:t>
            </a:r>
            <a:r>
              <a:rPr lang="fr-FR" sz="3600" dirty="0" err="1" smtClean="0"/>
              <a:t>protocol</a:t>
            </a:r>
            <a:r>
              <a:rPr lang="fr-FR" sz="3600" dirty="0" smtClean="0"/>
              <a:t> and Internet </a:t>
            </a:r>
            <a:r>
              <a:rPr lang="fr-FR" sz="3600" dirty="0" err="1" smtClean="0"/>
              <a:t>protocol</a:t>
            </a:r>
            <a:endParaRPr lang="en-US" sz="3600" dirty="0"/>
          </a:p>
        </p:txBody>
      </p:sp>
      <p:sp>
        <p:nvSpPr>
          <p:cNvPr id="3" name="Content Placeholder 2"/>
          <p:cNvSpPr>
            <a:spLocks noGrp="1"/>
          </p:cNvSpPr>
          <p:nvPr>
            <p:ph idx="1"/>
          </p:nvPr>
        </p:nvSpPr>
        <p:spPr>
          <a:xfrm>
            <a:off x="401589" y="2018068"/>
            <a:ext cx="11137849" cy="1165123"/>
          </a:xfrm>
        </p:spPr>
        <p:txBody>
          <a:bodyPr>
            <a:normAutofit/>
          </a:bodyPr>
          <a:lstStyle/>
          <a:p>
            <a:pPr marL="0" indent="0">
              <a:buNone/>
            </a:pPr>
            <a:r>
              <a:rPr lang="fr-FR" sz="2800" dirty="0" err="1" smtClean="0">
                <a:solidFill>
                  <a:schemeClr val="bg1"/>
                </a:solidFill>
              </a:rPr>
              <a:t>They</a:t>
            </a:r>
            <a:r>
              <a:rPr lang="fr-FR" sz="2800" dirty="0" smtClean="0">
                <a:solidFill>
                  <a:schemeClr val="bg1"/>
                </a:solidFill>
              </a:rPr>
              <a:t> ar</a:t>
            </a:r>
            <a:r>
              <a:rPr lang="fr-FR" sz="2800" dirty="0" smtClean="0">
                <a:solidFill>
                  <a:schemeClr val="bg1"/>
                </a:solidFill>
              </a:rPr>
              <a:t>e </a:t>
            </a:r>
            <a:r>
              <a:rPr lang="fr-FR" sz="2800" dirty="0" err="1" smtClean="0">
                <a:solidFill>
                  <a:schemeClr val="bg1"/>
                </a:solidFill>
              </a:rPr>
              <a:t>two</a:t>
            </a:r>
            <a:r>
              <a:rPr lang="fr-FR" sz="2800" dirty="0" smtClean="0">
                <a:solidFill>
                  <a:schemeClr val="bg1"/>
                </a:solidFill>
              </a:rPr>
              <a:t> communication </a:t>
            </a:r>
            <a:r>
              <a:rPr lang="fr-FR" sz="2800" dirty="0" err="1" smtClean="0">
                <a:solidFill>
                  <a:schemeClr val="bg1"/>
                </a:solidFill>
              </a:rPr>
              <a:t>protocols</a:t>
            </a:r>
            <a:r>
              <a:rPr lang="fr-FR" sz="2800" dirty="0" smtClean="0">
                <a:solidFill>
                  <a:schemeClr val="bg1"/>
                </a:solidFill>
              </a:rPr>
              <a:t> </a:t>
            </a:r>
            <a:r>
              <a:rPr lang="fr-FR" sz="2800" dirty="0" err="1" smtClean="0">
                <a:solidFill>
                  <a:schemeClr val="bg1"/>
                </a:solidFill>
              </a:rPr>
              <a:t>that</a:t>
            </a:r>
            <a:r>
              <a:rPr lang="fr-FR" sz="2800" dirty="0" smtClean="0">
                <a:solidFill>
                  <a:schemeClr val="bg1"/>
                </a:solidFill>
              </a:rPr>
              <a:t> </a:t>
            </a:r>
            <a:r>
              <a:rPr lang="fr-FR" sz="2800" dirty="0" err="1" smtClean="0">
                <a:solidFill>
                  <a:schemeClr val="bg1"/>
                </a:solidFill>
              </a:rPr>
              <a:t>define</a:t>
            </a:r>
            <a:r>
              <a:rPr lang="fr-FR" sz="2800" dirty="0" smtClean="0">
                <a:solidFill>
                  <a:schemeClr val="bg1"/>
                </a:solidFill>
              </a:rPr>
              <a:t> how data </a:t>
            </a:r>
            <a:r>
              <a:rPr lang="fr-FR" sz="2800" dirty="0" err="1" smtClean="0">
                <a:solidFill>
                  <a:schemeClr val="bg1"/>
                </a:solidFill>
              </a:rPr>
              <a:t>travels</a:t>
            </a:r>
            <a:r>
              <a:rPr lang="fr-FR" sz="2800" dirty="0" smtClean="0">
                <a:solidFill>
                  <a:schemeClr val="bg1"/>
                </a:solidFill>
              </a:rPr>
              <a:t> over the web </a:t>
            </a:r>
            <a:r>
              <a:rPr lang="fr-FR" sz="2800" dirty="0" err="1" smtClean="0">
                <a:solidFill>
                  <a:schemeClr val="bg1"/>
                </a:solidFill>
              </a:rPr>
              <a:t>is</a:t>
            </a:r>
            <a:r>
              <a:rPr lang="fr-FR" sz="2800" dirty="0" smtClean="0">
                <a:solidFill>
                  <a:schemeClr val="bg1"/>
                </a:solidFill>
              </a:rPr>
              <a:t> </a:t>
            </a:r>
            <a:r>
              <a:rPr lang="fr-FR" sz="2800" dirty="0" err="1" smtClean="0">
                <a:solidFill>
                  <a:schemeClr val="bg1"/>
                </a:solidFill>
              </a:rPr>
              <a:t>categorized</a:t>
            </a:r>
            <a:r>
              <a:rPr lang="fr-FR" sz="2800" dirty="0" smtClean="0">
                <a:solidFill>
                  <a:schemeClr val="bg1"/>
                </a:solidFill>
              </a:rPr>
              <a:t> as a « transport layer »,</a:t>
            </a:r>
            <a:endParaRPr lang="en-US" sz="2800" dirty="0">
              <a:solidFill>
                <a:schemeClr val="bg1"/>
              </a:solidFill>
            </a:endParaRPr>
          </a:p>
        </p:txBody>
      </p:sp>
      <p:sp>
        <p:nvSpPr>
          <p:cNvPr id="4" name="Title 1"/>
          <p:cNvSpPr txBox="1">
            <a:spLocks/>
          </p:cNvSpPr>
          <p:nvPr/>
        </p:nvSpPr>
        <p:spPr>
          <a:xfrm>
            <a:off x="401589" y="3666202"/>
            <a:ext cx="6485907" cy="73741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DNS: </a:t>
            </a:r>
            <a:r>
              <a:rPr lang="fr-FR" sz="3600" dirty="0"/>
              <a:t>Domain </a:t>
            </a:r>
            <a:r>
              <a:rPr lang="fr-FR" sz="3600" dirty="0" err="1"/>
              <a:t>name</a:t>
            </a:r>
            <a:r>
              <a:rPr lang="fr-FR" sz="3600" dirty="0"/>
              <a:t> syste</a:t>
            </a:r>
            <a:r>
              <a:rPr lang="fr-FR" sz="3600" dirty="0"/>
              <a:t>m</a:t>
            </a:r>
            <a:r>
              <a:rPr lang="fr-FR" sz="3600" dirty="0"/>
              <a:t> </a:t>
            </a:r>
            <a:endParaRPr lang="en-US" sz="3600" dirty="0"/>
          </a:p>
        </p:txBody>
      </p:sp>
      <p:sp>
        <p:nvSpPr>
          <p:cNvPr id="5" name="Content Placeholder 2"/>
          <p:cNvSpPr txBox="1">
            <a:spLocks/>
          </p:cNvSpPr>
          <p:nvPr/>
        </p:nvSpPr>
        <p:spPr>
          <a:xfrm>
            <a:off x="401589" y="4552335"/>
            <a:ext cx="11137849" cy="1165123"/>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800" dirty="0" err="1" smtClean="0">
                <a:solidFill>
                  <a:schemeClr val="bg1"/>
                </a:solidFill>
              </a:rPr>
              <a:t>Like</a:t>
            </a:r>
            <a:r>
              <a:rPr lang="fr-FR" sz="2800" dirty="0" smtClean="0">
                <a:solidFill>
                  <a:schemeClr val="bg1"/>
                </a:solidFill>
              </a:rPr>
              <a:t> an </a:t>
            </a:r>
            <a:r>
              <a:rPr lang="fr-FR" sz="2800" dirty="0" err="1" smtClean="0">
                <a:solidFill>
                  <a:schemeClr val="bg1"/>
                </a:solidFill>
              </a:rPr>
              <a:t>address</a:t>
            </a:r>
            <a:r>
              <a:rPr lang="fr-FR" sz="2800" dirty="0" smtClean="0">
                <a:solidFill>
                  <a:schemeClr val="bg1"/>
                </a:solidFill>
              </a:rPr>
              <a:t> book for </a:t>
            </a:r>
            <a:r>
              <a:rPr lang="fr-FR" sz="2800" dirty="0" err="1" smtClean="0">
                <a:solidFill>
                  <a:schemeClr val="bg1"/>
                </a:solidFill>
              </a:rPr>
              <a:t>websites</a:t>
            </a:r>
            <a:r>
              <a:rPr lang="fr-FR" sz="2800" dirty="0" smtClean="0">
                <a:solidFill>
                  <a:schemeClr val="bg1"/>
                </a:solidFill>
              </a:rPr>
              <a:t>, the browser </a:t>
            </a:r>
            <a:r>
              <a:rPr lang="fr-FR" sz="2800" dirty="0" err="1" smtClean="0">
                <a:solidFill>
                  <a:schemeClr val="bg1"/>
                </a:solidFill>
              </a:rPr>
              <a:t>searches</a:t>
            </a:r>
            <a:r>
              <a:rPr lang="fr-FR" sz="2800" dirty="0" smtClean="0">
                <a:solidFill>
                  <a:schemeClr val="bg1"/>
                </a:solidFill>
              </a:rPr>
              <a:t> the DNS to </a:t>
            </a:r>
            <a:r>
              <a:rPr lang="fr-FR" sz="2800" dirty="0" err="1" smtClean="0">
                <a:solidFill>
                  <a:schemeClr val="bg1"/>
                </a:solidFill>
              </a:rPr>
              <a:t>find</a:t>
            </a:r>
            <a:r>
              <a:rPr lang="fr-FR" sz="2800" dirty="0" smtClean="0">
                <a:solidFill>
                  <a:schemeClr val="bg1"/>
                </a:solidFill>
              </a:rPr>
              <a:t> the real </a:t>
            </a:r>
            <a:r>
              <a:rPr lang="fr-FR" sz="2800" dirty="0" err="1" smtClean="0">
                <a:solidFill>
                  <a:schemeClr val="bg1"/>
                </a:solidFill>
              </a:rPr>
              <a:t>website</a:t>
            </a:r>
            <a:r>
              <a:rPr lang="fr-FR" sz="2800" dirty="0" smtClean="0">
                <a:solidFill>
                  <a:schemeClr val="bg1"/>
                </a:solidFill>
              </a:rPr>
              <a:t> </a:t>
            </a:r>
            <a:r>
              <a:rPr lang="fr-FR" sz="2800" dirty="0" err="1" smtClean="0">
                <a:solidFill>
                  <a:schemeClr val="bg1"/>
                </a:solidFill>
              </a:rPr>
              <a:t>adress</a:t>
            </a:r>
            <a:r>
              <a:rPr lang="fr-FR" sz="2800" dirty="0" smtClean="0">
                <a:solidFill>
                  <a:schemeClr val="bg1"/>
                </a:solidFill>
              </a:rPr>
              <a:t> </a:t>
            </a:r>
            <a:r>
              <a:rPr lang="fr-FR" sz="2800" dirty="0" err="1" smtClean="0">
                <a:solidFill>
                  <a:schemeClr val="bg1"/>
                </a:solidFill>
              </a:rPr>
              <a:t>before</a:t>
            </a:r>
            <a:r>
              <a:rPr lang="fr-FR" sz="2800" dirty="0" smtClean="0">
                <a:solidFill>
                  <a:schemeClr val="bg1"/>
                </a:solidFill>
              </a:rPr>
              <a:t> </a:t>
            </a:r>
            <a:r>
              <a:rPr lang="fr-FR" sz="2800" dirty="0" err="1" smtClean="0">
                <a:solidFill>
                  <a:schemeClr val="bg1"/>
                </a:solidFill>
              </a:rPr>
              <a:t>it</a:t>
            </a:r>
            <a:r>
              <a:rPr lang="fr-FR" sz="2800" dirty="0" smtClean="0">
                <a:solidFill>
                  <a:schemeClr val="bg1"/>
                </a:solidFill>
              </a:rPr>
              <a:t> </a:t>
            </a:r>
            <a:r>
              <a:rPr lang="fr-FR" sz="2800" dirty="0" err="1" smtClean="0">
                <a:solidFill>
                  <a:schemeClr val="bg1"/>
                </a:solidFill>
              </a:rPr>
              <a:t>can</a:t>
            </a:r>
            <a:r>
              <a:rPr lang="fr-FR" sz="2800" dirty="0" smtClean="0">
                <a:solidFill>
                  <a:schemeClr val="bg1"/>
                </a:solidFill>
              </a:rPr>
              <a:t> </a:t>
            </a:r>
            <a:r>
              <a:rPr lang="fr-FR" sz="2800" dirty="0" err="1" smtClean="0">
                <a:solidFill>
                  <a:schemeClr val="bg1"/>
                </a:solidFill>
              </a:rPr>
              <a:t>retrieve</a:t>
            </a:r>
            <a:r>
              <a:rPr lang="fr-FR" sz="2800" dirty="0" smtClean="0">
                <a:solidFill>
                  <a:schemeClr val="bg1"/>
                </a:solidFill>
              </a:rPr>
              <a:t> the </a:t>
            </a:r>
            <a:r>
              <a:rPr lang="fr-FR" sz="2800" dirty="0" err="1" smtClean="0">
                <a:solidFill>
                  <a:schemeClr val="bg1"/>
                </a:solidFill>
              </a:rPr>
              <a:t>website</a:t>
            </a:r>
            <a:r>
              <a:rPr lang="fr-FR" sz="2800"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376910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590" y="233373"/>
            <a:ext cx="10084513" cy="81797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DHCP: </a:t>
            </a:r>
            <a:r>
              <a:rPr lang="fr-FR" sz="3600" dirty="0" err="1" smtClean="0"/>
              <a:t>Dynamic</a:t>
            </a:r>
            <a:r>
              <a:rPr lang="fr-FR" sz="3600" dirty="0" smtClean="0"/>
              <a:t> host configuration </a:t>
            </a:r>
            <a:r>
              <a:rPr lang="fr-FR" sz="3600" dirty="0" err="1" smtClean="0"/>
              <a:t>protocol</a:t>
            </a:r>
            <a:endParaRPr lang="en-US" sz="3600" dirty="0"/>
          </a:p>
        </p:txBody>
      </p:sp>
      <p:sp>
        <p:nvSpPr>
          <p:cNvPr id="5" name="Content Placeholder 2"/>
          <p:cNvSpPr>
            <a:spLocks noGrp="1"/>
          </p:cNvSpPr>
          <p:nvPr>
            <p:ph idx="1"/>
          </p:nvPr>
        </p:nvSpPr>
        <p:spPr>
          <a:xfrm>
            <a:off x="401590" y="1067087"/>
            <a:ext cx="11137849" cy="1165123"/>
          </a:xfrm>
        </p:spPr>
        <p:txBody>
          <a:bodyPr>
            <a:normAutofit/>
          </a:bodyPr>
          <a:lstStyle/>
          <a:p>
            <a:pPr marL="0" indent="0">
              <a:buNone/>
            </a:pPr>
            <a:r>
              <a:rPr lang="fr-FR" sz="2800" dirty="0" smtClean="0">
                <a:solidFill>
                  <a:schemeClr val="bg1"/>
                </a:solidFill>
              </a:rPr>
              <a:t>Is a </a:t>
            </a:r>
            <a:r>
              <a:rPr lang="fr-FR" sz="2800" dirty="0" err="1" smtClean="0">
                <a:solidFill>
                  <a:schemeClr val="bg1"/>
                </a:solidFill>
              </a:rPr>
              <a:t>protocol</a:t>
            </a:r>
            <a:r>
              <a:rPr lang="fr-FR" sz="2800" dirty="0" smtClean="0">
                <a:solidFill>
                  <a:schemeClr val="bg1"/>
                </a:solidFill>
              </a:rPr>
              <a:t> </a:t>
            </a:r>
            <a:r>
              <a:rPr lang="fr-FR" sz="2800" dirty="0" err="1" smtClean="0">
                <a:solidFill>
                  <a:schemeClr val="bg1"/>
                </a:solidFill>
              </a:rPr>
              <a:t>that</a:t>
            </a:r>
            <a:r>
              <a:rPr lang="fr-FR" sz="2800" dirty="0" smtClean="0">
                <a:solidFill>
                  <a:schemeClr val="bg1"/>
                </a:solidFill>
              </a:rPr>
              <a:t> </a:t>
            </a:r>
            <a:r>
              <a:rPr lang="fr-FR" sz="2800" dirty="0" err="1" smtClean="0">
                <a:solidFill>
                  <a:schemeClr val="bg1"/>
                </a:solidFill>
              </a:rPr>
              <a:t>automatically</a:t>
            </a:r>
            <a:r>
              <a:rPr lang="fr-FR" sz="2800" dirty="0" smtClean="0">
                <a:solidFill>
                  <a:schemeClr val="bg1"/>
                </a:solidFill>
              </a:rPr>
              <a:t> </a:t>
            </a:r>
            <a:r>
              <a:rPr lang="fr-FR" sz="2800" dirty="0" err="1" smtClean="0">
                <a:solidFill>
                  <a:schemeClr val="bg1"/>
                </a:solidFill>
              </a:rPr>
              <a:t>assigns</a:t>
            </a:r>
            <a:r>
              <a:rPr lang="fr-FR" sz="2800" dirty="0" smtClean="0">
                <a:solidFill>
                  <a:schemeClr val="bg1"/>
                </a:solidFill>
              </a:rPr>
              <a:t> a unique IP </a:t>
            </a:r>
            <a:r>
              <a:rPr lang="fr-FR" sz="2800" dirty="0" err="1" smtClean="0">
                <a:solidFill>
                  <a:schemeClr val="bg1"/>
                </a:solidFill>
              </a:rPr>
              <a:t>address</a:t>
            </a:r>
            <a:r>
              <a:rPr lang="fr-FR" sz="2800" dirty="0" smtClean="0">
                <a:solidFill>
                  <a:schemeClr val="bg1"/>
                </a:solidFill>
              </a:rPr>
              <a:t> to </a:t>
            </a:r>
            <a:r>
              <a:rPr lang="fr-FR" sz="2800" dirty="0" err="1" smtClean="0">
                <a:solidFill>
                  <a:schemeClr val="bg1"/>
                </a:solidFill>
              </a:rPr>
              <a:t>each</a:t>
            </a:r>
            <a:r>
              <a:rPr lang="fr-FR" sz="2800" dirty="0" smtClean="0">
                <a:solidFill>
                  <a:schemeClr val="bg1"/>
                </a:solidFill>
              </a:rPr>
              <a:t> </a:t>
            </a:r>
            <a:r>
              <a:rPr lang="fr-FR" sz="2800" dirty="0" err="1" smtClean="0">
                <a:solidFill>
                  <a:schemeClr val="bg1"/>
                </a:solidFill>
              </a:rPr>
              <a:t>device</a:t>
            </a:r>
            <a:r>
              <a:rPr lang="fr-FR" sz="2800" dirty="0" smtClean="0">
                <a:solidFill>
                  <a:schemeClr val="bg1"/>
                </a:solidFill>
              </a:rPr>
              <a:t> </a:t>
            </a:r>
            <a:r>
              <a:rPr lang="fr-FR" sz="2800" dirty="0" err="1" smtClean="0">
                <a:solidFill>
                  <a:schemeClr val="bg1"/>
                </a:solidFill>
              </a:rPr>
              <a:t>that</a:t>
            </a:r>
            <a:r>
              <a:rPr lang="fr-FR" sz="2800" dirty="0" smtClean="0">
                <a:solidFill>
                  <a:schemeClr val="bg1"/>
                </a:solidFill>
              </a:rPr>
              <a:t> </a:t>
            </a:r>
            <a:r>
              <a:rPr lang="fr-FR" sz="2800" dirty="0" err="1" smtClean="0">
                <a:solidFill>
                  <a:schemeClr val="bg1"/>
                </a:solidFill>
              </a:rPr>
              <a:t>connect</a:t>
            </a:r>
            <a:r>
              <a:rPr lang="fr-FR" sz="2800" dirty="0" smtClean="0">
                <a:solidFill>
                  <a:schemeClr val="bg1"/>
                </a:solidFill>
              </a:rPr>
              <a:t> to a network </a:t>
            </a:r>
            <a:endParaRPr lang="en-US" sz="2800" dirty="0">
              <a:solidFill>
                <a:schemeClr val="bg1"/>
              </a:solidFill>
            </a:endParaRPr>
          </a:p>
        </p:txBody>
      </p:sp>
      <p:sp>
        <p:nvSpPr>
          <p:cNvPr id="6" name="Title 1"/>
          <p:cNvSpPr txBox="1">
            <a:spLocks/>
          </p:cNvSpPr>
          <p:nvPr/>
        </p:nvSpPr>
        <p:spPr>
          <a:xfrm>
            <a:off x="401590" y="2123279"/>
            <a:ext cx="9435584" cy="80652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API: </a:t>
            </a:r>
            <a:r>
              <a:rPr lang="fr-FR" sz="3600" dirty="0" smtClean="0"/>
              <a:t>Application </a:t>
            </a:r>
            <a:r>
              <a:rPr lang="fr-FR" sz="3600" dirty="0" err="1" smtClean="0"/>
              <a:t>programming</a:t>
            </a:r>
            <a:r>
              <a:rPr lang="fr-FR" sz="3600" dirty="0" smtClean="0"/>
              <a:t> interface </a:t>
            </a:r>
            <a:endParaRPr lang="en-US" sz="3600" dirty="0"/>
          </a:p>
        </p:txBody>
      </p:sp>
      <p:sp>
        <p:nvSpPr>
          <p:cNvPr id="8" name="Content Placeholder 2"/>
          <p:cNvSpPr txBox="1">
            <a:spLocks/>
          </p:cNvSpPr>
          <p:nvPr/>
        </p:nvSpPr>
        <p:spPr>
          <a:xfrm>
            <a:off x="401589" y="2831761"/>
            <a:ext cx="11137849" cy="92669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800" dirty="0" err="1" smtClean="0">
                <a:solidFill>
                  <a:schemeClr val="bg1"/>
                </a:solidFill>
              </a:rPr>
              <a:t>Which</a:t>
            </a:r>
            <a:r>
              <a:rPr lang="fr-FR" sz="2800" dirty="0" smtClean="0">
                <a:solidFill>
                  <a:schemeClr val="bg1"/>
                </a:solidFill>
              </a:rPr>
              <a:t> </a:t>
            </a:r>
            <a:r>
              <a:rPr lang="fr-FR" sz="2800" dirty="0" err="1" smtClean="0">
                <a:solidFill>
                  <a:schemeClr val="bg1"/>
                </a:solidFill>
              </a:rPr>
              <a:t>is</a:t>
            </a:r>
            <a:r>
              <a:rPr lang="fr-FR" sz="2800" dirty="0" smtClean="0">
                <a:solidFill>
                  <a:schemeClr val="bg1"/>
                </a:solidFill>
              </a:rPr>
              <a:t> a software </a:t>
            </a:r>
            <a:r>
              <a:rPr lang="fr-FR" sz="2800" dirty="0" err="1" smtClean="0">
                <a:solidFill>
                  <a:schemeClr val="bg1"/>
                </a:solidFill>
              </a:rPr>
              <a:t>intermediary</a:t>
            </a:r>
            <a:r>
              <a:rPr lang="fr-FR" sz="2800" dirty="0" smtClean="0">
                <a:solidFill>
                  <a:schemeClr val="bg1"/>
                </a:solidFill>
              </a:rPr>
              <a:t> </a:t>
            </a:r>
            <a:r>
              <a:rPr lang="fr-FR" sz="2800" dirty="0" err="1" smtClean="0">
                <a:solidFill>
                  <a:schemeClr val="bg1"/>
                </a:solidFill>
              </a:rPr>
              <a:t>that</a:t>
            </a:r>
            <a:r>
              <a:rPr lang="fr-FR" sz="2800" dirty="0" smtClean="0">
                <a:solidFill>
                  <a:schemeClr val="bg1"/>
                </a:solidFill>
              </a:rPr>
              <a:t> </a:t>
            </a:r>
            <a:r>
              <a:rPr lang="fr-FR" sz="2800" dirty="0" err="1" smtClean="0">
                <a:solidFill>
                  <a:schemeClr val="bg1"/>
                </a:solidFill>
              </a:rPr>
              <a:t>allows</a:t>
            </a:r>
            <a:r>
              <a:rPr lang="fr-FR" sz="2800" dirty="0" smtClean="0">
                <a:solidFill>
                  <a:schemeClr val="bg1"/>
                </a:solidFill>
              </a:rPr>
              <a:t> </a:t>
            </a:r>
            <a:r>
              <a:rPr lang="fr-FR" sz="2800" dirty="0" err="1" smtClean="0">
                <a:solidFill>
                  <a:schemeClr val="bg1"/>
                </a:solidFill>
              </a:rPr>
              <a:t>two</a:t>
            </a:r>
            <a:r>
              <a:rPr lang="fr-FR" sz="2800" dirty="0" smtClean="0">
                <a:solidFill>
                  <a:schemeClr val="bg1"/>
                </a:solidFill>
              </a:rPr>
              <a:t> applications to </a:t>
            </a:r>
            <a:r>
              <a:rPr lang="fr-FR" sz="2800" dirty="0" err="1" smtClean="0">
                <a:solidFill>
                  <a:schemeClr val="bg1"/>
                </a:solidFill>
              </a:rPr>
              <a:t>speak</a:t>
            </a:r>
            <a:r>
              <a:rPr lang="fr-FR" sz="2800" dirty="0" smtClean="0">
                <a:solidFill>
                  <a:schemeClr val="bg1"/>
                </a:solidFill>
              </a:rPr>
              <a:t> to </a:t>
            </a:r>
            <a:r>
              <a:rPr lang="fr-FR" sz="2800" dirty="0" err="1" smtClean="0">
                <a:solidFill>
                  <a:schemeClr val="bg1"/>
                </a:solidFill>
              </a:rPr>
              <a:t>each</a:t>
            </a:r>
            <a:r>
              <a:rPr lang="fr-FR" sz="2800" dirty="0" smtClean="0">
                <a:solidFill>
                  <a:schemeClr val="bg1"/>
                </a:solidFill>
              </a:rPr>
              <a:t> </a:t>
            </a:r>
            <a:r>
              <a:rPr lang="fr-FR" sz="2800" dirty="0" err="1" smtClean="0">
                <a:solidFill>
                  <a:schemeClr val="bg1"/>
                </a:solidFill>
              </a:rPr>
              <a:t>other</a:t>
            </a:r>
            <a:r>
              <a:rPr lang="fr-FR" sz="2800" dirty="0" smtClean="0">
                <a:solidFill>
                  <a:schemeClr val="bg1"/>
                </a:solidFill>
              </a:rPr>
              <a:t> </a:t>
            </a:r>
            <a:r>
              <a:rPr lang="fr-FR" sz="2800" dirty="0" err="1" smtClean="0">
                <a:solidFill>
                  <a:schemeClr val="bg1"/>
                </a:solidFill>
              </a:rPr>
              <a:t>like</a:t>
            </a:r>
            <a:r>
              <a:rPr lang="fr-FR" sz="2800" dirty="0" smtClean="0">
                <a:solidFill>
                  <a:schemeClr val="bg1"/>
                </a:solidFill>
              </a:rPr>
              <a:t> </a:t>
            </a:r>
            <a:r>
              <a:rPr lang="fr-FR" sz="2800" dirty="0" err="1" smtClean="0">
                <a:solidFill>
                  <a:schemeClr val="bg1"/>
                </a:solidFill>
              </a:rPr>
              <a:t>facebook</a:t>
            </a:r>
            <a:r>
              <a:rPr lang="fr-FR" sz="2800" dirty="0" smtClean="0">
                <a:solidFill>
                  <a:schemeClr val="bg1"/>
                </a:solidFill>
              </a:rPr>
              <a:t> </a:t>
            </a:r>
            <a:r>
              <a:rPr lang="fr-FR" sz="2800" dirty="0" err="1" smtClean="0">
                <a:solidFill>
                  <a:schemeClr val="bg1"/>
                </a:solidFill>
              </a:rPr>
              <a:t>send</a:t>
            </a:r>
            <a:r>
              <a:rPr lang="fr-FR" sz="2800" dirty="0" smtClean="0">
                <a:solidFill>
                  <a:schemeClr val="bg1"/>
                </a:solidFill>
              </a:rPr>
              <a:t> an instant message.</a:t>
            </a:r>
          </a:p>
          <a:p>
            <a:pPr marL="0" indent="0">
              <a:buFont typeface="Wingdings 3" charset="2"/>
              <a:buNone/>
            </a:pPr>
            <a:endParaRPr lang="en-US" sz="2800" dirty="0">
              <a:solidFill>
                <a:schemeClr val="bg1"/>
              </a:solidFill>
            </a:endParaRPr>
          </a:p>
        </p:txBody>
      </p:sp>
      <p:sp>
        <p:nvSpPr>
          <p:cNvPr id="9" name="Title 1"/>
          <p:cNvSpPr txBox="1">
            <a:spLocks/>
          </p:cNvSpPr>
          <p:nvPr/>
        </p:nvSpPr>
        <p:spPr>
          <a:xfrm>
            <a:off x="401589" y="3758453"/>
            <a:ext cx="4376888" cy="5995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dirty="0" smtClean="0"/>
              <a:t>There are a lot of types:</a:t>
            </a:r>
            <a:endParaRPr lang="en-US" sz="2800" dirty="0"/>
          </a:p>
        </p:txBody>
      </p:sp>
      <p:sp>
        <p:nvSpPr>
          <p:cNvPr id="10" name="Title 1"/>
          <p:cNvSpPr txBox="1">
            <a:spLocks/>
          </p:cNvSpPr>
          <p:nvPr/>
        </p:nvSpPr>
        <p:spPr>
          <a:xfrm>
            <a:off x="851540" y="4358004"/>
            <a:ext cx="1230565" cy="9266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Open API </a:t>
            </a:r>
            <a:endParaRPr lang="en-US" sz="2600" b="1" dirty="0">
              <a:solidFill>
                <a:srgbClr val="FFFF00"/>
              </a:solidFill>
            </a:endParaRPr>
          </a:p>
        </p:txBody>
      </p:sp>
      <p:sp>
        <p:nvSpPr>
          <p:cNvPr id="11" name="Title 1"/>
          <p:cNvSpPr txBox="1">
            <a:spLocks/>
          </p:cNvSpPr>
          <p:nvPr/>
        </p:nvSpPr>
        <p:spPr>
          <a:xfrm>
            <a:off x="3456038" y="4365234"/>
            <a:ext cx="1322439" cy="9266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Partner API </a:t>
            </a:r>
            <a:endParaRPr lang="en-US" sz="2600" b="1" dirty="0">
              <a:solidFill>
                <a:srgbClr val="FFFF00"/>
              </a:solidFill>
            </a:endParaRPr>
          </a:p>
        </p:txBody>
      </p:sp>
      <p:sp>
        <p:nvSpPr>
          <p:cNvPr id="12" name="Title 1"/>
          <p:cNvSpPr txBox="1">
            <a:spLocks/>
          </p:cNvSpPr>
          <p:nvPr/>
        </p:nvSpPr>
        <p:spPr>
          <a:xfrm>
            <a:off x="6419048" y="4306827"/>
            <a:ext cx="1519851" cy="9266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err="1" smtClean="0">
                <a:solidFill>
                  <a:srgbClr val="FFFF00"/>
                </a:solidFill>
              </a:rPr>
              <a:t>Internal</a:t>
            </a:r>
            <a:r>
              <a:rPr lang="fr-FR" sz="2600" b="1" dirty="0" smtClean="0">
                <a:solidFill>
                  <a:srgbClr val="FFFF00"/>
                </a:solidFill>
              </a:rPr>
              <a:t> API </a:t>
            </a:r>
            <a:endParaRPr lang="en-US" sz="2600" b="1" dirty="0">
              <a:solidFill>
                <a:srgbClr val="FFFF00"/>
              </a:solidFill>
            </a:endParaRPr>
          </a:p>
        </p:txBody>
      </p:sp>
      <p:sp>
        <p:nvSpPr>
          <p:cNvPr id="13" name="Title 1"/>
          <p:cNvSpPr txBox="1">
            <a:spLocks/>
          </p:cNvSpPr>
          <p:nvPr/>
        </p:nvSpPr>
        <p:spPr>
          <a:xfrm>
            <a:off x="9365742" y="4306827"/>
            <a:ext cx="2011464" cy="9266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err="1" smtClean="0">
                <a:solidFill>
                  <a:srgbClr val="FFFF00"/>
                </a:solidFill>
              </a:rPr>
              <a:t>CompositeAPI</a:t>
            </a:r>
            <a:r>
              <a:rPr lang="fr-FR" sz="2600" b="1" dirty="0" smtClean="0">
                <a:solidFill>
                  <a:srgbClr val="FFFF00"/>
                </a:solidFill>
              </a:rPr>
              <a:t> </a:t>
            </a:r>
            <a:endParaRPr lang="en-US" sz="2600" b="1" dirty="0">
              <a:solidFill>
                <a:srgbClr val="FFFF00"/>
              </a:solidFill>
            </a:endParaRPr>
          </a:p>
        </p:txBody>
      </p:sp>
      <p:sp>
        <p:nvSpPr>
          <p:cNvPr id="14" name="Title 1"/>
          <p:cNvSpPr txBox="1">
            <a:spLocks/>
          </p:cNvSpPr>
          <p:nvPr/>
        </p:nvSpPr>
        <p:spPr>
          <a:xfrm>
            <a:off x="401588" y="5429937"/>
            <a:ext cx="10084515" cy="45431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dirty="0" smtClean="0"/>
              <a:t>There a lot of web services API but the best </a:t>
            </a:r>
            <a:r>
              <a:rPr lang="fr-FR" sz="2800" dirty="0" err="1" smtClean="0"/>
              <a:t>known</a:t>
            </a:r>
            <a:r>
              <a:rPr lang="fr-FR" sz="2800" dirty="0" smtClean="0"/>
              <a:t> </a:t>
            </a:r>
            <a:r>
              <a:rPr lang="fr-FR" sz="2800" dirty="0" err="1" smtClean="0"/>
              <a:t>is</a:t>
            </a:r>
            <a:r>
              <a:rPr lang="fr-FR" sz="2800" dirty="0" smtClean="0"/>
              <a:t>: </a:t>
            </a:r>
            <a:endParaRPr lang="en-US" sz="2800" dirty="0"/>
          </a:p>
        </p:txBody>
      </p:sp>
      <p:sp>
        <p:nvSpPr>
          <p:cNvPr id="15" name="Title 1"/>
          <p:cNvSpPr txBox="1">
            <a:spLocks/>
          </p:cNvSpPr>
          <p:nvPr/>
        </p:nvSpPr>
        <p:spPr>
          <a:xfrm>
            <a:off x="851540" y="6029488"/>
            <a:ext cx="1697349" cy="56139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err="1" smtClean="0">
                <a:solidFill>
                  <a:srgbClr val="FFFF00"/>
                </a:solidFill>
              </a:rPr>
              <a:t>Rest</a:t>
            </a:r>
            <a:r>
              <a:rPr lang="fr-FR" sz="2600" b="1" dirty="0" smtClean="0">
                <a:solidFill>
                  <a:srgbClr val="FFFF00"/>
                </a:solidFill>
              </a:rPr>
              <a:t> API </a:t>
            </a:r>
            <a:endParaRPr lang="en-US" sz="2600" b="1" dirty="0">
              <a:solidFill>
                <a:srgbClr val="FFFF00"/>
              </a:solidFill>
            </a:endParaRPr>
          </a:p>
        </p:txBody>
      </p:sp>
    </p:spTree>
    <p:extLst>
      <p:ext uri="{BB962C8B-B14F-4D97-AF65-F5344CB8AC3E}">
        <p14:creationId xmlns:p14="http://schemas.microsoft.com/office/powerpoint/2010/main" val="141361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P spid="10" grpId="0"/>
      <p:bldP spid="11" grpId="0"/>
      <p:bldP spid="12"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590" y="233372"/>
            <a:ext cx="9538823" cy="130045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HTTP </a:t>
            </a:r>
            <a:r>
              <a:rPr lang="fr-FR" sz="4000" b="1" dirty="0" err="1" smtClean="0"/>
              <a:t>methods</a:t>
            </a:r>
            <a:r>
              <a:rPr lang="fr-FR" sz="4000" b="1" dirty="0" smtClean="0"/>
              <a:t>/</a:t>
            </a:r>
            <a:r>
              <a:rPr lang="fr-FR" sz="4000" b="1" dirty="0" err="1" smtClean="0"/>
              <a:t>verbs</a:t>
            </a:r>
            <a:r>
              <a:rPr lang="fr-FR" sz="4000" b="1" dirty="0" smtClean="0"/>
              <a:t>: </a:t>
            </a:r>
            <a:r>
              <a:rPr lang="fr-FR" sz="3600" dirty="0" smtClean="0"/>
              <a:t>Hyper </a:t>
            </a:r>
            <a:r>
              <a:rPr lang="fr-FR" sz="3600" dirty="0" err="1" smtClean="0"/>
              <a:t>text</a:t>
            </a:r>
            <a:r>
              <a:rPr lang="fr-FR" sz="3600" dirty="0" smtClean="0"/>
              <a:t> </a:t>
            </a:r>
            <a:r>
              <a:rPr lang="fr-FR" sz="3600" dirty="0" err="1" smtClean="0"/>
              <a:t>transfer</a:t>
            </a:r>
            <a:r>
              <a:rPr lang="fr-FR" sz="3600" dirty="0" smtClean="0"/>
              <a:t> </a:t>
            </a:r>
            <a:r>
              <a:rPr lang="fr-FR" sz="3600" dirty="0" err="1" smtClean="0"/>
              <a:t>protocol</a:t>
            </a:r>
            <a:endParaRPr lang="en-US" sz="3600" dirty="0"/>
          </a:p>
        </p:txBody>
      </p:sp>
      <p:sp>
        <p:nvSpPr>
          <p:cNvPr id="5" name="Content Placeholder 2"/>
          <p:cNvSpPr>
            <a:spLocks noGrp="1"/>
          </p:cNvSpPr>
          <p:nvPr>
            <p:ph idx="1"/>
          </p:nvPr>
        </p:nvSpPr>
        <p:spPr>
          <a:xfrm>
            <a:off x="401590" y="1533831"/>
            <a:ext cx="11137849" cy="1165123"/>
          </a:xfrm>
        </p:spPr>
        <p:txBody>
          <a:bodyPr>
            <a:normAutofit fontScale="92500" lnSpcReduction="10000"/>
          </a:bodyPr>
          <a:lstStyle/>
          <a:p>
            <a:pPr marL="0" indent="0">
              <a:buNone/>
            </a:pPr>
            <a:r>
              <a:rPr lang="fr-FR" sz="2800" dirty="0" err="1" smtClean="0">
                <a:solidFill>
                  <a:schemeClr val="bg1"/>
                </a:solidFill>
              </a:rPr>
              <a:t>Defines</a:t>
            </a:r>
            <a:r>
              <a:rPr lang="fr-FR" sz="2800" dirty="0" smtClean="0">
                <a:solidFill>
                  <a:schemeClr val="bg1"/>
                </a:solidFill>
              </a:rPr>
              <a:t> a set of </a:t>
            </a:r>
            <a:r>
              <a:rPr lang="fr-FR" sz="2800" dirty="0" err="1" smtClean="0">
                <a:solidFill>
                  <a:schemeClr val="bg1"/>
                </a:solidFill>
              </a:rPr>
              <a:t>query</a:t>
            </a:r>
            <a:r>
              <a:rPr lang="fr-FR" sz="2800" dirty="0" smtClean="0">
                <a:solidFill>
                  <a:schemeClr val="bg1"/>
                </a:solidFill>
              </a:rPr>
              <a:t> </a:t>
            </a:r>
            <a:r>
              <a:rPr lang="fr-FR" sz="2800" dirty="0" err="1" smtClean="0">
                <a:solidFill>
                  <a:schemeClr val="bg1"/>
                </a:solidFill>
              </a:rPr>
              <a:t>methods</a:t>
            </a:r>
            <a:r>
              <a:rPr lang="fr-FR" sz="2800" dirty="0" smtClean="0">
                <a:solidFill>
                  <a:schemeClr val="bg1"/>
                </a:solidFill>
              </a:rPr>
              <a:t> </a:t>
            </a:r>
            <a:r>
              <a:rPr lang="fr-FR" sz="2800" dirty="0" err="1" smtClean="0">
                <a:solidFill>
                  <a:schemeClr val="bg1"/>
                </a:solidFill>
              </a:rPr>
              <a:t>that</a:t>
            </a:r>
            <a:r>
              <a:rPr lang="fr-FR" sz="2800" dirty="0" smtClean="0">
                <a:solidFill>
                  <a:schemeClr val="bg1"/>
                </a:solidFill>
              </a:rPr>
              <a:t> </a:t>
            </a:r>
            <a:r>
              <a:rPr lang="fr-FR" sz="2800" dirty="0" err="1" smtClean="0">
                <a:solidFill>
                  <a:schemeClr val="bg1"/>
                </a:solidFill>
              </a:rPr>
              <a:t>indicate</a:t>
            </a:r>
            <a:r>
              <a:rPr lang="fr-FR" sz="2800" dirty="0" smtClean="0">
                <a:solidFill>
                  <a:schemeClr val="bg1"/>
                </a:solidFill>
              </a:rPr>
              <a:t> the action </a:t>
            </a:r>
            <a:r>
              <a:rPr lang="fr-FR" sz="2800" dirty="0" err="1" smtClean="0">
                <a:solidFill>
                  <a:schemeClr val="bg1"/>
                </a:solidFill>
              </a:rPr>
              <a:t>that</a:t>
            </a:r>
            <a:r>
              <a:rPr lang="fr-FR" sz="2800" dirty="0" smtClean="0">
                <a:solidFill>
                  <a:schemeClr val="bg1"/>
                </a:solidFill>
              </a:rPr>
              <a:t> </a:t>
            </a:r>
            <a:r>
              <a:rPr lang="fr-FR" sz="2800" dirty="0" err="1" smtClean="0">
                <a:solidFill>
                  <a:schemeClr val="bg1"/>
                </a:solidFill>
              </a:rPr>
              <a:t>we</a:t>
            </a:r>
            <a:r>
              <a:rPr lang="fr-FR" sz="2800" dirty="0" smtClean="0">
                <a:solidFill>
                  <a:schemeClr val="bg1"/>
                </a:solidFill>
              </a:rPr>
              <a:t> </a:t>
            </a:r>
            <a:r>
              <a:rPr lang="fr-FR" sz="2800" dirty="0" err="1" smtClean="0">
                <a:solidFill>
                  <a:schemeClr val="bg1"/>
                </a:solidFill>
              </a:rPr>
              <a:t>want</a:t>
            </a:r>
            <a:r>
              <a:rPr lang="fr-FR" sz="2800" dirty="0" smtClean="0">
                <a:solidFill>
                  <a:schemeClr val="bg1"/>
                </a:solidFill>
              </a:rPr>
              <a:t> to </a:t>
            </a:r>
            <a:r>
              <a:rPr lang="fr-FR" sz="2800" dirty="0" err="1" smtClean="0">
                <a:solidFill>
                  <a:schemeClr val="bg1"/>
                </a:solidFill>
              </a:rPr>
              <a:t>perform</a:t>
            </a:r>
            <a:r>
              <a:rPr lang="fr-FR" sz="2800" dirty="0" smtClean="0">
                <a:solidFill>
                  <a:schemeClr val="bg1"/>
                </a:solidFill>
              </a:rPr>
              <a:t> on the </a:t>
            </a:r>
            <a:r>
              <a:rPr lang="fr-FR" sz="2800" dirty="0" err="1" smtClean="0">
                <a:solidFill>
                  <a:schemeClr val="bg1"/>
                </a:solidFill>
              </a:rPr>
              <a:t>indicated</a:t>
            </a:r>
            <a:r>
              <a:rPr lang="fr-FR" sz="2800" dirty="0" smtClean="0">
                <a:solidFill>
                  <a:schemeClr val="bg1"/>
                </a:solidFill>
              </a:rPr>
              <a:t> </a:t>
            </a:r>
            <a:r>
              <a:rPr lang="fr-FR" sz="2800" dirty="0" err="1" smtClean="0">
                <a:solidFill>
                  <a:schemeClr val="bg1"/>
                </a:solidFill>
              </a:rPr>
              <a:t>resource</a:t>
            </a:r>
            <a:r>
              <a:rPr lang="fr-FR" sz="2800" dirty="0" smtClean="0">
                <a:solidFill>
                  <a:schemeClr val="bg1"/>
                </a:solidFill>
              </a:rPr>
              <a:t> and </a:t>
            </a:r>
            <a:r>
              <a:rPr lang="fr-FR" sz="2800" dirty="0" err="1" smtClean="0">
                <a:solidFill>
                  <a:schemeClr val="bg1"/>
                </a:solidFill>
              </a:rPr>
              <a:t>it</a:t>
            </a:r>
            <a:r>
              <a:rPr lang="fr-FR" sz="2800" dirty="0" smtClean="0">
                <a:solidFill>
                  <a:schemeClr val="bg1"/>
                </a:solidFill>
              </a:rPr>
              <a:t> </a:t>
            </a:r>
            <a:r>
              <a:rPr lang="fr-FR" sz="2800" dirty="0" err="1" smtClean="0">
                <a:solidFill>
                  <a:schemeClr val="bg1"/>
                </a:solidFill>
              </a:rPr>
              <a:t>can</a:t>
            </a:r>
            <a:r>
              <a:rPr lang="fr-FR" sz="2800" dirty="0" smtClean="0">
                <a:solidFill>
                  <a:schemeClr val="bg1"/>
                </a:solidFill>
              </a:rPr>
              <a:t> </a:t>
            </a:r>
            <a:r>
              <a:rPr lang="fr-FR" sz="2800" dirty="0" err="1" smtClean="0">
                <a:solidFill>
                  <a:schemeClr val="bg1"/>
                </a:solidFill>
              </a:rPr>
              <a:t>be</a:t>
            </a:r>
            <a:r>
              <a:rPr lang="fr-FR" sz="2800" dirty="0" smtClean="0">
                <a:solidFill>
                  <a:schemeClr val="bg1"/>
                </a:solidFill>
              </a:rPr>
              <a:t> </a:t>
            </a:r>
            <a:r>
              <a:rPr lang="fr-FR" sz="2800" dirty="0" err="1" smtClean="0">
                <a:solidFill>
                  <a:schemeClr val="bg1"/>
                </a:solidFill>
              </a:rPr>
              <a:t>shared</a:t>
            </a:r>
            <a:r>
              <a:rPr lang="fr-FR" sz="2800" dirty="0" smtClean="0">
                <a:solidFill>
                  <a:schemeClr val="bg1"/>
                </a:solidFill>
              </a:rPr>
              <a:t> by </a:t>
            </a:r>
            <a:r>
              <a:rPr lang="fr-FR" sz="2800" dirty="0" err="1" smtClean="0">
                <a:solidFill>
                  <a:schemeClr val="bg1"/>
                </a:solidFill>
              </a:rPr>
              <a:t>different</a:t>
            </a:r>
            <a:r>
              <a:rPr lang="fr-FR" sz="2800" dirty="0" smtClean="0">
                <a:solidFill>
                  <a:schemeClr val="bg1"/>
                </a:solidFill>
              </a:rPr>
              <a:t> </a:t>
            </a:r>
            <a:r>
              <a:rPr lang="fr-FR" sz="2800" dirty="0" err="1" smtClean="0">
                <a:solidFill>
                  <a:schemeClr val="bg1"/>
                </a:solidFill>
              </a:rPr>
              <a:t>methods</a:t>
            </a:r>
            <a:endParaRPr lang="en-US" sz="2800" dirty="0">
              <a:solidFill>
                <a:schemeClr val="bg1"/>
              </a:solidFill>
            </a:endParaRPr>
          </a:p>
        </p:txBody>
      </p:sp>
      <p:sp>
        <p:nvSpPr>
          <p:cNvPr id="6" name="Title 1"/>
          <p:cNvSpPr txBox="1">
            <a:spLocks/>
          </p:cNvSpPr>
          <p:nvPr/>
        </p:nvSpPr>
        <p:spPr>
          <a:xfrm>
            <a:off x="353135" y="3357435"/>
            <a:ext cx="1230565" cy="66107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err="1" smtClean="0">
                <a:solidFill>
                  <a:srgbClr val="FFFF00"/>
                </a:solidFill>
              </a:rPr>
              <a:t>Get</a:t>
            </a:r>
            <a:r>
              <a:rPr lang="fr-FR" sz="2600" b="1" dirty="0" smtClean="0">
                <a:solidFill>
                  <a:srgbClr val="FFFF00"/>
                </a:solidFill>
              </a:rPr>
              <a:t> </a:t>
            </a:r>
            <a:endParaRPr lang="en-US" sz="2600" b="1" dirty="0">
              <a:solidFill>
                <a:srgbClr val="FFFF00"/>
              </a:solidFill>
            </a:endParaRPr>
          </a:p>
        </p:txBody>
      </p:sp>
      <p:sp>
        <p:nvSpPr>
          <p:cNvPr id="7" name="Title 1"/>
          <p:cNvSpPr txBox="1">
            <a:spLocks/>
          </p:cNvSpPr>
          <p:nvPr/>
        </p:nvSpPr>
        <p:spPr>
          <a:xfrm>
            <a:off x="1592558" y="4018513"/>
            <a:ext cx="1078165" cy="4398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Head </a:t>
            </a:r>
            <a:endParaRPr lang="en-US" sz="2600" b="1" dirty="0">
              <a:solidFill>
                <a:srgbClr val="FFFF00"/>
              </a:solidFill>
            </a:endParaRPr>
          </a:p>
        </p:txBody>
      </p:sp>
      <p:sp>
        <p:nvSpPr>
          <p:cNvPr id="8" name="Title 1"/>
          <p:cNvSpPr txBox="1">
            <a:spLocks/>
          </p:cNvSpPr>
          <p:nvPr/>
        </p:nvSpPr>
        <p:spPr>
          <a:xfrm>
            <a:off x="2898182" y="4581835"/>
            <a:ext cx="1078165" cy="4398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Post  </a:t>
            </a:r>
            <a:endParaRPr lang="en-US" sz="2600" b="1" dirty="0">
              <a:solidFill>
                <a:srgbClr val="FFFF00"/>
              </a:solidFill>
            </a:endParaRPr>
          </a:p>
        </p:txBody>
      </p:sp>
      <p:sp>
        <p:nvSpPr>
          <p:cNvPr id="9" name="Title 1"/>
          <p:cNvSpPr txBox="1">
            <a:spLocks/>
          </p:cNvSpPr>
          <p:nvPr/>
        </p:nvSpPr>
        <p:spPr>
          <a:xfrm>
            <a:off x="4092836" y="5021687"/>
            <a:ext cx="1078165" cy="4398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Put </a:t>
            </a:r>
            <a:endParaRPr lang="en-US" sz="2600" b="1" dirty="0">
              <a:solidFill>
                <a:srgbClr val="FFFF00"/>
              </a:solidFill>
            </a:endParaRPr>
          </a:p>
        </p:txBody>
      </p:sp>
      <p:sp>
        <p:nvSpPr>
          <p:cNvPr id="10" name="Title 1"/>
          <p:cNvSpPr txBox="1">
            <a:spLocks/>
          </p:cNvSpPr>
          <p:nvPr/>
        </p:nvSpPr>
        <p:spPr>
          <a:xfrm>
            <a:off x="5171001" y="4399882"/>
            <a:ext cx="1331470" cy="4398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err="1" smtClean="0">
                <a:solidFill>
                  <a:srgbClr val="FFFF00"/>
                </a:solidFill>
              </a:rPr>
              <a:t>Delete</a:t>
            </a:r>
            <a:endParaRPr lang="en-US" sz="2600" b="1" dirty="0">
              <a:solidFill>
                <a:srgbClr val="FFFF00"/>
              </a:solidFill>
            </a:endParaRPr>
          </a:p>
        </p:txBody>
      </p:sp>
      <p:sp>
        <p:nvSpPr>
          <p:cNvPr id="11" name="Title 1"/>
          <p:cNvSpPr txBox="1">
            <a:spLocks/>
          </p:cNvSpPr>
          <p:nvPr/>
        </p:nvSpPr>
        <p:spPr>
          <a:xfrm>
            <a:off x="6481477" y="3825767"/>
            <a:ext cx="1647884" cy="63259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err="1" smtClean="0">
                <a:solidFill>
                  <a:srgbClr val="FFFF00"/>
                </a:solidFill>
              </a:rPr>
              <a:t>Connect</a:t>
            </a:r>
            <a:r>
              <a:rPr lang="fr-FR" sz="2600" b="1" dirty="0" smtClean="0">
                <a:solidFill>
                  <a:srgbClr val="FFFF00"/>
                </a:solidFill>
              </a:rPr>
              <a:t>  </a:t>
            </a:r>
            <a:endParaRPr lang="en-US" sz="2600" b="1" dirty="0">
              <a:solidFill>
                <a:srgbClr val="FFFF00"/>
              </a:solidFill>
            </a:endParaRPr>
          </a:p>
        </p:txBody>
      </p:sp>
      <p:sp>
        <p:nvSpPr>
          <p:cNvPr id="12" name="Title 1"/>
          <p:cNvSpPr txBox="1">
            <a:spLocks/>
          </p:cNvSpPr>
          <p:nvPr/>
        </p:nvSpPr>
        <p:spPr>
          <a:xfrm>
            <a:off x="8129361" y="3312031"/>
            <a:ext cx="1276412" cy="63259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Option  </a:t>
            </a:r>
            <a:endParaRPr lang="en-US" sz="2600" b="1" dirty="0">
              <a:solidFill>
                <a:srgbClr val="FFFF00"/>
              </a:solidFill>
            </a:endParaRPr>
          </a:p>
        </p:txBody>
      </p:sp>
      <p:sp>
        <p:nvSpPr>
          <p:cNvPr id="13" name="Title 1"/>
          <p:cNvSpPr txBox="1">
            <a:spLocks/>
          </p:cNvSpPr>
          <p:nvPr/>
        </p:nvSpPr>
        <p:spPr>
          <a:xfrm>
            <a:off x="9512709" y="2776852"/>
            <a:ext cx="1133658" cy="48019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Trace  </a:t>
            </a:r>
            <a:endParaRPr lang="en-US" sz="2600" b="1" dirty="0">
              <a:solidFill>
                <a:srgbClr val="FFFF00"/>
              </a:solidFill>
            </a:endParaRPr>
          </a:p>
        </p:txBody>
      </p:sp>
      <p:sp>
        <p:nvSpPr>
          <p:cNvPr id="14" name="Title 1"/>
          <p:cNvSpPr txBox="1">
            <a:spLocks/>
          </p:cNvSpPr>
          <p:nvPr/>
        </p:nvSpPr>
        <p:spPr>
          <a:xfrm>
            <a:off x="10754579" y="3758241"/>
            <a:ext cx="1133658" cy="48019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sz="2600" b="1" dirty="0" smtClean="0">
                <a:solidFill>
                  <a:srgbClr val="FFFF00"/>
                </a:solidFill>
              </a:rPr>
              <a:t>Patch  </a:t>
            </a:r>
            <a:endParaRPr lang="en-US" sz="2600" b="1" dirty="0">
              <a:solidFill>
                <a:srgbClr val="FFFF00"/>
              </a:solidFill>
            </a:endParaRPr>
          </a:p>
        </p:txBody>
      </p:sp>
    </p:spTree>
    <p:extLst>
      <p:ext uri="{BB962C8B-B14F-4D97-AF65-F5344CB8AC3E}">
        <p14:creationId xmlns:p14="http://schemas.microsoft.com/office/powerpoint/2010/main" val="98577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35" y="216743"/>
            <a:ext cx="3247462" cy="697656"/>
          </a:xfrm>
        </p:spPr>
        <p:txBody>
          <a:bodyPr/>
          <a:lstStyle/>
          <a:p>
            <a:r>
              <a:rPr lang="fr-FR" sz="4000" b="1" dirty="0" smtClean="0"/>
              <a:t>DATABASES:</a:t>
            </a:r>
            <a:endParaRPr lang="en-US" sz="4000" b="1" dirty="0"/>
          </a:p>
        </p:txBody>
      </p:sp>
      <p:sp>
        <p:nvSpPr>
          <p:cNvPr id="3" name="Content Placeholder 2"/>
          <p:cNvSpPr>
            <a:spLocks noGrp="1"/>
          </p:cNvSpPr>
          <p:nvPr>
            <p:ph idx="1"/>
          </p:nvPr>
        </p:nvSpPr>
        <p:spPr>
          <a:xfrm>
            <a:off x="439635" y="914399"/>
            <a:ext cx="10193952" cy="973395"/>
          </a:xfrm>
        </p:spPr>
        <p:txBody>
          <a:bodyPr>
            <a:noAutofit/>
          </a:bodyPr>
          <a:lstStyle/>
          <a:p>
            <a:pPr marL="0" indent="0">
              <a:buNone/>
            </a:pPr>
            <a:r>
              <a:rPr lang="fr-FR" sz="2900" dirty="0" smtClean="0">
                <a:solidFill>
                  <a:schemeClr val="bg1"/>
                </a:solidFill>
              </a:rPr>
              <a:t>Is a </a:t>
            </a:r>
            <a:r>
              <a:rPr lang="fr-FR" sz="2900" dirty="0" err="1" smtClean="0">
                <a:solidFill>
                  <a:schemeClr val="bg1"/>
                </a:solidFill>
              </a:rPr>
              <a:t>systematic</a:t>
            </a:r>
            <a:r>
              <a:rPr lang="fr-FR" sz="2900" dirty="0" smtClean="0">
                <a:solidFill>
                  <a:schemeClr val="bg1"/>
                </a:solidFill>
              </a:rPr>
              <a:t> collection of data </a:t>
            </a:r>
            <a:r>
              <a:rPr lang="fr-FR" sz="2900" dirty="0" err="1" smtClean="0">
                <a:solidFill>
                  <a:schemeClr val="bg1"/>
                </a:solidFill>
              </a:rPr>
              <a:t>that</a:t>
            </a:r>
            <a:r>
              <a:rPr lang="fr-FR" sz="2900" dirty="0" smtClean="0">
                <a:solidFill>
                  <a:schemeClr val="bg1"/>
                </a:solidFill>
              </a:rPr>
              <a:t> </a:t>
            </a:r>
            <a:r>
              <a:rPr lang="fr-FR" sz="2900" dirty="0" err="1" smtClean="0">
                <a:solidFill>
                  <a:schemeClr val="bg1"/>
                </a:solidFill>
              </a:rPr>
              <a:t>make</a:t>
            </a:r>
            <a:r>
              <a:rPr lang="fr-FR" sz="2900" dirty="0" smtClean="0">
                <a:solidFill>
                  <a:schemeClr val="bg1"/>
                </a:solidFill>
              </a:rPr>
              <a:t> data management </a:t>
            </a:r>
            <a:r>
              <a:rPr lang="fr-FR" sz="2900" dirty="0" err="1" smtClean="0">
                <a:solidFill>
                  <a:schemeClr val="bg1"/>
                </a:solidFill>
              </a:rPr>
              <a:t>easy</a:t>
            </a:r>
            <a:r>
              <a:rPr lang="fr-FR" sz="2900" dirty="0">
                <a:solidFill>
                  <a:schemeClr val="bg1"/>
                </a:solidFill>
              </a:rPr>
              <a:t>.</a:t>
            </a:r>
            <a:endParaRPr lang="en-US" sz="2900" dirty="0">
              <a:solidFill>
                <a:schemeClr val="bg1"/>
              </a:solidFill>
            </a:endParaRPr>
          </a:p>
        </p:txBody>
      </p:sp>
      <p:sp>
        <p:nvSpPr>
          <p:cNvPr id="4" name="Title 1"/>
          <p:cNvSpPr txBox="1">
            <a:spLocks/>
          </p:cNvSpPr>
          <p:nvPr/>
        </p:nvSpPr>
        <p:spPr>
          <a:xfrm>
            <a:off x="439635" y="1887794"/>
            <a:ext cx="4840288" cy="69765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DATABASES TYPES:</a:t>
            </a:r>
            <a:endParaRPr lang="en-US" sz="4000" b="1" dirty="0"/>
          </a:p>
        </p:txBody>
      </p:sp>
      <p:sp>
        <p:nvSpPr>
          <p:cNvPr id="5" name="Content Placeholder 2"/>
          <p:cNvSpPr txBox="1">
            <a:spLocks/>
          </p:cNvSpPr>
          <p:nvPr/>
        </p:nvSpPr>
        <p:spPr>
          <a:xfrm>
            <a:off x="439635" y="2511709"/>
            <a:ext cx="11403320" cy="14113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900" dirty="0" err="1" smtClean="0">
                <a:solidFill>
                  <a:schemeClr val="bg1"/>
                </a:solidFill>
              </a:rPr>
              <a:t>Relational</a:t>
            </a:r>
            <a:r>
              <a:rPr lang="fr-FR" sz="2900" dirty="0" smtClean="0">
                <a:solidFill>
                  <a:schemeClr val="bg1"/>
                </a:solidFill>
              </a:rPr>
              <a:t> </a:t>
            </a:r>
            <a:r>
              <a:rPr lang="fr-FR" sz="2900" dirty="0" err="1" smtClean="0">
                <a:solidFill>
                  <a:schemeClr val="bg1"/>
                </a:solidFill>
              </a:rPr>
              <a:t>databases</a:t>
            </a:r>
            <a:r>
              <a:rPr lang="fr-FR" sz="2900" dirty="0">
                <a:solidFill>
                  <a:schemeClr val="bg1"/>
                </a:solidFill>
              </a:rPr>
              <a:t> </a:t>
            </a:r>
            <a:r>
              <a:rPr lang="fr-FR" sz="2900" dirty="0" smtClean="0">
                <a:solidFill>
                  <a:schemeClr val="bg1"/>
                </a:solidFill>
              </a:rPr>
              <a:t>/ </a:t>
            </a:r>
            <a:r>
              <a:rPr lang="fr-FR" sz="2900" dirty="0" err="1" smtClean="0">
                <a:solidFill>
                  <a:schemeClr val="bg1"/>
                </a:solidFill>
              </a:rPr>
              <a:t>object-oriented</a:t>
            </a:r>
            <a:r>
              <a:rPr lang="fr-FR" sz="2900" dirty="0" smtClean="0">
                <a:solidFill>
                  <a:schemeClr val="bg1"/>
                </a:solidFill>
              </a:rPr>
              <a:t> </a:t>
            </a:r>
            <a:r>
              <a:rPr lang="fr-FR" sz="2900" dirty="0" err="1" smtClean="0">
                <a:solidFill>
                  <a:schemeClr val="bg1"/>
                </a:solidFill>
              </a:rPr>
              <a:t>databases</a:t>
            </a:r>
            <a:r>
              <a:rPr lang="fr-FR" sz="2900" dirty="0">
                <a:solidFill>
                  <a:schemeClr val="bg1"/>
                </a:solidFill>
              </a:rPr>
              <a:t> </a:t>
            </a:r>
            <a:r>
              <a:rPr lang="fr-FR" sz="2900" dirty="0" smtClean="0">
                <a:solidFill>
                  <a:schemeClr val="bg1"/>
                </a:solidFill>
              </a:rPr>
              <a:t>/ </a:t>
            </a:r>
            <a:r>
              <a:rPr lang="fr-FR" sz="2900" dirty="0" err="1" smtClean="0">
                <a:solidFill>
                  <a:schemeClr val="bg1"/>
                </a:solidFill>
              </a:rPr>
              <a:t>distributed</a:t>
            </a:r>
            <a:r>
              <a:rPr lang="fr-FR" sz="2900" dirty="0" smtClean="0">
                <a:solidFill>
                  <a:schemeClr val="bg1"/>
                </a:solidFill>
              </a:rPr>
              <a:t> </a:t>
            </a:r>
            <a:r>
              <a:rPr lang="fr-FR" sz="2900" dirty="0" err="1" smtClean="0">
                <a:solidFill>
                  <a:schemeClr val="bg1"/>
                </a:solidFill>
              </a:rPr>
              <a:t>databases</a:t>
            </a:r>
            <a:r>
              <a:rPr lang="fr-FR" sz="2900" dirty="0" smtClean="0">
                <a:solidFill>
                  <a:schemeClr val="bg1"/>
                </a:solidFill>
              </a:rPr>
              <a:t> / data </a:t>
            </a:r>
            <a:r>
              <a:rPr lang="fr-FR" sz="2900" dirty="0" err="1" smtClean="0">
                <a:solidFill>
                  <a:schemeClr val="bg1"/>
                </a:solidFill>
              </a:rPr>
              <a:t>warehouse</a:t>
            </a:r>
            <a:r>
              <a:rPr lang="fr-FR" sz="2900" dirty="0" smtClean="0">
                <a:solidFill>
                  <a:schemeClr val="bg1"/>
                </a:solidFill>
              </a:rPr>
              <a:t> / NOSOL </a:t>
            </a:r>
            <a:r>
              <a:rPr lang="fr-FR" sz="2900" dirty="0" err="1" smtClean="0">
                <a:solidFill>
                  <a:schemeClr val="bg1"/>
                </a:solidFill>
              </a:rPr>
              <a:t>databases</a:t>
            </a:r>
            <a:r>
              <a:rPr lang="fr-FR" sz="2900" dirty="0">
                <a:solidFill>
                  <a:schemeClr val="bg1"/>
                </a:solidFill>
              </a:rPr>
              <a:t> </a:t>
            </a:r>
            <a:r>
              <a:rPr lang="fr-FR" sz="2900" dirty="0" smtClean="0">
                <a:solidFill>
                  <a:schemeClr val="bg1"/>
                </a:solidFill>
              </a:rPr>
              <a:t>/ graph </a:t>
            </a:r>
            <a:r>
              <a:rPr lang="fr-FR" sz="2900" dirty="0" err="1" smtClean="0">
                <a:solidFill>
                  <a:schemeClr val="bg1"/>
                </a:solidFill>
              </a:rPr>
              <a:t>databases</a:t>
            </a:r>
            <a:r>
              <a:rPr lang="fr-FR" sz="2900" dirty="0" smtClean="0">
                <a:solidFill>
                  <a:schemeClr val="bg1"/>
                </a:solidFill>
              </a:rPr>
              <a:t> / OLTP databases.cv</a:t>
            </a:r>
            <a:endParaRPr lang="en-US" sz="2900" dirty="0">
              <a:solidFill>
                <a:schemeClr val="bg1"/>
              </a:solidFill>
            </a:endParaRPr>
          </a:p>
        </p:txBody>
      </p:sp>
      <p:sp>
        <p:nvSpPr>
          <p:cNvPr id="6" name="Title 1"/>
          <p:cNvSpPr txBox="1">
            <a:spLocks/>
          </p:cNvSpPr>
          <p:nvPr/>
        </p:nvSpPr>
        <p:spPr>
          <a:xfrm>
            <a:off x="297067" y="3923071"/>
            <a:ext cx="5543294" cy="69765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QSL: </a:t>
            </a:r>
            <a:r>
              <a:rPr lang="fr-FR" sz="2600" dirty="0" err="1" smtClean="0"/>
              <a:t>structred</a:t>
            </a:r>
            <a:r>
              <a:rPr lang="fr-FR" sz="2600" dirty="0" smtClean="0"/>
              <a:t> </a:t>
            </a:r>
            <a:r>
              <a:rPr lang="fr-FR" sz="2600" dirty="0" err="1" smtClean="0"/>
              <a:t>query</a:t>
            </a:r>
            <a:r>
              <a:rPr lang="fr-FR" sz="2600" dirty="0" smtClean="0"/>
              <a:t> </a:t>
            </a:r>
            <a:r>
              <a:rPr lang="fr-FR" sz="2600" dirty="0" err="1" smtClean="0"/>
              <a:t>language</a:t>
            </a:r>
            <a:r>
              <a:rPr lang="fr-FR" sz="2600" dirty="0" smtClean="0"/>
              <a:t> </a:t>
            </a:r>
            <a:endParaRPr lang="en-US" sz="2600" dirty="0"/>
          </a:p>
        </p:txBody>
      </p:sp>
      <p:sp>
        <p:nvSpPr>
          <p:cNvPr id="7" name="Title 1"/>
          <p:cNvSpPr txBox="1">
            <a:spLocks/>
          </p:cNvSpPr>
          <p:nvPr/>
        </p:nvSpPr>
        <p:spPr>
          <a:xfrm>
            <a:off x="6701733" y="3923071"/>
            <a:ext cx="4492292" cy="69765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000" b="1" dirty="0" smtClean="0"/>
              <a:t>NOQSL: </a:t>
            </a:r>
            <a:r>
              <a:rPr lang="fr-FR" sz="2600" dirty="0" smtClean="0"/>
              <a:t>Not </a:t>
            </a:r>
            <a:r>
              <a:rPr lang="fr-FR" sz="2600" dirty="0" err="1" smtClean="0"/>
              <a:t>only</a:t>
            </a:r>
            <a:r>
              <a:rPr lang="fr-FR" sz="2600" dirty="0" smtClean="0"/>
              <a:t> QSL</a:t>
            </a:r>
            <a:endParaRPr lang="en-US" sz="2600" dirty="0"/>
          </a:p>
        </p:txBody>
      </p:sp>
      <p:cxnSp>
        <p:nvCxnSpPr>
          <p:cNvPr id="9" name="Straight Connector 8"/>
          <p:cNvCxnSpPr/>
          <p:nvPr/>
        </p:nvCxnSpPr>
        <p:spPr>
          <a:xfrm>
            <a:off x="6141295" y="4620727"/>
            <a:ext cx="0" cy="2060292"/>
          </a:xfrm>
          <a:prstGeom prst="line">
            <a:avLst/>
          </a:prstGeom>
        </p:spPr>
        <p:style>
          <a:lnRef idx="1">
            <a:schemeClr val="dk1"/>
          </a:lnRef>
          <a:fillRef idx="0">
            <a:schemeClr val="dk1"/>
          </a:fillRef>
          <a:effectRef idx="0">
            <a:schemeClr val="dk1"/>
          </a:effectRef>
          <a:fontRef idx="minor">
            <a:schemeClr val="tx1"/>
          </a:fontRef>
        </p:style>
      </p:cxnSp>
      <p:sp>
        <p:nvSpPr>
          <p:cNvPr id="11" name="Content Placeholder 2"/>
          <p:cNvSpPr txBox="1">
            <a:spLocks/>
          </p:cNvSpPr>
          <p:nvPr/>
        </p:nvSpPr>
        <p:spPr>
          <a:xfrm>
            <a:off x="297067" y="4620726"/>
            <a:ext cx="5283791" cy="20352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endParaRPr lang="en-US" sz="2900" dirty="0">
              <a:solidFill>
                <a:schemeClr val="bg1"/>
              </a:solidFill>
            </a:endParaRPr>
          </a:p>
        </p:txBody>
      </p:sp>
      <p:sp>
        <p:nvSpPr>
          <p:cNvPr id="12" name="Content Placeholder 2"/>
          <p:cNvSpPr txBox="1">
            <a:spLocks/>
          </p:cNvSpPr>
          <p:nvPr/>
        </p:nvSpPr>
        <p:spPr>
          <a:xfrm>
            <a:off x="297066" y="4748981"/>
            <a:ext cx="5705527" cy="16075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400" dirty="0" smtClean="0">
                <a:solidFill>
                  <a:schemeClr val="bg1"/>
                </a:solidFill>
              </a:rPr>
              <a:t>It </a:t>
            </a:r>
            <a:r>
              <a:rPr lang="fr-FR" sz="2400" dirty="0" err="1" smtClean="0">
                <a:solidFill>
                  <a:schemeClr val="bg1"/>
                </a:solidFill>
              </a:rPr>
              <a:t>is</a:t>
            </a:r>
            <a:r>
              <a:rPr lang="fr-FR" sz="2400" dirty="0" smtClean="0">
                <a:solidFill>
                  <a:schemeClr val="bg1"/>
                </a:solidFill>
              </a:rPr>
              <a:t> a </a:t>
            </a:r>
            <a:r>
              <a:rPr lang="fr-FR" sz="2400" dirty="0" err="1" smtClean="0">
                <a:solidFill>
                  <a:schemeClr val="bg1"/>
                </a:solidFill>
              </a:rPr>
              <a:t>language</a:t>
            </a:r>
            <a:r>
              <a:rPr lang="fr-FR" sz="2400" dirty="0" smtClean="0">
                <a:solidFill>
                  <a:schemeClr val="bg1"/>
                </a:solidFill>
              </a:rPr>
              <a:t> </a:t>
            </a:r>
            <a:r>
              <a:rPr lang="fr-FR" sz="2400" dirty="0" err="1" smtClean="0">
                <a:solidFill>
                  <a:schemeClr val="bg1"/>
                </a:solidFill>
              </a:rPr>
              <a:t>that</a:t>
            </a:r>
            <a:r>
              <a:rPr lang="fr-FR" sz="2400" dirty="0" smtClean="0">
                <a:solidFill>
                  <a:schemeClr val="bg1"/>
                </a:solidFill>
              </a:rPr>
              <a:t> </a:t>
            </a:r>
            <a:r>
              <a:rPr lang="fr-FR" sz="2400" dirty="0" err="1" smtClean="0">
                <a:solidFill>
                  <a:schemeClr val="bg1"/>
                </a:solidFill>
              </a:rPr>
              <a:t>allows</a:t>
            </a:r>
            <a:r>
              <a:rPr lang="fr-FR" sz="2400" dirty="0" smtClean="0">
                <a:solidFill>
                  <a:schemeClr val="bg1"/>
                </a:solidFill>
              </a:rPr>
              <a:t> communication </a:t>
            </a:r>
            <a:r>
              <a:rPr lang="fr-FR" sz="2400" dirty="0" err="1" smtClean="0">
                <a:solidFill>
                  <a:schemeClr val="bg1"/>
                </a:solidFill>
              </a:rPr>
              <a:t>with</a:t>
            </a:r>
            <a:r>
              <a:rPr lang="fr-FR" sz="2400" dirty="0" smtClean="0">
                <a:solidFill>
                  <a:schemeClr val="bg1"/>
                </a:solidFill>
              </a:rPr>
              <a:t> </a:t>
            </a:r>
            <a:r>
              <a:rPr lang="fr-FR" sz="2400" dirty="0" err="1" smtClean="0">
                <a:solidFill>
                  <a:schemeClr val="bg1"/>
                </a:solidFill>
              </a:rPr>
              <a:t>databases</a:t>
            </a:r>
            <a:r>
              <a:rPr lang="fr-FR" sz="2400" dirty="0" smtClean="0">
                <a:solidFill>
                  <a:schemeClr val="bg1"/>
                </a:solidFill>
              </a:rPr>
              <a:t> in </a:t>
            </a:r>
            <a:r>
              <a:rPr lang="fr-FR" sz="2400" dirty="0" err="1" smtClean="0">
                <a:solidFill>
                  <a:schemeClr val="bg1"/>
                </a:solidFill>
              </a:rPr>
              <a:t>order</a:t>
            </a:r>
            <a:r>
              <a:rPr lang="fr-FR" sz="2400" dirty="0" smtClean="0">
                <a:solidFill>
                  <a:schemeClr val="bg1"/>
                </a:solidFill>
              </a:rPr>
              <a:t> to manage all the data </a:t>
            </a:r>
            <a:r>
              <a:rPr lang="fr-FR" sz="2400" dirty="0" err="1" smtClean="0">
                <a:solidFill>
                  <a:schemeClr val="bg1"/>
                </a:solidFill>
              </a:rPr>
              <a:t>they</a:t>
            </a:r>
            <a:r>
              <a:rPr lang="fr-FR" sz="2400" dirty="0" smtClean="0">
                <a:solidFill>
                  <a:schemeClr val="bg1"/>
                </a:solidFill>
              </a:rPr>
              <a:t> </a:t>
            </a:r>
            <a:r>
              <a:rPr lang="fr-FR" sz="2400" dirty="0" err="1" smtClean="0">
                <a:solidFill>
                  <a:schemeClr val="bg1"/>
                </a:solidFill>
              </a:rPr>
              <a:t>contain</a:t>
            </a:r>
            <a:r>
              <a:rPr lang="fr-FR" sz="2400" dirty="0" smtClean="0">
                <a:solidFill>
                  <a:schemeClr val="bg1"/>
                </a:solidFill>
              </a:rPr>
              <a:t>. </a:t>
            </a:r>
            <a:endParaRPr lang="en-US" sz="2400" dirty="0">
              <a:solidFill>
                <a:schemeClr val="bg1"/>
              </a:solidFill>
            </a:endParaRPr>
          </a:p>
        </p:txBody>
      </p:sp>
      <p:sp>
        <p:nvSpPr>
          <p:cNvPr id="13" name="Content Placeholder 2"/>
          <p:cNvSpPr txBox="1">
            <a:spLocks/>
          </p:cNvSpPr>
          <p:nvPr/>
        </p:nvSpPr>
        <p:spPr>
          <a:xfrm>
            <a:off x="6303527" y="4689988"/>
            <a:ext cx="5705527" cy="16075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400" dirty="0" smtClean="0">
                <a:solidFill>
                  <a:schemeClr val="bg1"/>
                </a:solidFill>
              </a:rPr>
              <a:t>It </a:t>
            </a:r>
            <a:r>
              <a:rPr lang="fr-FR" sz="2400" dirty="0" err="1" smtClean="0">
                <a:solidFill>
                  <a:schemeClr val="bg1"/>
                </a:solidFill>
              </a:rPr>
              <a:t>is</a:t>
            </a:r>
            <a:r>
              <a:rPr lang="fr-FR" sz="2400" dirty="0" smtClean="0">
                <a:solidFill>
                  <a:schemeClr val="bg1"/>
                </a:solidFill>
              </a:rPr>
              <a:t> an </a:t>
            </a:r>
            <a:r>
              <a:rPr lang="fr-FR" sz="2400" dirty="0" err="1" smtClean="0">
                <a:solidFill>
                  <a:schemeClr val="bg1"/>
                </a:solidFill>
              </a:rPr>
              <a:t>approach</a:t>
            </a:r>
            <a:r>
              <a:rPr lang="fr-FR" sz="2400" dirty="0" smtClean="0">
                <a:solidFill>
                  <a:schemeClr val="bg1"/>
                </a:solidFill>
              </a:rPr>
              <a:t> to </a:t>
            </a:r>
            <a:r>
              <a:rPr lang="fr-FR" sz="2400" dirty="0" err="1" smtClean="0">
                <a:solidFill>
                  <a:schemeClr val="bg1"/>
                </a:solidFill>
              </a:rPr>
              <a:t>database</a:t>
            </a:r>
            <a:r>
              <a:rPr lang="fr-FR" sz="2400" dirty="0" smtClean="0">
                <a:solidFill>
                  <a:schemeClr val="bg1"/>
                </a:solidFill>
              </a:rPr>
              <a:t> design </a:t>
            </a:r>
            <a:r>
              <a:rPr lang="fr-FR" sz="2400" dirty="0" err="1" smtClean="0">
                <a:solidFill>
                  <a:schemeClr val="bg1"/>
                </a:solidFill>
              </a:rPr>
              <a:t>that</a:t>
            </a:r>
            <a:r>
              <a:rPr lang="fr-FR" sz="2400" dirty="0" smtClean="0">
                <a:solidFill>
                  <a:schemeClr val="bg1"/>
                </a:solidFill>
              </a:rPr>
              <a:t> </a:t>
            </a:r>
            <a:r>
              <a:rPr lang="fr-FR" sz="2400" dirty="0" err="1" smtClean="0">
                <a:solidFill>
                  <a:schemeClr val="bg1"/>
                </a:solidFill>
              </a:rPr>
              <a:t>provides</a:t>
            </a:r>
            <a:r>
              <a:rPr lang="fr-FR" sz="2400" dirty="0" smtClean="0">
                <a:solidFill>
                  <a:schemeClr val="bg1"/>
                </a:solidFill>
              </a:rPr>
              <a:t> flexible </a:t>
            </a:r>
            <a:r>
              <a:rPr lang="fr-FR" sz="2400" dirty="0" err="1" smtClean="0">
                <a:solidFill>
                  <a:schemeClr val="bg1"/>
                </a:solidFill>
              </a:rPr>
              <a:t>schemas</a:t>
            </a:r>
            <a:r>
              <a:rPr lang="fr-FR" sz="2400" dirty="0" smtClean="0">
                <a:solidFill>
                  <a:schemeClr val="bg1"/>
                </a:solidFill>
              </a:rPr>
              <a:t> for the </a:t>
            </a:r>
            <a:r>
              <a:rPr lang="fr-FR" sz="2400" dirty="0" err="1" smtClean="0">
                <a:solidFill>
                  <a:schemeClr val="bg1"/>
                </a:solidFill>
              </a:rPr>
              <a:t>storage</a:t>
            </a:r>
            <a:r>
              <a:rPr lang="fr-FR" sz="2400" dirty="0" smtClean="0">
                <a:solidFill>
                  <a:schemeClr val="bg1"/>
                </a:solidFill>
              </a:rPr>
              <a:t> and </a:t>
            </a:r>
            <a:r>
              <a:rPr lang="fr-FR" sz="2400" dirty="0" err="1" smtClean="0">
                <a:solidFill>
                  <a:schemeClr val="bg1"/>
                </a:solidFill>
              </a:rPr>
              <a:t>retrieval</a:t>
            </a:r>
            <a:r>
              <a:rPr lang="fr-FR" sz="2400" dirty="0" smtClean="0">
                <a:solidFill>
                  <a:schemeClr val="bg1"/>
                </a:solidFill>
              </a:rPr>
              <a:t> of data </a:t>
            </a:r>
            <a:r>
              <a:rPr lang="fr-FR" sz="2400" dirty="0" err="1" smtClean="0">
                <a:solidFill>
                  <a:schemeClr val="bg1"/>
                </a:solidFill>
              </a:rPr>
              <a:t>beyond</a:t>
            </a:r>
            <a:r>
              <a:rPr lang="fr-FR" sz="2400" dirty="0" smtClean="0">
                <a:solidFill>
                  <a:schemeClr val="bg1"/>
                </a:solidFill>
              </a:rPr>
              <a:t> </a:t>
            </a:r>
            <a:r>
              <a:rPr lang="fr-FR" sz="2400" dirty="0" err="1" smtClean="0">
                <a:solidFill>
                  <a:schemeClr val="bg1"/>
                </a:solidFill>
              </a:rPr>
              <a:t>traditional</a:t>
            </a:r>
            <a:r>
              <a:rPr lang="fr-FR" sz="2400" dirty="0" smtClean="0">
                <a:solidFill>
                  <a:schemeClr val="bg1"/>
                </a:solidFill>
              </a:rPr>
              <a:t> table structures </a:t>
            </a:r>
            <a:r>
              <a:rPr lang="fr-FR" sz="2400" dirty="0" err="1" smtClean="0">
                <a:solidFill>
                  <a:schemeClr val="bg1"/>
                </a:solidFill>
              </a:rPr>
              <a:t>found</a:t>
            </a:r>
            <a:r>
              <a:rPr lang="fr-FR" sz="2400" dirty="0" smtClean="0">
                <a:solidFill>
                  <a:schemeClr val="bg1"/>
                </a:solidFill>
              </a:rPr>
              <a:t> in </a:t>
            </a:r>
            <a:r>
              <a:rPr lang="fr-FR" sz="2400" dirty="0" err="1" smtClean="0">
                <a:solidFill>
                  <a:schemeClr val="bg1"/>
                </a:solidFill>
              </a:rPr>
              <a:t>relational</a:t>
            </a:r>
            <a:r>
              <a:rPr lang="fr-FR" sz="2400" dirty="0" smtClean="0">
                <a:solidFill>
                  <a:schemeClr val="bg1"/>
                </a:solidFill>
              </a:rPr>
              <a:t> </a:t>
            </a:r>
            <a:r>
              <a:rPr lang="fr-FR" sz="2400" dirty="0" err="1" smtClean="0">
                <a:solidFill>
                  <a:schemeClr val="bg1"/>
                </a:solidFill>
              </a:rPr>
              <a:t>databases</a:t>
            </a:r>
            <a:r>
              <a:rPr lang="fr-FR" sz="2400" dirty="0" smtClean="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400280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style.rotation</p:attrName>
                                        </p:attrNameLst>
                                      </p:cBhvr>
                                      <p:tavLst>
                                        <p:tav tm="0">
                                          <p:val>
                                            <p:fltVal val="90"/>
                                          </p:val>
                                        </p:tav>
                                        <p:tav tm="100000">
                                          <p:val>
                                            <p:fltVal val="0"/>
                                          </p:val>
                                        </p:tav>
                                      </p:tavLst>
                                    </p:anim>
                                    <p:animEffect transition="in" filter="fade">
                                      <p:cBhvr>
                                        <p:cTn id="2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377" y="187247"/>
            <a:ext cx="4722302" cy="653411"/>
          </a:xfrm>
        </p:spPr>
        <p:txBody>
          <a:bodyPr/>
          <a:lstStyle/>
          <a:p>
            <a:r>
              <a:rPr lang="fr-FR" sz="3000" i="1" dirty="0" smtClean="0">
                <a:solidFill>
                  <a:schemeClr val="tx1"/>
                </a:solidFill>
                <a:effectLst>
                  <a:outerShdw blurRad="38100" dist="38100" dir="2700000" algn="tl">
                    <a:srgbClr val="000000">
                      <a:alpha val="43137"/>
                    </a:srgbClr>
                  </a:outerShdw>
                </a:effectLst>
              </a:rPr>
              <a:t>So </a:t>
            </a:r>
            <a:r>
              <a:rPr lang="fr-FR" sz="3000" i="1" dirty="0" err="1" smtClean="0">
                <a:solidFill>
                  <a:schemeClr val="tx1"/>
                </a:solidFill>
                <a:effectLst>
                  <a:outerShdw blurRad="38100" dist="38100" dir="2700000" algn="tl">
                    <a:srgbClr val="000000">
                      <a:alpha val="43137"/>
                    </a:srgbClr>
                  </a:outerShdw>
                </a:effectLst>
              </a:rPr>
              <a:t>what</a:t>
            </a:r>
            <a:r>
              <a:rPr lang="fr-FR" sz="3000" i="1" dirty="0" smtClean="0">
                <a:solidFill>
                  <a:schemeClr val="tx1"/>
                </a:solidFill>
                <a:effectLst>
                  <a:outerShdw blurRad="38100" dist="38100" dir="2700000" algn="tl">
                    <a:srgbClr val="000000">
                      <a:alpha val="43137"/>
                    </a:srgbClr>
                  </a:outerShdw>
                </a:effectLst>
              </a:rPr>
              <a:t> </a:t>
            </a:r>
            <a:r>
              <a:rPr lang="fr-FR" sz="3000" i="1" dirty="0" err="1" smtClean="0">
                <a:solidFill>
                  <a:schemeClr val="tx1"/>
                </a:solidFill>
                <a:effectLst>
                  <a:outerShdw blurRad="38100" dist="38100" dir="2700000" algn="tl">
                    <a:srgbClr val="000000">
                      <a:alpha val="43137"/>
                    </a:srgbClr>
                  </a:outerShdw>
                </a:effectLst>
              </a:rPr>
              <a:t>happens</a:t>
            </a:r>
            <a:r>
              <a:rPr lang="fr-FR" sz="3000" i="1" dirty="0" smtClean="0">
                <a:solidFill>
                  <a:schemeClr val="tx1"/>
                </a:solidFill>
                <a:effectLst>
                  <a:outerShdw blurRad="38100" dist="38100" dir="2700000" algn="tl">
                    <a:srgbClr val="000000">
                      <a:alpha val="43137"/>
                    </a:srgbClr>
                  </a:outerShdw>
                </a:effectLst>
              </a:rPr>
              <a:t> </a:t>
            </a:r>
            <a:endParaRPr lang="en-US" sz="3000" i="1" dirty="0">
              <a:solidFill>
                <a:schemeClr val="tx1"/>
              </a:solidFill>
              <a:effectLst>
                <a:outerShdw blurRad="38100" dist="38100" dir="2700000" algn="tl">
                  <a:srgbClr val="000000">
                    <a:alpha val="43137"/>
                  </a:srgbClr>
                </a:outerShdw>
              </a:effectLst>
            </a:endParaRPr>
          </a:p>
        </p:txBody>
      </p:sp>
      <p:sp>
        <p:nvSpPr>
          <p:cNvPr id="4" name="Title 1"/>
          <p:cNvSpPr txBox="1">
            <a:spLocks/>
          </p:cNvSpPr>
          <p:nvPr/>
        </p:nvSpPr>
        <p:spPr>
          <a:xfrm>
            <a:off x="513376" y="825116"/>
            <a:ext cx="9382791" cy="8709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When you request a web page address from your browser </a:t>
            </a:r>
            <a:r>
              <a:rPr lang="en-US" sz="2400" dirty="0" smtClean="0"/>
              <a:t>for </a:t>
            </a:r>
            <a:r>
              <a:rPr lang="en-US" sz="2400" dirty="0"/>
              <a:t>example </a:t>
            </a:r>
            <a:r>
              <a:rPr lang="en-US" sz="2400" dirty="0" smtClean="0">
                <a:solidFill>
                  <a:srgbClr val="FF0000"/>
                </a:solidFill>
              </a:rPr>
              <a:t>(https</a:t>
            </a:r>
            <a:r>
              <a:rPr lang="en-US" sz="2400" dirty="0">
                <a:solidFill>
                  <a:srgbClr val="FF0000"/>
                </a:solidFill>
              </a:rPr>
              <a:t>://gomycode.com) </a:t>
            </a:r>
            <a:r>
              <a:rPr lang="en-US" sz="2400" dirty="0"/>
              <a:t>the following occurs:</a:t>
            </a:r>
          </a:p>
        </p:txBody>
      </p:sp>
      <p:sp>
        <p:nvSpPr>
          <p:cNvPr id="6" name="Title 1"/>
          <p:cNvSpPr txBox="1">
            <a:spLocks/>
          </p:cNvSpPr>
          <p:nvPr/>
        </p:nvSpPr>
        <p:spPr>
          <a:xfrm>
            <a:off x="544283" y="1696065"/>
            <a:ext cx="10944711" cy="8406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300" dirty="0">
                <a:solidFill>
                  <a:srgbClr val="FFFF00"/>
                </a:solidFill>
              </a:rPr>
              <a:t>The browser asks the DNS server for the real address of the server on which the site lives.</a:t>
            </a:r>
          </a:p>
        </p:txBody>
      </p:sp>
      <p:sp>
        <p:nvSpPr>
          <p:cNvPr id="7" name="Title 1"/>
          <p:cNvSpPr txBox="1">
            <a:spLocks/>
          </p:cNvSpPr>
          <p:nvPr/>
        </p:nvSpPr>
        <p:spPr>
          <a:xfrm>
            <a:off x="544283" y="2567013"/>
            <a:ext cx="11372414" cy="18722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300" dirty="0">
                <a:solidFill>
                  <a:srgbClr val="FFFF00"/>
                </a:solidFill>
              </a:rPr>
              <a:t>The browser uses this address to send a message to the server using the HTTP protocol, and asks for it to send a copy of the website to the client. This message and all other data sent between the client and the server are sent over your internet connection using TCP / IP.</a:t>
            </a:r>
          </a:p>
        </p:txBody>
      </p:sp>
      <p:sp>
        <p:nvSpPr>
          <p:cNvPr id="8" name="Title 1"/>
          <p:cNvSpPr txBox="1">
            <a:spLocks/>
          </p:cNvSpPr>
          <p:nvPr/>
        </p:nvSpPr>
        <p:spPr>
          <a:xfrm>
            <a:off x="544283" y="4439264"/>
            <a:ext cx="11372414" cy="18722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300" dirty="0">
                <a:solidFill>
                  <a:srgbClr val="FFFF00"/>
                </a:solidFill>
              </a:rPr>
              <a:t>In the event that this service or page is available at the server, and according to the HTTP protocol, the server will respond to the request with the answer or success, and then begin to transfer and send the page file or data in the form of a series of small data </a:t>
            </a:r>
            <a:r>
              <a:rPr lang="en-US" sz="2300" dirty="0" smtClean="0">
                <a:solidFill>
                  <a:srgbClr val="FFFF00"/>
                </a:solidFill>
              </a:rPr>
              <a:t>packets, browser collects these packages in the form of one file </a:t>
            </a:r>
            <a:r>
              <a:rPr lang="en-US" sz="2300" dirty="0">
                <a:solidFill>
                  <a:srgbClr val="FFFF00"/>
                </a:solidFill>
              </a:rPr>
              <a:t>again and displays them as appropriate.</a:t>
            </a:r>
          </a:p>
        </p:txBody>
      </p:sp>
    </p:spTree>
    <p:extLst>
      <p:ext uri="{BB962C8B-B14F-4D97-AF65-F5344CB8AC3E}">
        <p14:creationId xmlns:p14="http://schemas.microsoft.com/office/powerpoint/2010/main" val="36454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885" y="1212260"/>
            <a:ext cx="8946541" cy="778771"/>
          </a:xfrm>
        </p:spPr>
        <p:txBody>
          <a:bodyPr>
            <a:noAutofit/>
          </a:bodyPr>
          <a:lstStyle/>
          <a:p>
            <a:pPr marL="0" indent="0">
              <a:buNone/>
            </a:pPr>
            <a:r>
              <a:rPr lang="fr-FR" sz="2300" dirty="0" err="1" smtClean="0"/>
              <a:t>Being</a:t>
            </a:r>
            <a:r>
              <a:rPr lang="fr-FR" sz="2300" dirty="0" smtClean="0"/>
              <a:t> a </a:t>
            </a:r>
            <a:r>
              <a:rPr lang="fr-FR" sz="2300" dirty="0" err="1" smtClean="0"/>
              <a:t>developer</a:t>
            </a:r>
            <a:r>
              <a:rPr lang="fr-FR" sz="2300" dirty="0" smtClean="0"/>
              <a:t> </a:t>
            </a:r>
            <a:r>
              <a:rPr lang="fr-FR" sz="2300" dirty="0" err="1" smtClean="0"/>
              <a:t>requires</a:t>
            </a:r>
            <a:r>
              <a:rPr lang="fr-FR" sz="2300" dirty="0" smtClean="0"/>
              <a:t> </a:t>
            </a:r>
            <a:r>
              <a:rPr lang="fr-FR" sz="2300" dirty="0" err="1" smtClean="0"/>
              <a:t>many</a:t>
            </a:r>
            <a:r>
              <a:rPr lang="fr-FR" sz="2300" dirty="0" smtClean="0"/>
              <a:t> </a:t>
            </a:r>
            <a:r>
              <a:rPr lang="fr-FR" sz="2300" dirty="0" err="1" smtClean="0"/>
              <a:t>skills</a:t>
            </a:r>
            <a:r>
              <a:rPr lang="fr-FR" sz="2300" dirty="0" smtClean="0"/>
              <a:t> and </a:t>
            </a:r>
            <a:r>
              <a:rPr lang="fr-FR" sz="2300" dirty="0" err="1" smtClean="0"/>
              <a:t>knowledge</a:t>
            </a:r>
            <a:r>
              <a:rPr lang="fr-FR" sz="2300" dirty="0" smtClean="0"/>
              <a:t> </a:t>
            </a:r>
            <a:r>
              <a:rPr lang="fr-FR" sz="2300" dirty="0" err="1" smtClean="0"/>
              <a:t>need</a:t>
            </a:r>
            <a:r>
              <a:rPr lang="fr-FR" sz="2300" dirty="0" smtClean="0"/>
              <a:t> to </a:t>
            </a:r>
            <a:r>
              <a:rPr lang="fr-FR" sz="2300" dirty="0" err="1" smtClean="0"/>
              <a:t>study</a:t>
            </a:r>
            <a:r>
              <a:rPr lang="fr-FR" sz="2300" dirty="0" smtClean="0"/>
              <a:t> </a:t>
            </a:r>
            <a:r>
              <a:rPr lang="fr-FR" sz="2300" dirty="0" err="1" smtClean="0"/>
              <a:t>like</a:t>
            </a:r>
            <a:r>
              <a:rPr lang="fr-FR" sz="2300" dirty="0" smtClean="0"/>
              <a:t> :</a:t>
            </a:r>
            <a:endParaRPr lang="en-US" sz="2300" dirty="0"/>
          </a:p>
        </p:txBody>
      </p:sp>
      <p:sp>
        <p:nvSpPr>
          <p:cNvPr id="4" name="Title 1"/>
          <p:cNvSpPr txBox="1">
            <a:spLocks/>
          </p:cNvSpPr>
          <p:nvPr/>
        </p:nvSpPr>
        <p:spPr>
          <a:xfrm>
            <a:off x="424885" y="157751"/>
            <a:ext cx="10518418" cy="72715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err="1" smtClean="0">
                <a:solidFill>
                  <a:srgbClr val="FF0000"/>
                </a:solidFill>
              </a:rPr>
              <a:t>What</a:t>
            </a:r>
            <a:r>
              <a:rPr lang="fr-FR" b="1" dirty="0" smtClean="0">
                <a:solidFill>
                  <a:srgbClr val="FF0000"/>
                </a:solidFill>
              </a:rPr>
              <a:t> do </a:t>
            </a:r>
            <a:r>
              <a:rPr lang="fr-FR" b="1" dirty="0" err="1" smtClean="0">
                <a:solidFill>
                  <a:srgbClr val="FF0000"/>
                </a:solidFill>
              </a:rPr>
              <a:t>you</a:t>
            </a:r>
            <a:r>
              <a:rPr lang="fr-FR" b="1" dirty="0" smtClean="0">
                <a:solidFill>
                  <a:srgbClr val="FF0000"/>
                </a:solidFill>
              </a:rPr>
              <a:t> </a:t>
            </a:r>
            <a:r>
              <a:rPr lang="fr-FR" b="1" dirty="0" err="1" smtClean="0">
                <a:solidFill>
                  <a:srgbClr val="FF0000"/>
                </a:solidFill>
              </a:rPr>
              <a:t>need</a:t>
            </a:r>
            <a:r>
              <a:rPr lang="fr-FR" b="1" dirty="0" smtClean="0">
                <a:solidFill>
                  <a:srgbClr val="FF0000"/>
                </a:solidFill>
              </a:rPr>
              <a:t> to </a:t>
            </a:r>
            <a:r>
              <a:rPr lang="fr-FR" b="1" dirty="0" err="1" smtClean="0">
                <a:solidFill>
                  <a:srgbClr val="FF0000"/>
                </a:solidFill>
              </a:rPr>
              <a:t>be</a:t>
            </a:r>
            <a:r>
              <a:rPr lang="fr-FR" b="1" dirty="0" smtClean="0">
                <a:solidFill>
                  <a:srgbClr val="FF0000"/>
                </a:solidFill>
              </a:rPr>
              <a:t> a </a:t>
            </a:r>
            <a:r>
              <a:rPr lang="fr-FR" b="1" dirty="0" err="1" smtClean="0">
                <a:solidFill>
                  <a:srgbClr val="FF0000"/>
                </a:solidFill>
              </a:rPr>
              <a:t>developer</a:t>
            </a:r>
            <a:r>
              <a:rPr lang="fr-FR" b="1" dirty="0" smtClean="0">
                <a:solidFill>
                  <a:srgbClr val="FF0000"/>
                </a:solidFill>
              </a:rPr>
              <a:t> ?</a:t>
            </a:r>
            <a:endParaRPr lang="en-US" b="1" dirty="0">
              <a:solidFill>
                <a:srgbClr val="FF0000"/>
              </a:solidFill>
            </a:endParaRPr>
          </a:p>
        </p:txBody>
      </p:sp>
      <p:sp>
        <p:nvSpPr>
          <p:cNvPr id="5" name="Content Placeholder 2"/>
          <p:cNvSpPr txBox="1">
            <a:spLocks/>
          </p:cNvSpPr>
          <p:nvPr/>
        </p:nvSpPr>
        <p:spPr>
          <a:xfrm>
            <a:off x="424886" y="2318387"/>
            <a:ext cx="1728380"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dirty="0" smtClean="0"/>
              <a:t>Front-end:</a:t>
            </a:r>
            <a:endParaRPr lang="en-US" sz="2300" b="1" dirty="0"/>
          </a:p>
        </p:txBody>
      </p:sp>
      <p:sp>
        <p:nvSpPr>
          <p:cNvPr id="6" name="Content Placeholder 2"/>
          <p:cNvSpPr txBox="1">
            <a:spLocks/>
          </p:cNvSpPr>
          <p:nvPr/>
        </p:nvSpPr>
        <p:spPr>
          <a:xfrm>
            <a:off x="2153266" y="2318387"/>
            <a:ext cx="1150373"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u="sng" dirty="0" smtClean="0">
                <a:solidFill>
                  <a:srgbClr val="FFFF00"/>
                </a:solidFill>
              </a:rPr>
              <a:t>HTML</a:t>
            </a:r>
            <a:endParaRPr lang="en-US" sz="2300" b="1" u="sng" dirty="0">
              <a:solidFill>
                <a:srgbClr val="FFFF00"/>
              </a:solidFill>
            </a:endParaRPr>
          </a:p>
        </p:txBody>
      </p:sp>
      <p:sp>
        <p:nvSpPr>
          <p:cNvPr id="7" name="Content Placeholder 2"/>
          <p:cNvSpPr txBox="1">
            <a:spLocks/>
          </p:cNvSpPr>
          <p:nvPr/>
        </p:nvSpPr>
        <p:spPr>
          <a:xfrm>
            <a:off x="3347884" y="2318386"/>
            <a:ext cx="943897"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u="sng" dirty="0" smtClean="0">
                <a:solidFill>
                  <a:srgbClr val="FFFF00"/>
                </a:solidFill>
              </a:rPr>
              <a:t>CSS</a:t>
            </a:r>
            <a:endParaRPr lang="en-US" sz="2300" b="1" u="sng" dirty="0">
              <a:solidFill>
                <a:srgbClr val="FFFF00"/>
              </a:solidFill>
            </a:endParaRPr>
          </a:p>
        </p:txBody>
      </p:sp>
      <p:sp>
        <p:nvSpPr>
          <p:cNvPr id="8" name="Content Placeholder 2"/>
          <p:cNvSpPr txBox="1">
            <a:spLocks/>
          </p:cNvSpPr>
          <p:nvPr/>
        </p:nvSpPr>
        <p:spPr>
          <a:xfrm>
            <a:off x="4336026" y="2318386"/>
            <a:ext cx="2064774"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u="sng" dirty="0" smtClean="0">
                <a:solidFill>
                  <a:srgbClr val="FFFF00"/>
                </a:solidFill>
              </a:rPr>
              <a:t>JAVASCRIPT</a:t>
            </a:r>
            <a:endParaRPr lang="en-US" sz="2300" b="1" u="sng" dirty="0">
              <a:solidFill>
                <a:srgbClr val="FFFF00"/>
              </a:solidFill>
            </a:endParaRPr>
          </a:p>
        </p:txBody>
      </p:sp>
      <p:sp>
        <p:nvSpPr>
          <p:cNvPr id="9" name="Content Placeholder 2"/>
          <p:cNvSpPr txBox="1">
            <a:spLocks/>
          </p:cNvSpPr>
          <p:nvPr/>
        </p:nvSpPr>
        <p:spPr>
          <a:xfrm>
            <a:off x="424886" y="3085304"/>
            <a:ext cx="1728380"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dirty="0" smtClean="0"/>
              <a:t>Back-end:</a:t>
            </a:r>
            <a:endParaRPr lang="en-US" sz="2300" b="1" dirty="0"/>
          </a:p>
        </p:txBody>
      </p:sp>
      <p:sp>
        <p:nvSpPr>
          <p:cNvPr id="10" name="Content Placeholder 2"/>
          <p:cNvSpPr txBox="1">
            <a:spLocks/>
          </p:cNvSpPr>
          <p:nvPr/>
        </p:nvSpPr>
        <p:spPr>
          <a:xfrm>
            <a:off x="2403990" y="3085299"/>
            <a:ext cx="1371600"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u="sng" dirty="0" err="1" smtClean="0">
                <a:solidFill>
                  <a:srgbClr val="FFFF00"/>
                </a:solidFill>
              </a:rPr>
              <a:t>Node</a:t>
            </a:r>
            <a:r>
              <a:rPr lang="fr-FR" sz="2300" b="1" u="sng" dirty="0" smtClean="0">
                <a:solidFill>
                  <a:srgbClr val="FFFF00"/>
                </a:solidFill>
              </a:rPr>
              <a:t> </a:t>
            </a:r>
            <a:r>
              <a:rPr lang="fr-FR" sz="2300" b="1" u="sng" dirty="0" err="1" smtClean="0">
                <a:solidFill>
                  <a:srgbClr val="FFFF00"/>
                </a:solidFill>
              </a:rPr>
              <a:t>js</a:t>
            </a:r>
            <a:endParaRPr lang="en-US" sz="2300" b="1" u="sng" dirty="0">
              <a:solidFill>
                <a:srgbClr val="FFFF00"/>
              </a:solidFill>
            </a:endParaRPr>
          </a:p>
        </p:txBody>
      </p:sp>
      <p:sp>
        <p:nvSpPr>
          <p:cNvPr id="11" name="Content Placeholder 2"/>
          <p:cNvSpPr txBox="1">
            <a:spLocks/>
          </p:cNvSpPr>
          <p:nvPr/>
        </p:nvSpPr>
        <p:spPr>
          <a:xfrm>
            <a:off x="4151673" y="3085299"/>
            <a:ext cx="1622322"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u="sng" dirty="0" smtClean="0">
                <a:solidFill>
                  <a:srgbClr val="FFFF00"/>
                </a:solidFill>
              </a:rPr>
              <a:t>Express </a:t>
            </a:r>
            <a:r>
              <a:rPr lang="fr-FR" sz="2300" b="1" u="sng" dirty="0" err="1" smtClean="0">
                <a:solidFill>
                  <a:srgbClr val="FFFF00"/>
                </a:solidFill>
              </a:rPr>
              <a:t>js</a:t>
            </a:r>
            <a:endParaRPr lang="en-US" sz="2300" b="1" u="sng" dirty="0">
              <a:solidFill>
                <a:srgbClr val="FFFF00"/>
              </a:solidFill>
            </a:endParaRPr>
          </a:p>
        </p:txBody>
      </p:sp>
      <p:sp>
        <p:nvSpPr>
          <p:cNvPr id="12" name="Content Placeholder 2"/>
          <p:cNvSpPr txBox="1">
            <a:spLocks/>
          </p:cNvSpPr>
          <p:nvPr/>
        </p:nvSpPr>
        <p:spPr>
          <a:xfrm>
            <a:off x="6150078" y="3085299"/>
            <a:ext cx="1718186"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u="sng" dirty="0" smtClean="0">
                <a:solidFill>
                  <a:srgbClr val="FFFF00"/>
                </a:solidFill>
              </a:rPr>
              <a:t>Mongo DB</a:t>
            </a:r>
            <a:endParaRPr lang="en-US" sz="2300" b="1" u="sng" dirty="0">
              <a:solidFill>
                <a:srgbClr val="FFFF00"/>
              </a:solidFill>
            </a:endParaRPr>
          </a:p>
        </p:txBody>
      </p:sp>
      <p:sp>
        <p:nvSpPr>
          <p:cNvPr id="13" name="Content Placeholder 2"/>
          <p:cNvSpPr txBox="1">
            <a:spLocks/>
          </p:cNvSpPr>
          <p:nvPr/>
        </p:nvSpPr>
        <p:spPr>
          <a:xfrm>
            <a:off x="8244347" y="3085299"/>
            <a:ext cx="1371600"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u="sng" dirty="0" smtClean="0">
                <a:solidFill>
                  <a:srgbClr val="FFFF00"/>
                </a:solidFill>
              </a:rPr>
              <a:t>GIT</a:t>
            </a:r>
            <a:endParaRPr lang="en-US" sz="2300" b="1" u="sng" dirty="0">
              <a:solidFill>
                <a:srgbClr val="FFFF00"/>
              </a:solidFill>
            </a:endParaRPr>
          </a:p>
        </p:txBody>
      </p:sp>
      <p:sp>
        <p:nvSpPr>
          <p:cNvPr id="14" name="Content Placeholder 2"/>
          <p:cNvSpPr txBox="1">
            <a:spLocks/>
          </p:cNvSpPr>
          <p:nvPr/>
        </p:nvSpPr>
        <p:spPr>
          <a:xfrm>
            <a:off x="424886" y="3852221"/>
            <a:ext cx="1521901" cy="43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b="1" dirty="0" err="1" smtClean="0"/>
              <a:t>Fullstack</a:t>
            </a:r>
            <a:r>
              <a:rPr lang="fr-FR" sz="2300" b="1" dirty="0" smtClean="0"/>
              <a:t>:</a:t>
            </a:r>
            <a:endParaRPr lang="en-US" sz="2300" b="1" dirty="0"/>
          </a:p>
        </p:txBody>
      </p:sp>
      <p:sp>
        <p:nvSpPr>
          <p:cNvPr id="15" name="Content Placeholder 2"/>
          <p:cNvSpPr txBox="1">
            <a:spLocks/>
          </p:cNvSpPr>
          <p:nvPr/>
        </p:nvSpPr>
        <p:spPr>
          <a:xfrm>
            <a:off x="1967501" y="3852221"/>
            <a:ext cx="6955273" cy="16194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fr-FR" sz="2300" dirty="0" smtClean="0"/>
              <a:t>To know program a browser </a:t>
            </a:r>
            <a:r>
              <a:rPr lang="fr-FR" sz="2300" dirty="0" err="1" smtClean="0"/>
              <a:t>hmtl</a:t>
            </a:r>
            <a:r>
              <a:rPr lang="fr-FR" sz="2300" dirty="0" smtClean="0"/>
              <a:t> </a:t>
            </a:r>
          </a:p>
          <a:p>
            <a:pPr marL="0" indent="0">
              <a:buFont typeface="Wingdings 3" charset="2"/>
              <a:buNone/>
            </a:pPr>
            <a:r>
              <a:rPr lang="fr-FR" sz="2300" dirty="0"/>
              <a:t> </a:t>
            </a:r>
            <a:r>
              <a:rPr lang="fr-FR" sz="2300" dirty="0" smtClean="0"/>
              <a:t>program server </a:t>
            </a:r>
            <a:r>
              <a:rPr lang="fr-FR" sz="2300" dirty="0" err="1" smtClean="0"/>
              <a:t>like</a:t>
            </a:r>
            <a:r>
              <a:rPr lang="fr-FR" sz="2300" dirty="0" smtClean="0"/>
              <a:t> PHP ASP PYTHON OR NODE</a:t>
            </a:r>
          </a:p>
          <a:p>
            <a:pPr marL="0" indent="0">
              <a:buFont typeface="Wingdings 3" charset="2"/>
              <a:buNone/>
            </a:pPr>
            <a:r>
              <a:rPr lang="fr-FR" sz="2300" dirty="0"/>
              <a:t> </a:t>
            </a:r>
            <a:r>
              <a:rPr lang="fr-FR" sz="2300" dirty="0" smtClean="0"/>
              <a:t>program </a:t>
            </a:r>
            <a:r>
              <a:rPr lang="fr-FR" sz="2300" dirty="0" err="1" smtClean="0"/>
              <a:t>database</a:t>
            </a:r>
            <a:r>
              <a:rPr lang="fr-FR" sz="2300" dirty="0" smtClean="0"/>
              <a:t> </a:t>
            </a:r>
            <a:r>
              <a:rPr lang="fr-FR" sz="2300" dirty="0" err="1" smtClean="0"/>
              <a:t>like</a:t>
            </a:r>
            <a:r>
              <a:rPr lang="fr-FR" sz="2300" dirty="0" smtClean="0"/>
              <a:t> SQL SQLITE MONGODB </a:t>
            </a:r>
            <a:endParaRPr lang="en-US" sz="2300" dirty="0"/>
          </a:p>
        </p:txBody>
      </p:sp>
    </p:spTree>
    <p:extLst>
      <p:ext uri="{BB962C8B-B14F-4D97-AF65-F5344CB8AC3E}">
        <p14:creationId xmlns:p14="http://schemas.microsoft.com/office/powerpoint/2010/main" val="400412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xit" presetSubtype="0" fill="hold" grpId="0" nodeType="clickEffect">
                                  <p:stCondLst>
                                    <p:cond delay="0"/>
                                  </p:stCondLst>
                                  <p:childTnLst>
                                    <p:animEffect transition="out" filter="fade">
                                      <p:cBhvr>
                                        <p:cTn id="11" dur="2000"/>
                                        <p:tgtEl>
                                          <p:spTgt spid="6"/>
                                        </p:tgtEl>
                                      </p:cBhvr>
                                    </p:animEffect>
                                    <p:anim calcmode="lin" valueType="num">
                                      <p:cBhvr>
                                        <p:cTn id="12"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2000"/>
                                        <p:tgtEl>
                                          <p:spTgt spid="6"/>
                                        </p:tgtEl>
                                        <p:attrNameLst>
                                          <p:attrName>ppt_h</p:attrName>
                                        </p:attrNameLst>
                                      </p:cBhvr>
                                      <p:tavLst>
                                        <p:tav tm="0">
                                          <p:val>
                                            <p:strVal val="ppt_h"/>
                                          </p:val>
                                        </p:tav>
                                        <p:tav tm="100000">
                                          <p:val>
                                            <p:strVal val="ppt_h"/>
                                          </p:val>
                                        </p:tav>
                                      </p:tavLst>
                                    </p:anim>
                                    <p:set>
                                      <p:cBhvr>
                                        <p:cTn id="14" dur="1" fill="hold">
                                          <p:stCondLst>
                                            <p:cond delay="19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5" presetClass="exit" presetSubtype="0" fill="hold" grpId="0" nodeType="clickEffect">
                                  <p:stCondLst>
                                    <p:cond delay="0"/>
                                  </p:stCondLst>
                                  <p:childTnLst>
                                    <p:animEffect transition="out" filter="fade">
                                      <p:cBhvr>
                                        <p:cTn id="18" dur="2000"/>
                                        <p:tgtEl>
                                          <p:spTgt spid="7"/>
                                        </p:tgtEl>
                                      </p:cBhvr>
                                    </p:animEffect>
                                    <p:anim calcmode="lin" valueType="num">
                                      <p:cBhvr>
                                        <p:cTn id="19"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0" dur="2000"/>
                                        <p:tgtEl>
                                          <p:spTgt spid="7"/>
                                        </p:tgtEl>
                                        <p:attrNameLst>
                                          <p:attrName>ppt_h</p:attrName>
                                        </p:attrNameLst>
                                      </p:cBhvr>
                                      <p:tavLst>
                                        <p:tav tm="0">
                                          <p:val>
                                            <p:strVal val="ppt_h"/>
                                          </p:val>
                                        </p:tav>
                                        <p:tav tm="100000">
                                          <p:val>
                                            <p:strVal val="ppt_h"/>
                                          </p:val>
                                        </p:tav>
                                      </p:tavLst>
                                    </p:anim>
                                    <p:set>
                                      <p:cBhvr>
                                        <p:cTn id="21" dur="1" fill="hold">
                                          <p:stCondLst>
                                            <p:cond delay="19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5" presetClass="exit" presetSubtype="0" fill="hold" grpId="0" nodeType="clickEffect">
                                  <p:stCondLst>
                                    <p:cond delay="0"/>
                                  </p:stCondLst>
                                  <p:childTnLst>
                                    <p:animEffect transition="out" filter="fade">
                                      <p:cBhvr>
                                        <p:cTn id="25" dur="2000"/>
                                        <p:tgtEl>
                                          <p:spTgt spid="8"/>
                                        </p:tgtEl>
                                      </p:cBhvr>
                                    </p:animEffect>
                                    <p:anim calcmode="lin" valueType="num">
                                      <p:cBhvr>
                                        <p:cTn id="26" dur="2000"/>
                                        <p:tgtEl>
                                          <p:spTgt spid="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7" dur="2000"/>
                                        <p:tgtEl>
                                          <p:spTgt spid="8"/>
                                        </p:tgtEl>
                                        <p:attrNameLst>
                                          <p:attrName>ppt_h</p:attrName>
                                        </p:attrNameLst>
                                      </p:cBhvr>
                                      <p:tavLst>
                                        <p:tav tm="0">
                                          <p:val>
                                            <p:strVal val="ppt_h"/>
                                          </p:val>
                                        </p:tav>
                                        <p:tav tm="100000">
                                          <p:val>
                                            <p:strVal val="ppt_h"/>
                                          </p:val>
                                        </p:tav>
                                      </p:tavLst>
                                    </p:anim>
                                    <p:set>
                                      <p:cBhvr>
                                        <p:cTn id="28" dur="1" fill="hold">
                                          <p:stCondLst>
                                            <p:cond delay="19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5" presetClass="exit" presetSubtype="0" fill="hold" grpId="0" nodeType="clickEffect">
                                  <p:stCondLst>
                                    <p:cond delay="0"/>
                                  </p:stCondLst>
                                  <p:childTnLst>
                                    <p:animEffect transition="out" filter="fade">
                                      <p:cBhvr>
                                        <p:cTn id="32" dur="2000"/>
                                        <p:tgtEl>
                                          <p:spTgt spid="10"/>
                                        </p:tgtEl>
                                      </p:cBhvr>
                                    </p:animEffect>
                                    <p:anim calcmode="lin" valueType="num">
                                      <p:cBhvr>
                                        <p:cTn id="33" dur="2000"/>
                                        <p:tgtEl>
                                          <p:spTgt spid="1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4" dur="2000"/>
                                        <p:tgtEl>
                                          <p:spTgt spid="10"/>
                                        </p:tgtEl>
                                        <p:attrNameLst>
                                          <p:attrName>ppt_h</p:attrName>
                                        </p:attrNameLst>
                                      </p:cBhvr>
                                      <p:tavLst>
                                        <p:tav tm="0">
                                          <p:val>
                                            <p:strVal val="ppt_h"/>
                                          </p:val>
                                        </p:tav>
                                        <p:tav tm="100000">
                                          <p:val>
                                            <p:strVal val="ppt_h"/>
                                          </p:val>
                                        </p:tav>
                                      </p:tavLst>
                                    </p:anim>
                                    <p:set>
                                      <p:cBhvr>
                                        <p:cTn id="35" dur="1" fill="hold">
                                          <p:stCondLst>
                                            <p:cond delay="1999"/>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5" presetClass="exit" presetSubtype="0" fill="hold" grpId="0" nodeType="clickEffect">
                                  <p:stCondLst>
                                    <p:cond delay="0"/>
                                  </p:stCondLst>
                                  <p:childTnLst>
                                    <p:animEffect transition="out" filter="fade">
                                      <p:cBhvr>
                                        <p:cTn id="39" dur="2000"/>
                                        <p:tgtEl>
                                          <p:spTgt spid="11"/>
                                        </p:tgtEl>
                                      </p:cBhvr>
                                    </p:animEffect>
                                    <p:anim calcmode="lin" valueType="num">
                                      <p:cBhvr>
                                        <p:cTn id="40" dur="2000"/>
                                        <p:tgtEl>
                                          <p:spTgt spid="1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1" dur="2000"/>
                                        <p:tgtEl>
                                          <p:spTgt spid="11"/>
                                        </p:tgtEl>
                                        <p:attrNameLst>
                                          <p:attrName>ppt_h</p:attrName>
                                        </p:attrNameLst>
                                      </p:cBhvr>
                                      <p:tavLst>
                                        <p:tav tm="0">
                                          <p:val>
                                            <p:strVal val="ppt_h"/>
                                          </p:val>
                                        </p:tav>
                                        <p:tav tm="100000">
                                          <p:val>
                                            <p:strVal val="ppt_h"/>
                                          </p:val>
                                        </p:tav>
                                      </p:tavLst>
                                    </p:anim>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5" presetClass="exit" presetSubtype="0" fill="hold" grpId="0" nodeType="clickEffect">
                                  <p:stCondLst>
                                    <p:cond delay="0"/>
                                  </p:stCondLst>
                                  <p:childTnLst>
                                    <p:animEffect transition="out" filter="fade">
                                      <p:cBhvr>
                                        <p:cTn id="46" dur="2000"/>
                                        <p:tgtEl>
                                          <p:spTgt spid="12"/>
                                        </p:tgtEl>
                                      </p:cBhvr>
                                    </p:animEffect>
                                    <p:anim calcmode="lin" valueType="num">
                                      <p:cBhvr>
                                        <p:cTn id="47" dur="2000"/>
                                        <p:tgtEl>
                                          <p:spTgt spid="1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8" dur="2000"/>
                                        <p:tgtEl>
                                          <p:spTgt spid="12"/>
                                        </p:tgtEl>
                                        <p:attrNameLst>
                                          <p:attrName>ppt_h</p:attrName>
                                        </p:attrNameLst>
                                      </p:cBhvr>
                                      <p:tavLst>
                                        <p:tav tm="0">
                                          <p:val>
                                            <p:strVal val="ppt_h"/>
                                          </p:val>
                                        </p:tav>
                                        <p:tav tm="100000">
                                          <p:val>
                                            <p:strVal val="ppt_h"/>
                                          </p:val>
                                        </p:tav>
                                      </p:tavLst>
                                    </p:anim>
                                    <p:set>
                                      <p:cBhvr>
                                        <p:cTn id="49" dur="1" fill="hold">
                                          <p:stCondLst>
                                            <p:cond delay="1999"/>
                                          </p:stCondLst>
                                        </p:cTn>
                                        <p:tgtEl>
                                          <p:spTgt spid="1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5" presetClass="exit" presetSubtype="0" fill="hold" grpId="0" nodeType="clickEffect">
                                  <p:stCondLst>
                                    <p:cond delay="0"/>
                                  </p:stCondLst>
                                  <p:childTnLst>
                                    <p:animEffect transition="out" filter="fade">
                                      <p:cBhvr>
                                        <p:cTn id="53" dur="2000"/>
                                        <p:tgtEl>
                                          <p:spTgt spid="13"/>
                                        </p:tgtEl>
                                      </p:cBhvr>
                                    </p:animEffect>
                                    <p:anim calcmode="lin" valueType="num">
                                      <p:cBhvr>
                                        <p:cTn id="54" dur="2000"/>
                                        <p:tgtEl>
                                          <p:spTgt spid="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5" dur="2000"/>
                                        <p:tgtEl>
                                          <p:spTgt spid="13"/>
                                        </p:tgtEl>
                                        <p:attrNameLst>
                                          <p:attrName>ppt_h</p:attrName>
                                        </p:attrNameLst>
                                      </p:cBhvr>
                                      <p:tavLst>
                                        <p:tav tm="0">
                                          <p:val>
                                            <p:strVal val="ppt_h"/>
                                          </p:val>
                                        </p:tav>
                                        <p:tav tm="100000">
                                          <p:val>
                                            <p:strVal val="ppt_h"/>
                                          </p:val>
                                        </p:tav>
                                      </p:tavLst>
                                    </p:anim>
                                    <p:set>
                                      <p:cBhvr>
                                        <p:cTn id="56" dur="1" fill="hold">
                                          <p:stCondLst>
                                            <p:cond delay="1999"/>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1" presetClass="exit" presetSubtype="0" fill="hold" grpId="0" nodeType="clickEffect">
                                  <p:stCondLst>
                                    <p:cond delay="0"/>
                                  </p:stCondLst>
                                  <p:childTnLst>
                                    <p:anim calcmode="lin" valueType="num">
                                      <p:cBhvr>
                                        <p:cTn id="60" dur="1000"/>
                                        <p:tgtEl>
                                          <p:spTgt spid="15"/>
                                        </p:tgtEl>
                                        <p:attrNameLst>
                                          <p:attrName>ppt_w</p:attrName>
                                        </p:attrNameLst>
                                      </p:cBhvr>
                                      <p:tavLst>
                                        <p:tav tm="0">
                                          <p:val>
                                            <p:strVal val="ppt_w"/>
                                          </p:val>
                                        </p:tav>
                                        <p:tav tm="100000">
                                          <p:val>
                                            <p:fltVal val="0"/>
                                          </p:val>
                                        </p:tav>
                                      </p:tavLst>
                                    </p:anim>
                                    <p:anim calcmode="lin" valueType="num">
                                      <p:cBhvr>
                                        <p:cTn id="61" dur="1000"/>
                                        <p:tgtEl>
                                          <p:spTgt spid="15"/>
                                        </p:tgtEl>
                                        <p:attrNameLst>
                                          <p:attrName>ppt_h</p:attrName>
                                        </p:attrNameLst>
                                      </p:cBhvr>
                                      <p:tavLst>
                                        <p:tav tm="0">
                                          <p:val>
                                            <p:strVal val="ppt_h"/>
                                          </p:val>
                                        </p:tav>
                                        <p:tav tm="100000">
                                          <p:val>
                                            <p:fltVal val="0"/>
                                          </p:val>
                                        </p:tav>
                                      </p:tavLst>
                                    </p:anim>
                                    <p:anim calcmode="lin" valueType="num">
                                      <p:cBhvr>
                                        <p:cTn id="62" dur="1000"/>
                                        <p:tgtEl>
                                          <p:spTgt spid="15"/>
                                        </p:tgtEl>
                                        <p:attrNameLst>
                                          <p:attrName>style.rotation</p:attrName>
                                        </p:attrNameLst>
                                      </p:cBhvr>
                                      <p:tavLst>
                                        <p:tav tm="0">
                                          <p:val>
                                            <p:fltVal val="0"/>
                                          </p:val>
                                        </p:tav>
                                        <p:tav tm="100000">
                                          <p:val>
                                            <p:fltVal val="90"/>
                                          </p:val>
                                        </p:tav>
                                      </p:tavLst>
                                    </p:anim>
                                    <p:animEffect transition="out" filter="fade">
                                      <p:cBhvr>
                                        <p:cTn id="63" dur="1000"/>
                                        <p:tgtEl>
                                          <p:spTgt spid="15"/>
                                        </p:tgtEl>
                                      </p:cBhvr>
                                    </p:animEffect>
                                    <p:set>
                                      <p:cBhvr>
                                        <p:cTn id="64"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p:bldP spid="11" grpId="0"/>
      <p:bldP spid="12" grpId="0"/>
      <p:bldP spid="13" grpId="0"/>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187</TotalTime>
  <Words>648</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Checkpoint Project </vt:lpstr>
      <vt:lpstr>How does the web works?</vt:lpstr>
      <vt:lpstr>But the clients and servers we discussed before not enough, they did not tell us whole the story  there are many other parts involved to make the web works:</vt:lpstr>
      <vt:lpstr>TCP/IP: Transmission control protocol and Internet protocol</vt:lpstr>
      <vt:lpstr>PowerPoint Presentation</vt:lpstr>
      <vt:lpstr>PowerPoint Presentation</vt:lpstr>
      <vt:lpstr>DATABASES:</vt:lpstr>
      <vt:lpstr>So what happens </vt:lpstr>
      <vt:lpstr>PowerPoint Presentation</vt:lpstr>
      <vt:lpstr>PowerPoint Presentation</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project </dc:title>
  <dc:creator>Ali Lahmar</dc:creator>
  <cp:lastModifiedBy>Ali Lahmar</cp:lastModifiedBy>
  <cp:revision>38</cp:revision>
  <dcterms:created xsi:type="dcterms:W3CDTF">2020-09-01T20:10:07Z</dcterms:created>
  <dcterms:modified xsi:type="dcterms:W3CDTF">2020-09-01T23:29:21Z</dcterms:modified>
</cp:coreProperties>
</file>