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Proxima Nova" panose="020B0604020202020204" charset="0"/>
      <p:regular r:id="rId19"/>
      <p:bold r:id="rId20"/>
      <p:italic r:id="rId21"/>
      <p:boldItalic r:id="rId22"/>
    </p:embeddedFont>
    <p:embeddedFont>
      <p:font typeface="Poppins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AD7958C-A366-460F-9548-835E6958E118}">
  <a:tblStyle styleId="{2AD7958C-A366-460F-9548-835E6958E1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816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34389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510b0a749_0_1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510b0a749_0_1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510b0a749_0_1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510b0a749_0_1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510b0a74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510b0a74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510b0a749_0_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510b0a749_0_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510b0a749_0_1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510b0a749_0_1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510b0a749_0_1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510b0a749_0_1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510b0a749_0_1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510b0a749_0_1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510b0a749_0_1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510b0a749_0_1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510b0a749_0_1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510b0a749_0_1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510b0a749_0_1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510b0a749_0_1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Sales Analysis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Ali </a:t>
            </a:r>
            <a:r>
              <a:rPr lang="en-GB" dirty="0"/>
              <a:t>Kharabsheh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118925"/>
            <a:ext cx="8757872" cy="4127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-US" sz="2400" b="1" dirty="0" smtClean="0"/>
              <a:t>Finding </a:t>
            </a:r>
            <a:r>
              <a:rPr lang="en-US" sz="2400" b="1" dirty="0"/>
              <a:t>the products are most often sold together</a:t>
            </a:r>
            <a:endParaRPr sz="2380" dirty="0"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1934755" y="1382478"/>
            <a:ext cx="5858909" cy="2718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2" name="AutoShape 2" descr="data:image/png;base64,iVBORw0KGgoAAAANSUhEUgAAAXgAAAERCAYAAABxZrw0AAAABHNCSVQICAgIfAhkiAAAAAlwSFlzAAALEgAACxIB0t1+/AAAADh0RVh0U29mdHdhcmUAbWF0cGxvdGxpYiB2ZXJzaW9uMy4yLjIsIGh0dHA6Ly9tYXRwbG90bGliLm9yZy+WH4yJAAAVX0lEQVR4nO3df7RddXnn8fcHAgUCikhkFJAgAhYZCJpSKhYp2CkVitVqxRGLrS2zRqtgWzo4uoo401m4cFzWNa2aKlUr4lJBRRgVFBDLKmiC/A4/HETAokRAQbT88pk/9s7iJiQ5J7nne3PYeb/Wuuues/c++3lOkvvJvt+z93enqpAkDc9mG7sBSVIbBrwkDZQBL0kDZcBL0kAZ8JI0UAa8JA3U1AV8kjOS3J3kujG3/8MkNyS5PsmnWvcnSU8Wmbbz4JMcAvwM+ERV7Tti2z2BzwCHVdV9SZ5RVXfPRZ+SNO2m7gi+qi4F7p25LMkeSb6SZFmSbyZ5Xr/qz4C/r6r7+tca7pLUm7qAX4slwFuq6oXAXwH/0C/fC9gryWVJLk9yxEbrUJKmzLyN3cAoSbYFXgR8NsnKxb/Sf58H7AkcCuwCXJrkP1bVT+a6T0maNlMf8HS/ZfykqhatYd2dwBVV9QjwvSQ30wX+t+eyQUmaRlM/RFNV99OF96sB0tm/X/0FuqN3kuxIN2Rz68boU5KmzdQFfJKzgH8F9k5yZ5I3Aq8D3pjkauB64OX95l8F7klyA3AxcFJV3bMx+pakaTN1p0lKkiZj6o7gJUmTMVUfsu644461cOHCjd2GJD1pLFu27MdVtWBN66Yq4BcuXMjSpUs3dhuS9KSR5PtrW+cQjSQNlAEvSQNlwEvSQBnwkjRQBrwkDZQBL0kDZcBL0kAZ8JI0UAa8JA3UVF3JKkmzsfDk8ye6v9tOO3Ki+5trHsFL0kAZ8JI0UAa8JA2UAS9JA2XAS9JAGfCSNFCeJilJ6+nJcjqmR/CSNFAGvCQNlAEvSQNlwEvSQBnwkjRQBrwkDZQBL0kDZcBL0kAZ8JI0UAa8JA2UAS9JA2XAS9JAGfCSNFAGvCQNlAEvSQPVNOCTvC3J9UmuS3JWkq1a1pMkPa5ZwCfZGXgrsLiq9gU2B45pVU+StKrWQzTzgK2TzAO2Af6tcT1JUq9ZwFfVD4D3ArcDdwE/raoLVt8uyfFJliZZumLFilbtSNImp+UQzdOAlwO7A88C5ic5dvXtqmpJVS2uqsULFixo1Y4kbXJaDtG8FPheVa2oqkeAc4AXNawnSZqhZcDfDhyUZJskAQ4HljesJ0maoeUY/BXA54ArgWv7Wkta1ZMkrWpey51X1SnAKS1rSJLWzCtZJWmgDHhJGigDXpIGyoCXpIFq+iGrpOm28OTzJ77P2047cuL71IbxCF6SBsqAl6SBMuAlaaAMeEkaKANekgbKgJekgTLgJWmgDHhJGigDXpIGyoCXpIEy4CVpoAx4SRooA16SBsqAl6SBMuAlaaAMeEkaKANekgbKOzpJas47R20c63UEn2R+ks1bNSNJmpx1BnySzZL85yTnJ7kbuBG4K8kNSU5P8ty5aVOStL5GHcFfDOwBvB34D1W1a1U9A3gxcDnwniTHNu5RkrQBRo3Bv7SqHll9YVXdC5wNnJ1kiyadSZJmZZ1H8GsK9yRbJpm/rm0kSRvfyA9Zk5yQZO/+8UuAO4BbkrypdXOSpA03zlk0bwC+2z9+J3A0sCfwXxv1JEmagHWOwSc5BdgJeEeSLYFFwO8ARwDbJfkb4JKqurR5p5Kk9bLOgK+qU5P8OlDAfODsqnp3ks2AI6rq3XPRpCRp/Y0zRPNGYFvgAeCkftlewEdaNSVJmr2RUxVU1V3Af1tt2Y10Fz1JkqbUqCtZ35lkh3WsPyzJUZNvS5I0W6OO4K8FvpTk34ErgRXAVnRn0SwCvgb8r6YdSpI2yKgPWb8IfDHJnsDBwDOB+4FPAsdX1S/W9fok29ON1e9L90Htn1TVv06icUnSuo01XXBV3QLcsgH7/zvgK1X1qv40y202YB+SpA0wVsAn2Qv4K2DhzNdU1WHreM1TgUPoLpSiqh4GHt7wViVJ62PcG358FvgQ3XDLY2O+Zne6Mft/SrI/sAw4oaoenLlRkuOB4wGe/exnj7lrSdIo497w49Gq+mBVfauqlq38GvGaecALgA9W1QHAg8DJq29UVUuqanFVLV6wYMH6dS9JWqtxA/5LSd6U5JlJdlj5NeI1dwJ3VtUV/fPP0QW+JGkOjDtEc1z//aQZywp4ztpeUFU/THJHkr2r6ibgcOCGDWtTkrS+xj2LZvcN3P9bgDP7M2huBf54A/cjSVpP455FswXd9MCH9IsuAT486mYfVXUVsHg2DUqSNsy4QzQfBLYA/qF//vp+2Z+2aEqSNHvjBvyvVdX+M55flOTqFg1JkiZj3LNoHkuyx8onSZ7D+OfDS5I2gnGP4E8CLk5yKxBgN/zAVJKm2rhn0Xy9n3Bs737RTVX1ULu2JEmzNeqerIdV1UVJXrnaqucmoarOadibJGkWRh3BvwS4CPi9NawrwICXpCk1aj74U/rvjrcP0MKTz5/4Pm877ciJ71PShhk1RPMX61pfVe+bbDuSpEkZNUSz3Zx0IUmauFFDNKfOVSOSpMkaNUTzgXWtr6q3TrYdSdKkjBqiGXVTD0nSlBo1RPPxuWpktiZ9Rohng0yOZ+tIG8eoIZr3V9WJSb5Ed977Kqrq6GadSZJmZdQQzT/339/buhFJ0mSNGqJZ1n//xty0I0malFFDNNesa31V7TfZdiRJkzJqiOaXdGPvnwK+BPyieUeSpIlY5w0/qmoR8FpgW7qQ/1vg+cAPqur77duTJG2okfPBV9WNwCnAKUleA3wCeA9weuPepKnkKbl6shgZ8El2Bo4BXgHcB7wN+HzjviRJszTqQ9Zv0E049hm6W/Td06/aMskOVXVv4/6ksXlkLa1q1BH8bnQfsv4X4PgZy9Mvf06jviRJszTqPPiFc9SHJGnC1nkWjSTpycuAl6SBMuAlaaBGnia5UpLNgZ1mvqaqbm/RlCRp9sYK+CRvobvY6Ud00xdAdxaNc9FI0pQa9wj+BGDvqrpn5JaSpKkw7hj8HcBPWzYiSZqscY/gbwUuSXI+8NDKhVX1viZdSZJmbdyAv73/2rL/kiRNubECvqpObd2IpMd5o3JNgjfdlqSBan7T7f78+aV0Nwk5akP3I0laP3Nx0+0TgOXAU2axD0nSemo6VUGSXYAjgY+0rCNJeqLWc9G8H/hrHr/69QmSHJ9kaZKlK1asaNyOJG061jvgk2yWZORwS5KjgLtXDvOsTVUtqarFVbV4wYIF69uOJGktxgr4JJ9K8pQk84HrgBuSnDTiZQcDRye5Dfg0cFiST86qW0nS2MY9gt+nqu4Hfh/4MrA78Pp1vaCq3l5Vu/R3hToGuKiqjp1Ns5Kk8Y0b8Fsk2YIu4M+tqkdYw3nxkqTpMW7Afxi4DZgPXJpkN+D+cYtU1SWeAy9Jc2vcqQo+AHxgxqLvJ/mtNi1JkiZh3A9Zd0ry0SRf7p/vAxzXtDNJ0qyMO0TzMeCrwLP65zcDJ7ZoSJI0GeMG/I5V9Rn6C5aq6lHgsWZdSZJmbdyAfzDJ0+nPnElyEN7hSZKm2rg3/PgL4FxgjySXAQuAVzXrSpI0a+OeRXNlkpcAewMBburPhVcD3uxB0iSMuuHHK9eyaq8kVNU5DXqSJE3AqCP431vHugIMeEmaUqNu+PHHc9WIJGmyxv2QlSRHAs8Htlq5rKre3aIpSdLsjXsl64eA1wBvofuQ9dXAbg37kiTN0rjnwb+oqv4IuK+qTgV+A9irXVuSpNkaN+B/0X//eZJnAY8Az2zTkiRpEsYdgz8vyfbA6cCVdGfQ/GOzriRJszbuhU7/o394dpLzgK2qyqkKJGmKjbrQ6deAO6rqh/3zPwL+gG4++HdV1b1z0ONUmfRVpl5hKqmVUWPwHwYeBkhyCHAa8Am6icaWtG1NkjQbo4ZoNp9xlP4aYElVnU03VHNV29YkSbMx6gh+8yQr/xM4HLhoxrqxL5KSJM29USF9FvCNJD+mO1XymwBJnovzwUvSVBs1F83fJvk63TnvF1RV9as2o7uqVZI0pUYOs1TV5WtYdnObdiRJkzLulaySpCcZA16SBsqAl6SBMuAlaaAMeEkaKANekgbKgJekgTLgJWmgDHhJGigDXpIGyoCXpIEy4CVpoAx4SRqoZgGfZNckFye5Icn1SU5oVUuS9EQt78r0KPCXVXVlku2AZUkurKobGtaUJPWaHcFX1V1VdWX/+AFgObBzq3qSpFXNyRh8koXAAcAVc1FPkjQHAZ9kW+Bs4MSqun8N649PsjTJ0hUrVrRuR5I2GU0DPskWdOF+ZlWds6ZtqmpJVS2uqsULFixo2Y4kbVJankUT4KPA8qp6X6s6kqQ1a3kEfzDweuCwJFf1Xy9rWE+SNEOz0ySr6l+AtNq/JGndvJJVkgbKgJekgTLgJWmgDHhJGigDXpIGyoCXpIEy4CVpoAx4SRooA16SBsqAl6SBMuAlaaAMeEkaKANekgbKgJekgTLgJWmgDHhJGigDXpIGyoCXpIEy4CVpoAx4SRooA16SBsqAl6SBMuAlaaAMeEkaKANekgbKgJekgTLgJWmgDHhJGigDXpIGyoCXpIEy4CVpoAx4SRooA16SBsqAl6SBMuAlaaAMeEkaKANekgaqacAnOSLJTUm+m+TklrUkSatqFvBJNgf+HvhdYB/gtUn2aVVPkrSqlkfwBwLfrapbq+ph4NPAyxvWkyTNkKpqs+PkVcARVfWn/fPXA79eVX++2nbHA8f3T/cGbmrS0ON2BH7cuMbQ6gzpvVhnemtYZ8PsVlUL1rRiXuPCI1XVEmDJXNVLsrSqFltnumpYZ7rrDOm9DLHO2rQcovkBsOuM57v0yyRJc6BlwH8b2DPJ7km2BI4Bzm1YT5I0Q7Mhmqp6NMmfA18FNgfOqKrrW9VbD3M1HDSkOkN6L9aZ3hrWmbBmH7JKkjYur2SVpIEy4CVpoDaZgE9yRpK7k1zXsMauSS5OckOS65Oc0KjOVkm+leTqvs6pLerMqLd5ku8kOa9hjduSXJvkqiRLG9bZPsnnktyYZHmS35jw/vfu38PKr/uTnDjJGjNqva3/+78uyVlJtmpU54S+xvWTfC9r+plMskOSC5Pc0n9/WqM6r+7fzy+TTOQ0xrXUOb3/t3ZNks8n2X4Stca1yQQ88DHgiMY1HgX+sqr2AQ4C3txoeoaHgMOqan9gEXBEkoMa1FnpBGB5w/2v9FtVtajxecN/B3ylqp4H7M+E31dV3dS/h0XAC4GfA5+fZA2AJDsDbwUWV9W+dCcyHNOgzr7An9Fdmb4/cFSS505o9x/jiT+TJwNfr6o9ga/3z1vUuQ54JXDpBPa/rjoXAvtW1X7AzcDbJ1hvpE0m4KvqUuDexjXuqqor+8cP0IXHzg3qVFX9rH+6Rf/V5NPyJLsARwIfabH/uZTkqcAhwEcBqurhqvpJw5KHA/+vqr7faP/zgK2TzAO2Af6tQY1fBa6oqp9X1aPAN+iCcdbW8jP5cuDj/eOPA7/fok5VLa+qiV41v5Y6F/R/bgCX010PNGc2mYCfa0kWAgcAVzTa/+ZJrgLuBi6sqiZ1gPcDfw38stH+VyrggiTL+ukrWtgdWAH8Uz/k9JEk8xvVgu6I+qwWO66qHwDvBW4H7gJ+WlUXNCh1HfCbSZ6eZBvgZax6AeOk7VRVd/WPfwjs1LDWXPsT4MtzWdCAbyDJtsDZwIlVdX+LGlX1WD8MsAtwYP+r9EQlOQq4u6qWTXrfa/DiqnoB3eyjb05ySIMa84AXAB+sqgOAB5nMEMAT9Bf3HQ18ttH+n0Z3tLs78CxgfpJjJ12nqpYD7wEuAL4CXAU8Nuk6a6ldNPrNdK4leQfdEO6Zc1nXgJ+wJFvQhfuZVXVO63r9EMPFtPl84WDg6CS30c0GeliSTzaos/KIlKq6m27M+sAGZe4E7pzx287n6AK/hd8FrqyqHzXa/0uB71XViqp6BDgHeFGLQlX10ap6YVUdAtxHN5bcyo+SPBOg/353w1pzIskbgKOA19UcX3hkwE9QktCN7y6vqvc1rLNg5afxSbYGfhu4cdJ1qurtVbVLVS2kG264qKomfpSYZH6S7VY+Bv4T3dDARFXVD4E7kuzdLzocuGHSdXqvpdHwTO924KAk2/T/7g6n0QfhSZ7Rf3823fj7p1rU6Z0LHNc/Pg74YsNazSU5gm6I8+iq+vmcN1BVm8QX3Q/bXcAjdEdyb2xQ48V0v1JeQ/er7FXAyxrU2Q/4Tl/nOuBv5uDP71DgvEb7fg5wdf91PfCOhu9jEbC0/7P7AvC0BjXmA/cAT238d3Iq3X/s1wH/DPxKozrfpPuP8Grg8Anu9wk/k8DT6c6euQX4GrBDozqv6B8/BPwI+GqjOt8F7piRBx9q+W9i9S+nKpCkgXKIRpIGyoCXpIEy4CVpoAx4SRooA16SBsqA11RKUjMvqkoyL8mKDZ3Rsp9F8k0znh/acnbMMfp5Q5L/s7Hqa9NgwGtaPQjs21/IBd3FXLO5afv2wJtGbvUkkWTzjd2Dpp8Br2n2f+lmsoTVrgzt5w3/Qj/P9uVJ9uuXv6ufl/uSJLcmeWv/ktOAPfo52k/vl207Y274M/srQlfR7+c96ebfvznJb/bLVzkCT3JekkP7xz/r5wG/PsnXkhw4o5+jZ+x+1375LUlOmbGvY/t6VyX58Mow7/f7v5NcDUx0HnsNkwGvafZp4Jh0N7LYj1Vn5jwV+E5182z/d+ATM9Y9D/gduvlsTunnBzqZbureRVV1Ur/dAcCJwD50V9MevJY+5lXVgf22p6xlm5nm003r8HzgAeB/0v0G8grg3TO2OxD4g/69vTrJ4iS/CrwGOLi6yeQeA143Y79XVNX+VfUvY/ShTdy8jd2AtDZVdU0/7fJr6Y7mZ3oxXThSVRf109k+pV93flU9BDyU5G7WPuXst6rqToB+6uWFwJqCc+Wkccv6bUZ5mG7mRYBrgYeq6pEk1672+gur6p6+/jn9e3qU7kYh3+5/odiaxyfceoxuIjtpLAa8pt25dPOeH0o3T8k4Hprx+DHW/u98fbebuc2jrPob8Mzb5T1Sj88B8suVr6+qX/Y351hp9XlCCgjw8apa051//r2q5mSqXg2DQzSadmcAp1bVtast/yb90EU/9v3jWvfc+w8A202wr9uARUk2S7IrGza98W/3nyVsTXfnosvoJtp61YwZHHdIstukmtamxSN4TbV+COUDa1j1LuCMJNfQ3ff0uDVsM3M/9yS5LN0Nkb8MnD/L1i4Dvkc3y+Jy4MoN2Me36IZcdgE+WVVLAZK8k+7uVpvRzUz4ZqDVbf80YM4mKUkD5RCNJA2UAS9JA2XAS9JAGfCSNFAGvCQNlAEvSQNlwEvSQP1/rXWYh1jaRf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5" descr="data:image/png;base64,iVBORw0KGgoAAAANSUhEUgAAAYMAAAD4CAYAAAAO9oqkAAAABHNCSVQICAgIfAhkiAAAAAlwSFlzAAALEgAACxIB0t1+/AAAADh0RVh0U29mdHdhcmUAbWF0cGxvdGxpYiB2ZXJzaW9uMy4yLjIsIGh0dHA6Ly9tYXRwbG90bGliLm9yZy+WH4yJAAAgAElEQVR4nO3deXxU5dXA8d/JTkggrCGQsK/KHraKILhCpOKCW11wty51aX2LW1tb7Vu1i9baYqtSd9G6oCKIgCAuZQtbWATCTjbCGkLIOuf9Yy59U0wyk5DMnWTO9/OZz8w8c8885yZ35sx97iaqijHGmNAW5nYCxhhj3GfFwBhjjBUDY4wxVgyMMcZgxcAYYwwQ4XYCddW2bVvt2rVrnWKPHTtG8+bNgzImkH3ZPAU2JpB92TzVPSaQfQVynk5IT0/fr6rtvveCqjbKW2pqqtbVokWLgjYmkH3ZPAU2JpB92TzVPSaQfQVynk4AVmoV36k2TGSMMcaKgTHGGCsGxhhjsGJgjDEGKwbGGGOwYmCMMQYrBsYYY/CjGIhIiogsEpGNIrJBRO512h8TkSwRWePc0irFPCQimSKyWUQuqNQ+wWnLFJEHK7V3E5FlTvs7IhJV3zNqjJuKSst5Y+ku9hV53E7FmCr5cwRyOfAzVV0lIvFAuojMd157RlX/UHliETkNuAo4HegILBCR3s7LfwXOA/YCK0TkY1XdCDzlvNdMEXkBuBmYfqozZ4zbKjzK+6v28sfPN5NXUEKLKGHg0AL6dmjhdmpN3ucbcnk+vRhN2se43u0QEbdTCmo+1wxUNUdVVzmPjwKbgE41hEwGZqpqiaruADKBEc4tU1W3q2opMBOYLN7/0NnAe078q8DFdZ0hY4LFN5n7mfSXr/n5e+tIatmM564eQrjAlX9fypo9h91Or8lSVV5csp3b30hn4/4KbvznCi5/4d8s237A7dSCmmgtrnQmIl2BJUB/4KfADUABsBLv2sMhEXkeWKqqbzgxLwNznbeYoKq3OO3XASOBx5zpezrtKcBcVe1fRf+3AbcBJCYmps6cObN2c+soLCwkLi4uKGMC2ZfNU8PEZBd6eGdzKWvzK2gTI1zeJ4qRHcIREXbuL+SvG8I4WqrcOzSGfm3CA55ffcYEsi9/Yio8yuubSlm8p5xhieFc2a2cjIJoPt5WxuESpX+bcC7rHUm3ljX/3YNpnuojprLx48enq+qw771Q1TkqqroBcUA6cKnzPBEIx7t28VtghtP+PHBtpbiXgSnO7aVK7dc507bFu8Zwoj0FWO8rHzs3UeOJCWRfbsbsP1qsj36Yod0f+lT7//Iz/duiTD1eWv69uNwjx/XcPy7WXo/M0QUbcwOWX0PEBLIvXzEFx0v1upeXaZdps/XJuZu0osLzn5jjpeX6jy+36eBfz9Mu02brba+t0M25BQHNz82Yyqjm3ER+nbVURCKB94E3VfUDp4jkVXr9RWC28zTL+UI/Idlpo5r2A0CCiESoavlJ0xsT9IrLKnjl25389YtMisoq+NGIztx3bi/axEVXOX1iixjeuf0HTJ2xnNtfT+eZKwfzw0EdA5x107L3UBE3v7KSbfmFPHXZAK4c3vm/Xo+JDOfWsd25akQKM77eyUtfbefzjUu4eHAn7ju3F13a1P0soE2Fz2LgjOm/DGxS1T9Vak9S1Rzn6SXAeufxx8BbIvInvBuQewHLAQF6iUg3vF/2VwE/UlUVkUV41xxmAlOBj+pj5oxpSKrKJ+tyePqz79h76Dhn923Pw2l96dk+3mds6+ZRvHXrSG5+ZSX3zFzNsZJyrhrR2Wec+b61ew5z86srKSmv4NWbRjC6Z9tqp42PieTec3tx/Q+68MKSbbz67U4+WZvNFcNTuOfsXnRoGRPAzIOLP2sGo/EO6WSIyBqn7WHgahEZDCiwE7gdQFU3iMi7wEa8eyLdpaoVACJyNzAP7/DSDFXd4LzfNGCmiDwBrMZbfIwJWpmHKvjz9G9Zvfsw/ZJa8OYtA2v8EqpKfEwkr940gh+/kc6DH2RQWFLOLWO6N1DGTdNn63O47501tI2L5u1bR9Ir0XchBmjVPIqHJvbj5tHdeH5RJm8v38176Xu5flQX7hjXo4GzDk4+i4Gqfo33V/3J5tQQ81u82xFObp9TVZyqbse7t5ExQW/ehlyeWFZM+3jl6csGcllqMuFhddttsVlUOC9eP4z73lnNE59u4mhxOfed28t2g/RBVXnxq+38bu53DE5J4MXrh9G2mmG5mrRvEcNvJvfn1jHd+fPCrcz4ZgdvL9/N/UMjGVf/aQc1OwLZmFo4dKyURz5cT5cWYSx6YBxXDE+pcyE4ISoijOeuGsKU1GT+vHArT3y66cTOFKYKZRUeHv5wPf875zvSBiTx9q2j6lQIKktpHcsfLh/E5/efRYtmkbyxsRSPJ7T+B1YMjKmFX3+ygcNFpdzcP4rm0fV31diI8DCevmwgN5zRlZe/3sGD72dQEWJfRv4oKC7jpldW8Pby3dw1vgd/uWoIMZG+d8/1V8/2cUyb0JedBR5mrQmt/VisGBjjpwUb85i1Jpu7xvekc4v6+wI6ISxM+NUPT+Oes3vyzso93DNzNaXldvqKE/KLPEyZ/i3/3naAp6cM5H8u6EvYKa6VVeWiQR3p1jKMpz/bTFFpeb2/f7CyYmCMH44UlfHwhxn07RDPXeN7Nlg/IsJPz+/DQxP78um6HG5/fSWlFbaGsG7vYR5fepzcI8W8dvMIrhiW4juojsLChKv7RpFbUMyLS3Y0WD/BxoqBMX54/NONHDhWyh8uH0RURMN/bG4/qwe/vaQ/i7fk8+yqYorLKhq8z2CVV1DMTa+sJCpc+ODO0ZzRo3Z7bdVF71bhXDggiRe+3EZeQXGD9xcMrBgY48Oizft4L30vPz6rO/07tQxYv9eM7MLvpwxi4wEPd7+1irKK0BsyKi33cMcb6RSVlnN/agw929f9NAy1NW1CXyo8yu/nbQ5Yn26yYmBMDQqKy3j4gwx6tY/jnnN6Bbz/KanJXHdaFAs27eNn764NuY3Kj8/eyKrdh/n9lEF0igvs11XnNrHcOLor76/ay/qsIwHt2w1WDIypwf9+uom8gmL+cPkgoiPqf6OxP87pHMm0CX35eG02j3yYETK7nb6XvpfXl+7itrHduXBgkis53HV2T1rFRvHEpxub/N/dioEx1fhqaz4zV+zh1rHdGZSS4Goud4zrwV3jezBzxZ6QOA5hfdYRHvkwgx90b8PPL+jjWh4tYiK5/7zeLN1+kPkb83wHNGJWDIypQmFJOQ++n0H3ds25/9zevgMC4IHz+/znOIRnF2x1O50Gc+hYKT9+I53WzaP4y4+GEBHu7tfU1cNT6Nk+jv+ds6lJ7+prxcCYKjw5dxPZR47z+ykD6/WgplMhIvxy0mn/OVL5xSXb3U6p3lV4lHtmrmZfQQnTr0095SOL60NEeBiPXNiPnQeKeH3pLrfTaTBWDIw5ybfb9vPG0t3cNLobqV1au53OfwkLE566bCAXDkjit3M28day3W6nVK+emb+Fr7bu59eTT2ewy0NzlY3v056xvdvx3MKtHC4qdTudBmHFwJhKikrLmfb+Orq2ieWB890bq65JeJjwzJWDGd+nHY/MyuCjJnLahHkbcnl+USZXDU/h6iA8nfcjaf04WlzWZIforBgYU8nTn21m76HjPD1lEM2igmN4qCpREWFMvzaVEV1b89N31/L5hly3Uzol2/IL+dm7axmY3JLHLjrd7XSq1KdDPFeN6MwbS3exLb/Q7XTqnRUDYxzLdxzklW93MvUHXRnRLbiGh6oSExnOyzcMp3+nltz91mq+3rrf7ZTqpLCknB+/nv6fAhcs22iqcv+5vYmJDOd3c75zO5V6Z8XAGOB4aQU/f28tKa2b8fMJwTk8VJW46AhevXE43ds159bXVpK+66DbKdWKqvLz99ayLb+Q568eQqeEZm6nVKN28dHcNb4nCzbl8W1m4yy+1bFiYAzwx883s/NAEU9dNpDYqPo7NXUgJMRG8frNI+nQMoYb/rmiUR0t++JX25mTkcu0CX05o5ZXinPLjaO70imhGY9/uqlJHRFuxcCEvMxDFbz8zQ6uGdk5ICdBawjt4qN545aRtIiJ5PoZy8kuDP794b/N3M+Tc78jbUAHbhvbeC73GRMZzoMT+7Ipp4D30/e6nU69sWJgQlpxWQUvrS+hY8tmPJTWz+10TkmnhGa8cctIwkR4ekUxew4WuZ1StQ4c93D326vp3i6Op6cManSX+Zw0MImhnRP4/eebOVbSNK55YMXAhLRXvt1J7jHlycsGEFePVy5zS7e2zXnjlhGUeZRrXloWlKdfLi6r4Pk1JZSWe3jh2tRG+XcXER6ddBr5R0t44cttbqdTL6wYmJD28ZpseiaEMaZXO7dTqTd9O7TgZ6kxHCgs4dqXlnHwWPAcJOXxKL+YtZ4dRzz84fJBAT0ldX0b2rkVFw3qyD+WbCf78HG30zllVgxMyNp14BgbcwoY3qHx/TL1pXtCOC9NHc7ug0VMnbGco8VlbqeEx6M8MiuDf6Xv5aIekUzo38HtlE7ZiT3PmsI1D6wYmJA1d733QK1hicG7X/up+EGPNky/diibcgq4+dWVHC9172ppFR7lf95bx9vL93D3+J5c0jPStVzqU3KrWG4Z040PV2ex/XDjvhqdFQMTsuZm5DAoJYE2zZrux+Dsvok8c+VgVuw8yI/fSHflrJtlFR7ue2cN76/ay0/P680DF/RpdBuMa3LHuJ60bh7FpzvcX/s6FU33U2BMDfYeKmLt3iOkNYGhCl9+OKgjv7tkAF9uyef+d9YEdN/40nIPP3lrNZ+szebBiX1duVpcQ4uLjuDSIZ1Ys68iqLbP1JYVAxOSPnOGiCb2d+cKWoF21YjOPHphPz7NyOGhD9bhCUBBKCmv4M430/lsQy6/nHQaPz6rR4P36ZYpw5KpUBr1SQOtGJiQNCcjh/6dWtC5TazbqQTMLWO6c885vXh35V4eb+DLOBaXVXDra+ks2LSPJy7uz01ndmuwvoJB3w4t6NoijH+tbLwHoVkxMCEn58hxVu0+HDJrBZXdf24vbhrdjX9+s5NnGuhUzEWl5dz4zxV8tTWfpy8byLWjujRIP8HmzE4RbMwpYEN24zkdSGVWDEzI+f8hoqa/veBkIsIvJvXjimHJPLdwKy99Vb9XSztaXMbUGctZtuMAf7piEFcMT6nX9w9mo5IiiAoP471GeooKKwYm5MzNyKVvh3i6t2u8BzydChHhd5d6r5b2xKebmLm8fq6WduR4Gde9vJxVuw/z3NVDuGRIcr28b2MRFyWce1p7PlqT3SivlWzFwISUfUeLWbHrYEgOEVV24mpp4/q046EPM/hkbfYpvd/holKufWkZG7KP8LdrhjJpYMd6yrRxuTw1hYPHSvniu31up1JrVgxMSJm3IQ9VSBsQekNEJ4uKCGP6NakM79qa+99Zw5p9dTvhWkGpctU/lrI57yj/uG4YF5weun/bMb3a0j4+ulEOFTW94/CNqcHcjBx6to+jV2K826kEhWZR4bw8dRjXvLSMP686whtb5tM2Lpp28dGV7qP+63m7uGhaxUYRFibsKyjmyeXHOVgivDx1WJM6x1NdRISHccnQTrz01Q7yj5bQLj7a7ZT85rMYiEgK8BqQCCjwD1X9s4i0Bt4BugI7gStU9ZB4Dy38M5AGFAE3qOoq572mAo86b/2Eqr7qtKcCrwDNgDnAvdqQ+72ZkHSgsISl2w9w9/iebqcSVOJjInntphH85u3FRLfqwP7CEvKPlrA9/xj7C0soqWL8OzxMaNM8irIKD0Ulyis3jeQHPdq4kH3wuTw1mb9/uZ2P1mRxy5jGc50Gf9YMyoGfqeoqEYkH0kVkPnADsFBVnxSRB4EHgWnARKCXcxsJTAdGOsXjV8AwvEUlXUQ+VtVDzjS3AsvwFoMJwNz6m01j4PONeXgUJoT49oKqJMRGcVGPKMaNG/Bf7arK0ZJy9h/1Foj8whLv48IS9h8tpbCknCGxh6wQVNKzfTyDUxL418q93Hxmt0Zz6g2fxUBVc4Ac5/FREdkEdAImA+OcyV4FFuMtBpOB15xf9ktFJEFEkpxp56vqQQCnoEwQkcVAC1Vd6rS/BlyMFQNTz+Zk5NC1TSz9kmyIyF8iQouYSFrERFa799XixYsDm1QjMCU1mUdnrScj6wgDkxPcTscvUpvRGBHpCiwB+gO7VTXBaRfgkKomiMhs4ElV/dp5bSHeIjEOiFHVJ5z2XwDH8RaRJ1X1XKd9DDBNVSdV0f9twG0AiYmJqTNnzqz9HAOFhYXExdVut8JAxQSyr1Cap8JS5Z5FRUzsGsnlfaJcyS2Qfdk81T2mPvo6Vqbct6iIsckRXHda9dsNAjlPJ4wfPz5dVYd97wVV9esGxAHpwKXO88MnvX7IuZ8NnFmpfSHeoaEHgEcrtf/CaRsGLKjUPgaY7Suf1NRUratFixYFbUwg+wqleXpnxW7tMm22rttzuEH7aYi4YI4JZF+NbZ5+8tYqHfjYPD1eWt6g/dQWsFKr+E71a9dSEYkE3gfeVNUPnOY8Z/gH5/7EjrVZQOXDDpOdtprak6toN6bezM3IIblVM/p3auF2KiZETElN5sjxMhZuahzHHPgsBs4Q0MvAJlX9U6WXPgamOo+nAh9Var9evEYBR9S73WEecL6ItBKRVsD5wDzntQIRGeX0dX2l9zLmlBUUl/F15n7SBiQ1mo15pvEb3bMtSS1j+Ff6HrdT8Ys/awajgeuAs0VkjXNLA54EzhORrcC5znPw7g20HcgEXgTuBFDvhuPHgRXO7TdOG840Lzkx27CNx6YeLdyUR1mFhuS5iIx7wsOES4d2YsmWfPIKit1Oxyd/9ib6Gqju59Q5VUyvwF3VvNcMYEYV7SvxbpQ2pt7NycglqWUMgxrJXh2m6ZiSmsJfF23jg1VZ3DEuuK/nYKejME1aYUk5X27JZ0L/DoSF2RCRCaxubZszrEsr3kvf06DXj6gPVgxMk/bFd/soLfeQNsAONDPuuHxYMtvyj7F6z2G3U6mRFQPTpM3NyKF9fDSpnVu5nYoJUWkDkoiJDP6roFkxME1WUWk5izbvsyEi46r4mEjS+icxe202xWUVbqdTLSsGpslavDmf4jJPyF+7wLhvSmoyR0vKmbch1+1UqmXFwDRZc9fn0qZ5FCO6tXY7FRPiRnVvQ6eEZkF9nQMrBqZJKi6r4ItNeZx/egfCbYjIuCwsTLgsNZmvM/eTdfi42+lUyYqBaZKWbMnnWGmFXdHMBI0pQ5NRhQ9XBefagRUD0yTNXZ9LQmwko7rbefZNcOjcJpaR3VrzXvreoDzmwIqBaXJKyitYsDGP809LJDLcFnETPC4flsLOA0Ws3HXI7VS+xz4ppsn5JnM/R0vKmWgHmpkgM7F/B2KjwvnXyuA7eZ0VA9PkzMnIJT4mgtE92rqdijH/pXl0BBcOSOLTdTkUlZa7nc5/sWJgmpRyj/L5hlzOOy2RqAhbvE3wmZKazLHSCuZmBNcxB/ZpMU3KpgMVFBSXk2YHmpkgNaJbazq3jg266xxYMTBNysq8CppHhXNmLxsiMsFJRJiSmszS7QfJL/K4nc5/WDEwTUZ5hYdVeeWc0y+RmMhwt9MxplqXpSYjAl9nBc92AysGpslYvuMgR8uwA81M0OuU0IwzerTh3znlQXPMgRUD02TMWZ9DVDic1bu926kY49OkgR3ZV6RsyC5wOxXAioFpIsoqPMzJyGVwu3CaRdkQkQl+F5zegTCBuetz3E4FsGJgmoivtuZz8FgpP+jo87LexgSF1s2j6Ns6jDkZuUExVGTFwDQJH67OplVsJAPa2lqBaTyGJ0awY/8xvss96nYqVgxM43e0uIzPN+QyaWBHIux01aYRGZoYQZjAnAz3h4qsGJhGb96GPErKPVw8pJPbqRhTKy2jhRHdWvNpRo7rQ0VWDEyjN2t1Fp1bxzK0c4LbqRhTaxcOSGJ7/jG25BW6mocVA9Oo5RUU8822/Vw8pBMiNkRkGp8L+ndAgmCoyIqBadQ+XpONKlw8uKPbqRhTJ+3jYxjetbXru5haMTCN2qw1WQxKbkn3dnFup2JMnaX178CWvEIy97m3V5EVA9Nobck7yobsAttwbBq9ExdimuPiaa2tGJhGa9bqLMLDhEkDbYjING6JLWIY1qWVq9sNrBiYRsnjUT5ak82YXm1pFx/tdjrGnLK0AUl8l3uUbfnu7FVkxcA0Sit2HiTr8HEusSEi00RMdM62O9eltQMrBqZRmrUmi9iocM47LdHtVIypF0ktmzG0c4Jr2w18FgMRmSEi+0RkfaW2x0QkS0TWOLe0Sq89JCKZIrJZRC6o1D7BacsUkQcrtXcTkWVO+zsiElWfM2ianuKyCmavy+GC0zsQG2UnpjNNR9qAJDbmFLBz/7GA9+3PmsErwIQq2p9R1cHObQ6AiJwGXAWc7sT8TUTCRSQc+CswETgNuNqZFuAp5716AoeAm09lhkzTt3jzPo4Wl9teRKbJmdDfO1Q0x4VjDnwWA1VdAhz08/0mAzNVtURVdwCZwAjnlqmq21W1FJgJTBbvIaNnA+858a8CF9dyHkyImbU6m7Zx0Yzu0cbtVIypV8mtYhmUksBcF4aKxJ+TI4lIV2C2qvZ3nj8G3AAUACuBn6nqIRF5Hliqqm84070MzHXeZoKq3uK0XweMBB5zpu/ptKcAc0/0U0UetwG3ASQmJqbOnDmz1jMMUFhYSFxc7Q5SClRMIPtqjPN0rEy594sizu4cwY/6fX8volD5OwRLTCD7CpV5mrOjlHc3l/H02Ga0j/3+7/W6ztMJ48ePT1fVYd97QVV93oCuwPpKzxOBcLxrFr8FZjjtzwPXVpruZWCKc3upUvt1zrRt8a4xnGhPqdxPTbfU1FStq0WLFgVtTCD7aozz9NayXdpl2mxdt+dwg/bTEDGB7Mvmqe4xgeyrqpjdB45pl2mz9YXFmfXWT2XASq3iO7VOexOpap6qVqiqB3gR7zAQQJbzhX5CstNWXfsBIEFEIk5qN6ZKH67Ooke75vTv1MLtVIxpECmtYxnQqWXAD0CrUzEQkaRKTy8BTuxp9DFwlYhEi0g3oBewHFgB9HL2HIrCu5H5Y6dKLcK75gAwFfioLjmZpm/voSKW7zjIJXaGUtPEpQ1IYu3eI+w9VBSwPv3ZtfRt4N9AHxHZKyI3A0+LSIaIrAPGA/cDqOoG4F1gI/AZcJezBlEO3A3MAzYB7zrTAkwDfioimUAbvENLxnzPR2uyAZg82PYiMk1b2n8OQAvchmSfO2mr6tVVNFf7ha2qv8W7HeHk9jnAnCrat/P/w0zGVElV+XB1FsO6tCKldazb6RjToLq0ac7pHVswZ30Ot47tHpA+7Qhk0yhsyC4gc1+hHVtgQkbagCRW7z5M9uHjAenPioFpFGatziIyXLhwQJLviY1pAiY6B6DNXR+YoSIrBiboVXiUj9dmM65Pe1o1t7OVmNDQvV0cfTvEB+zEdVYMTND797YD7DtaYmcoNSEnbUASK3cdIvdIcYP3ZcXABL0PV2cRHx3B2X3bu52KMQGV5gyLfhaAcxVZMTBB7XhpBZ+tzyFtQBIxkeFup2NMQPVsH0fvxLiAnNbaioEJavM35XGstILJQ+zSliY0pQ1IYsWug+wraNihIisGJqjNWp1FUssYRnWzM5Sa0JQ2IAlV+GxDw64dWDEwQaugVPlySz4XDe5IWJidfsKEpt6J8fRsH9fg5yqyYmCC1vKccio8ansRmZCX1r8Dy3ccJP9oSYP1YcXABK1vs8vp2yGevh3sDKUmtKUNTMKjMK8Bh4qsGJigtHP/MbYf8dhagTFAn8R4urdtztwG3MXUioEJSrPWZCHARYNtLyJjRISJAzrw720HKCj1fXXKurBiYIKOqjJrdRZ9W4eR1LKZ2+kYExTSBniHilbllTfI+1sxMEEnI+sIOw8UMSrJ5xnWjQkZpyW1oEubWFbkWjEwIWL2uhwiwoTURCsGxpwgIqQNSGLTQQ+HjpXW+/vbp80EFY9Hmb02m7G92xEXdcztdIwJKlcNT6F5YRbxMfX/1W1rBiaorN5ziOwjxUwaaNctMOZkXdo0p3/bcCLC6/+r24qBCSqfrM0hKiKM805LdDsVY0KKFQMTNCo8yqcZOZzdpz3xMZFup2NMSLFiYILGsh0HyD9awqRBNkRkTKBZMTBBY/a6HGKjwu0iNsa4wIqBCQplFR7mZuRwTr9EYqNsJzdjAs2KgQkK32Tu51BRGT+0vYiMcYUVAxMUZq/LIT46grP6tHM7FWNCkhUD47qS8grmbcjl/NM7EB1h1zk2xg1WDIzrlmzZz9HictuLyBgXWTEwrvtkbTYJsZGc2bOt26kYE7KsGBhXHS+tYMGmPCb270BkAxxib4zxj336jKu++G4fRaUV/HCgXcTGGDdZMTCumr0um7Zx0Yzs3sbtVIwJaVYMjGsKS8r54rt9XDigA+Fh4nY6xoQ0KwbGNQs25lFS7mHSIBsiMsZtPouBiMwQkX0isr5SW2sRmS8iW537Vk67iMhzIpIpIutEZGilmKnO9FtFZGql9lQRyXBinhMR+4kYIj5Zm01SyxhSO7dyOxVjQp4/awavABNOansQWKiqvYCFznOAiUAv53YbMB28xQP4FTASGAH86kQBcaa5tVLcyX2ZJuhIURlLtuZz4YAkwmyIyBjX+SwGqroEOHhS82TgVefxq8DFldpfU6+lQIKIJAEXAPNV9aCqHgLmAxOc11qo6lJVVeC1Su9lmrB5G3Ipq1B+aENExgQF8X4H+5hIpCswW1X7O88Pq2qC81iAQ6qaICKzgSdV9WvntYXANGAcEKOqTzjtvwCOA4ud6c912scA01R1UjV53IZ3jYPExMTUmTNn1mmmCwsLiYuLC8qYQPbl5jz9YUUxeUUenh7bjOpGBoN5nux/G/i+bJ7qHlPZ+PHj01V12PdeUFWfN6ArsL7S88MnvX7IuZ8NnFmpfSEwDHgAeLRS+y+ctmHAgkrtY/AWHZ85paamal0tWrQoaGMC2Zdb87T/aLF2f+hTfWruputdtRkAABTgSURBVHrvK5hjAtmXzVPdYwLZVyDn6QRgpVbxnVrXvYnynCEenPt9TnsWkFJpumSnrab25CraTRM2d30uFR5lkh1oZkzQqGsx+Bg4sUfQVOCjSu3XO3sVjQKOqGoOMA84X0RaORuOzwfmOa8ViMgoZ7jp+krvZZqoT9Zm06Ndc/olxbudijHG4fOSUiLyNt4x/7YishfvXkFPAu+KyM3ALuAKZ/I5QBqQCRQBNwKo6kEReRxY4Uz3G1U9sVH6Trx7LDUD5jo300TlFRSzfOdB7jm7V7XbCowxgeezGKjq1dW8dE4V0ypwVzXvMwOYUUX7SqC/rzxM0/DpuhxU4Yd2umpjgoodgWwCava6bPoltaBnexsiMiaYWDEwAbP3UBGrdh9mkl3n2JigY8XABMyn63IA7HTVxgQhKwYmYD5Zl82g5JZ0bhPrdirGmJNYMTABkXvMw/qsAjv9hDFByoqBCYjlueUApA2w7QXGBCMrBiYgluWUM7xrKzomNHM7FWNMFawYmAa3OfcoWYV2+gljgpkVA9PgZq/LRoCJAzq4nYoxphpWDEyDUlVmr8uhb+sw2sfHuJ2OMaYaVgxMg1qz5zA79h9jZJLPM58YY1wUksVA/bigj6kfL329g/iYCCsGxgS5kCoGFR7lJ2+v5oPMMrdTCQl7DhYxNyOHH43sTLMIO0OpMcEspIpBeJigqszfWcbBY6Vup9Pkvfz1DsJEuPGMbm6nYozxIaSKAcB95/aipAL+vmSb26k0aYeLSnl35R4uGtyRDi1tw7ExwS7kikHP9vGMSgrntW93kX+0xO10mqw3l+2mqLSCW8d0dzsVY4wfQq4YAEzuGUVphYe/f2lrBw2hpLyCV77dyZhebemX1MLtdIwxfgjJYtCheRiXDOnE60t3kVdQ7HY6Tc5Ha7LJP1rCbWNtrcCYxiIkiwHAPWf3otyjTF9sawf1SVV5ccl2+iW14Myebd1Oxxjjp5AtBp3bxHJ5ajJvLdtNzpHjbqfTZCzeks/WfYXcNrabXfDemEYkZIsBwN1n90RR/roo0+1UmowXl2ynQ4sYOymdMY1MSBeD5FaxXDk8hXdW7GHvoSK302n01mcd4dttB7jpzK5Ehof0omVMoxPyn9i7xvdEEJ7/wtYOTtWLX20nLjqCq0Z0djsVY0wthXwxSGrZjB+N7My/0vey68Axt9NptLIOH2f2uhyuHpFCi5hIt9MxxtRSyBcDgDvH9SAiTPiLrR3U2T+/3oEAN462U08Y0xhZMQDat4jhulFd+GDVXrbnF7qdTqNz5HgZby/fzaSBSXZZS2MaKSsGjtvP6kF0RDjPLdzqdiqNztvLd3OstIJb7NQTxjRaVgwc7eKjuf6MLny0NpvMfUfdTqfRKC338M9vdjC6Zxv6d2rpdjrGmDqyYlDJ7WN7EBsZzrMLbO3AX5+szSavoMROSGdMI2fFoJLWzaO4cXQ3Zq/L4bvcArfTCXqqyotfbadPYjxn9W7ndjrGmFNgxeAkt4zpRnx0BM/Ot7UDX77aup/vco9yyxg79YQxjZ0Vg5MkxEZx05nd+GxDLuuzjridTlB78avttI+P5qLBduoJYxo7KwZVuHlMN1rERNi2gxpszC7gq637uWF0V6Ijwt1Oxxhzik6pGIjIThHJEJE1IrLSaWstIvNFZKtz38ppFxF5TkQyRWSdiAyt9D5Tnem3isjUU5ulU9ciJpLbxnZnwaY81u457HY6Qemlr7YTGxXONSO6uJ2KMaYe1MeawXhVHayqw5znDwILVbUXsNB5DjAR6OXcbgOmg7d4AL8CRgIjgF+dKCBuumF0NxJiI3lmwRa3Uwk6OUeO8/HabK4cnkLLWDv1hDFNQUMME00GXnUevwpcXKn9NfVaCiSISBJwATBfVQ+q6iFgPjChAfKqlbjoCG4f24PFm/NJ33XI7XSCyivf7ESBm+zUE8Y0GaKqdQ8W2QEcAhT4u6r+Q0QOq2qC87oAh1Q1QURmA0+q6tfOawuBacA4IEZVn3DafwEcV9U/VNHfbXjXKkhMTEydOXNmnfIuLCwkLi7O53Ql5coDS4roHB/GHf0q/IqpSz/1EReomPzDhfxypTCwbTh3DI4JuvyCOSaQfdk81T0mkH0Fcp5OGD9+fHqlkZz/p6p1vgGdnPv2wFpgLHD4pGkOOfezgTMrtS8EhgEPAI9Wav8F8ICvvlNTU7WuFi1a5Pe0Ly7Zpl2mzdYX3l/QoP2calygYqbN+Fy7TJuta/ccavC+mlpMIPuyeap7TCD7CuQ8nQCs1Cq+U09pmEhVs5z7fcCHeMf885zhH5z7fc7kWUBKpfBkp6269qBwzcgutIuP5r0tpVR46r4W1RSUVXj4fFcZo7q3ZmBygtvpGGPqUZ2LgYg0F5H4E4+B84H1wMfAiT2CpgIfOY8/Bq539ioaBRxR1RxgHnC+iLRyNhyf77QFhWZR4fzPBX3YetgT8hfAeXflHg4WK7eNtVNPGNPURJxCbCLwoXPkaQTwlqp+JiIrgHdF5GZgF3CFM/0cIA3IBIqAGwFU9aCIPA6scKb7jaoePIW86t3lqcnM+nYjzy7cwtAuCYzpFXqnXtiQfYTffLKRfq3DGNe7vdvpGGPqWZ2LgapuBwZV0X4AOKeKdgXuqua9ZgAz6ppLQxMRpp4Wxf6KGO6duYZP7zmTpJahc97+I0Vl/PiNdFrFRvHjQWGEhdmpJ4xpauwIZD9FRwjTr02lpKyCu95cRVmFx+2UAsLjUe5/dw25R4r56zVDaRlthcCYpsiKQS30aBfHU1MGsmr3YX435zu30wmI5xdl8sV3+/jlpNNI7eL6sYDGmAZixaCWJg3syA1ndGXGNzuYk5HjdjoNavHmfTyzYAuXDunEtaPstBPGNGVWDOrg4bR+DE5J4OfvrWuy10zec7CIe2euoU9iPL+9ZICdotqYJs6KQR1ERYTx12uGEhku3PnmKo6XVridUr0qLqvgjjfT8ajy9+tSaRZlZyU1pqmzYlBHnRKa8exVQ9icd5RHZ60/cfR0k/CrjzawPquAZ68cTJc2zd1OxxgTAFYMTsFZvdtxz9m9eH/VXt5ZscftdOrFzOW7eWflHn5ydk/O6ZfodjrGmACxYnCK7jmnF2N6teWXH29o9FdGW7vnML/8aANjerXlvnN7u52OMSaArBicovAw4dkrB9M6Noo731zFkeNlbqdUJwePlXLnm6toFx/Nc1cNIdwOLDMmpFgxqAdt4qL56zVDyT58nAf+tbbRbT+o8Cj3zlxNfmEJ068dSqvmUW6nZIwJMCsG9SS1SyseTuvH/I15/GPJdrfTqZVnF2zhq637eXzy6XY2UmNC1KmcqM6c5MbRXVm56yBPz9vM4JTG8aW6YGMef/kikyuHpXDl8M5up2OMcYmtGdQjEeGpywbSuXUsd7+9msMlwX3+orxjHu5/dw0DOrXk15NPdzsdY4yLrBjUs/iYSKZfO5SjxWVMX1NCYUm52ylV6XhpBc+vKSE8TPjbNUOJibQDy4wJZVYMGkDfDi343aUD2HLIw7l//JJ5G3LdTum/7Nh/jBtfWc7eox7+fNUQUlrHup2SMcZlVgwayCVDknlkVAwJsZHc/no6t7++ktwjxa7mVFxWwTPzt3DBs0vYkFXATf2jOKt36F2oxxjzfVYMGlDPhHA++cmZ/HxCHxZvzufcP33Jq9/udOVayku25DPh2SX8eeFWJpzegYU/O4sxyZEBz8MYE5ysGDSwyPAw7hzXk8/vH8uQzgn86uMNXDb9WzblFASk/7yCYu56axXXz1hOmAhv3DyS564eQvsWMQHp3xjTONiupQHSpU1zXrtpBLPWZPH47E388C9fc8uY7tx7Tq8GOStoeYWH1/69iz/N30JphYefnteb28/qTnSEbSg2xnyfFYMAEhEuGZLMuN7t+d85m3jhy218mpHNby8ewNh6HLtfvfsQj85az4bsAs7q3Y7fTD7dzj5qjKmRDRO5oFXzKH5/+SDeunUkEWFhXD9jOffOXM3+wpJTet8jRWU8/GEGl07/lv2FJfztmqG8cuNwKwTGGJ9szcBFZ/Roy9x7x/C3RZlM/3Ibizfn89DEvnDMw56DRURFhBEVHkbkiftwqfKKY6rKN1ll/OyPizl8vIybRnfj/vN6Exdt/15jjH/s28JlMZHh/PT8PvxwUEce/jCDBz/I8L7w1aIqpz9RFKIiwogMDyMqIgyPR8k+UsqQzgm8fvEATuvYIoBzYIxpCqwYBIleifG8c9sP+DpzP1+vXEvP3n0oLfdQVuH5r/vSCv1+e4WHCzwH+MWPziDMTj1tjKkDKwZBJCxMGNu7HZ7sCMYNS6lV7OLFi60QGGPqzDYgG2OMsWJgjDHGioExxhisGBhjjMGKgTHGGKwYGGOMwYqBMcYYrBgYY4wBRDXwF1qpDyKSD+yqY3hbYH+QxgSyL5unwMYEsi+bp7rHBLKvQM7TCV1U9funSVbVkLsBK4M1Jtjzs3myv0Njys/myf+bDRMZY4yxYmCMMSZ0i8E/gjgmkH3ZPAU2JpB92TzVPSaQfQVynmrUaDcgG2OMqT+humZgjDGmEisGxhhjQqsYiMgEEdksIpki8qCfMTNEZJ+IrK9FPykiskhENorIBhG514+YGBFZLiJrnZhf16K/cBFZLSKzaxGzU0QyRGSNiKz0MyZBRN4Tke9EZJOI/MDH9H2c9z9xKxCR+/zo537nb7BeRN4WkRg/Yu51pt9QUx9V/T9FpLWIzBeRrc59Kz9iLnf68ojIMD/7+b3zt1snIh+KSIKfcY87MWtE5HMR6egrptJrPxMRFZG2fvTzmIhkVfp/pfnTj4j8xJmvDSLytJ/z9E6lfnaKyBo/YgaLyNITy6yIjPAjZpCI/NtZ1j8RkRYnxVT5Wa1pmaghptplooaYGpeJGuJqXCbqpCH2Vw3GGxAObAO6A1HAWuA0P+LGAkOB9bXoKwkY6jyOB7b46gsQIM55HAksA0b52d9PgbeA2bXIcSfQtpZ/w1eBW5zHUUBCLf/+uXgPeKlpuk7ADqCZ8/xd4AYfMf2B9UAs3qv3LQB6+vv/BJ4GHnQePwg85UdMP6APsBgY5mc/5wMRzuOnTu6nhrgWlR7fA7zgzzIKpADz8B6c2daPfh4DHqjNZwEY7/y9o53n7Wv7GQL+CPzSj74+ByY6j9OAxX7ErADOch7fBDx+UkyVn9WalokaYqpdJmqIqXGZqCGuxmWiLrdQWjMYAWSq6nZVLQVmApN9BanqEuBgbTpS1RxVXeU8PgpswvslV1OMqmqh8zTSufncui8iycCFwEu1ybG2RKQl3g/bywCqWqqqh2vxFucA21TVn6PGI4BmIhKB9ws+28f0/YBlqlqkquXAl8ClVU1Yzf9zMt5Ch3N/sa8YVd2kqpurS6iamM+d/ACWAsl+xhVUetqck5aLGpbRZ4Cfnzy9j5hqVRNzB/CkqpY40+yrTV8iIsAVwNt+xChw4pd9S05aLqqJ6Q0scR7PBy47Kaa6z2q1y0R1MTUtEzXE1LhM1BBX4zJRF6FUDDoBeyo934uPL+j6ICJdgSF4f+n7mjbcWV3eB8xXVZ8xwLN4P/CeWqamwOciki4it/kxfTcgH/ineIekXhKR5rXo7ypO+sBXmZRqFvAHYDeQAxxR1c99hK0HxohIGxGJxfursTYXkU5U1RzncS6QWIvYuroJmOvvxCLyWxHZA1wD/NKP6ScDWaq6tpZ53e0MP8w4ebisGr3x/u2XiciXIjK8lv2NAfJUdasf094H/N75O/wBeMiPmA38/4++y6lhuTjps+rXMlGbz7cfMTUuEyfH1XaZ8CWUikHAiUgc8D5w30mVvEqqWqGqg/H+OhghIv19vP8kYJ+qptchvTNVdSgwEbhLRMb6mD4C7yr4dFUdAhzDu/rsk4hEARcB//Jj2lZ4P7zdgI5AcxG5tqYYVd2EdxX7c+AzYA1Q4U9uVbyXUg+/smoiIo8A5cCb/sao6iOqmuLE3O3j/WOBh6n9F8R0oAcwGG8h/qMfMRFAa2AU8D/Au86vfX9djR8/Ehx3APc7f4f7cdZSfbgJuFNE0vEOs5RWNVFNn9Xqlonafr5rivG1TFQVV5tlwh+hVAyy+O9fBclOW4MQkUi8/7w3VfWD2sQ6wy+LgAk+Jh0NXCQiO/EOe50tIm/42UeWc78P+BDvMFpN9gJ7K62tvIe3OPhjIrBKVfP8mPZcYIeq5qtqGfABcIavIFV9WVVTVXUscAjv2Kq/8kQkCcC5/95QR30RkRuAScA1zpdMbb3JSUMdVeiBt5iudZaNZGCViHSoKUhV85wfJB7gRXwvE+BdLj5whjmX411DbesjBgBnGPBS4B1/pgem4l0ewPvDwmd+qvqdqp6vqql4i862KvKo6rNa4zJRl893dTG+lgk/+vJnmfAplIrBCqCXiHRzfqleBXzcEB05v4xeBjap6p/8jGl3Yk8CEWkGnAd8V1OMqj6kqsmq2hXv/HyhqjX+inbev7mIxJ94jHcjVo17S6lqLrBHRPo4TecAG3315ajNr7/dwCgRiXX+jufgHSetkYi0d+474/2CecvP/sC7HEx1Hk8FPqpFrN9EZALeIb2LVLWoFnG9Kj2djO/lIkNV26tqV2fZ2It3I2Suj36SKj29BB/LhGMW3o3IiEhvvDsW+HtGzXOB71R1r5/TZwNnOY/PBnwOLVVaLsKAR4EXTnq9us9qtctEHT/fVcb4WiZqiKvVMuEXPcUt0I3phncseQveXweP+BnzNt5V5jK8H6qb/Yg5E+9q5Tq8QxZrgDQfMQOB1U7Mek7au8KPPsfh595EePeoWuvcNtTibzEYWOnkOAto5UdMc+AA0LIW8/JrZ+FeD7yOs6eKj5iv8BantcA5tfl/Am2AhXi/XBYArf2IucR5XALkAfP8iMnEu93qxDLxvT1Aqol73/lbrAM+wbsB0e9llCr2HKumn9eBDKefj4EkP2KigDec/FYBZ/v7GQJeAX5ci//TmUC68z9eBqT6EXMv3s/8FuBJnLMu+Pqs1rRM1BBT7TJRQ0yNy0QNcTUuE3W52ekojDHGhNQwkTHGmGpYMTDGGGPFwBhjjBUDY4wxWDEwxhiDFQNjjDFYMTDGGAP8Hyj6V4+diI0C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24998" y="-300444"/>
            <a:ext cx="3762375" cy="625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8424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118925"/>
            <a:ext cx="8757872" cy="4127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-US" sz="2400" b="1" dirty="0"/>
              <a:t>Getting product sold the most</a:t>
            </a:r>
            <a:endParaRPr sz="2380" dirty="0"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1934755" y="1382478"/>
            <a:ext cx="5858909" cy="2718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2" name="AutoShape 2" descr="data:image/png;base64,iVBORw0KGgoAAAANSUhEUgAAAXgAAAERCAYAAABxZrw0AAAABHNCSVQICAgIfAhkiAAAAAlwSFlzAAALEgAACxIB0t1+/AAAADh0RVh0U29mdHdhcmUAbWF0cGxvdGxpYiB2ZXJzaW9uMy4yLjIsIGh0dHA6Ly9tYXRwbG90bGliLm9yZy+WH4yJAAAVX0lEQVR4nO3df7RddXnn8fcHAgUCikhkFJAgAhYZCJpSKhYp2CkVitVqxRGLrS2zRqtgWzo4uoo401m4cFzWNa2aKlUr4lJBRRgVFBDLKmiC/A4/HETAokRAQbT88pk/9s7iJiQ5J7nne3PYeb/Wuuues/c++3lOkvvJvt+z93enqpAkDc9mG7sBSVIbBrwkDZQBL0kDZcBL0kAZ8JI0UAa8JA3U1AV8kjOS3J3kujG3/8MkNyS5PsmnWvcnSU8Wmbbz4JMcAvwM+ERV7Tti2z2BzwCHVdV9SZ5RVXfPRZ+SNO2m7gi+qi4F7p25LMkeSb6SZFmSbyZ5Xr/qz4C/r6r7+tca7pLUm7qAX4slwFuq6oXAXwH/0C/fC9gryWVJLk9yxEbrUJKmzLyN3cAoSbYFXgR8NsnKxb/Sf58H7AkcCuwCXJrkP1bVT+a6T0maNlMf8HS/ZfykqhatYd2dwBVV9QjwvSQ30wX+t+eyQUmaRlM/RFNV99OF96sB0tm/X/0FuqN3kuxIN2Rz68boU5KmzdQFfJKzgH8F9k5yZ5I3Aq8D3pjkauB64OX95l8F7klyA3AxcFJV3bMx+pakaTN1p0lKkiZj6o7gJUmTMVUfsu644461cOHCjd2GJD1pLFu27MdVtWBN66Yq4BcuXMjSpUs3dhuS9KSR5PtrW+cQjSQNlAEvSQNlwEvSQBnwkjRQBrwkDZQBL0kDZcBL0kAZ8JI0UAa8JA3UVF3JKkmzsfDk8ye6v9tOO3Ki+5trHsFL0kAZ8JI0UAa8JA2UAS9JA2XAS9JAGfCSNFCeJilJ6+nJcjqmR/CSNFAGvCQNlAEvSQNlwEvSQBnwkjRQBrwkDZQBL0kDZcBL0kAZ8JI0UAa8JA2UAS9JA2XAS9JAGfCSNFAGvCQNlAEvSQPVNOCTvC3J9UmuS3JWkq1a1pMkPa5ZwCfZGXgrsLiq9gU2B45pVU+StKrWQzTzgK2TzAO2Af6tcT1JUq9ZwFfVD4D3ArcDdwE/raoLVt8uyfFJliZZumLFilbtSNImp+UQzdOAlwO7A88C5ic5dvXtqmpJVS2uqsULFixo1Y4kbXJaDtG8FPheVa2oqkeAc4AXNawnSZqhZcDfDhyUZJskAQ4HljesJ0maoeUY/BXA54ArgWv7Wkta1ZMkrWpey51X1SnAKS1rSJLWzCtZJWmgDHhJGigDXpIGyoCXpIFq+iGrpOm28OTzJ77P2047cuL71IbxCF6SBsqAl6SBMuAlaaAMeEkaKANekgbKgJekgTLgJWmgDHhJGigDXpIGyoCXpIEy4CVpoAx4SRooA16SBsqAl6SBMuAlaaAMeEkaKANekgbKOzpJas47R20c63UEn2R+ks1bNSNJmpx1BnySzZL85yTnJ7kbuBG4K8kNSU5P8ty5aVOStL5GHcFfDOwBvB34D1W1a1U9A3gxcDnwniTHNu5RkrQBRo3Bv7SqHll9YVXdC5wNnJ1kiyadSZJmZZ1H8GsK9yRbJpm/rm0kSRvfyA9Zk5yQZO/+8UuAO4BbkrypdXOSpA03zlk0bwC+2z9+J3A0sCfwXxv1JEmagHWOwSc5BdgJeEeSLYFFwO8ARwDbJfkb4JKqurR5p5Kk9bLOgK+qU5P8OlDAfODsqnp3ks2AI6rq3XPRpCRp/Y0zRPNGYFvgAeCkftlewEdaNSVJmr2RUxVU1V3Af1tt2Y10Fz1JkqbUqCtZ35lkh3WsPyzJUZNvS5I0W6OO4K8FvpTk34ErgRXAVnRn0SwCvgb8r6YdSpI2yKgPWb8IfDHJnsDBwDOB+4FPAsdX1S/W9fok29ON1e9L90Htn1TVv06icUnSuo01XXBV3QLcsgH7/zvgK1X1qv40y202YB+SpA0wVsAn2Qv4K2DhzNdU1WHreM1TgUPoLpSiqh4GHt7wViVJ62PcG358FvgQ3XDLY2O+Zne6Mft/SrI/sAw4oaoenLlRkuOB4wGe/exnj7lrSdIo497w49Gq+mBVfauqlq38GvGaecALgA9W1QHAg8DJq29UVUuqanFVLV6wYMH6dS9JWqtxA/5LSd6U5JlJdlj5NeI1dwJ3VtUV/fPP0QW+JGkOjDtEc1z//aQZywp4ztpeUFU/THJHkr2r6ibgcOCGDWtTkrS+xj2LZvcN3P9bgDP7M2huBf54A/cjSVpP455FswXd9MCH9IsuAT486mYfVXUVsHg2DUqSNsy4QzQfBLYA/qF//vp+2Z+2aEqSNHvjBvyvVdX+M55flOTqFg1JkiZj3LNoHkuyx8onSZ7D+OfDS5I2gnGP4E8CLk5yKxBgN/zAVJKm2rhn0Xy9n3Bs737RTVX1ULu2JEmzNeqerIdV1UVJXrnaqucmoarOadibJGkWRh3BvwS4CPi9NawrwICXpCk1aj74U/rvjrcP0MKTz5/4Pm877ciJ71PShhk1RPMX61pfVe+bbDuSpEkZNUSz3Zx0IUmauFFDNKfOVSOSpMkaNUTzgXWtr6q3TrYdSdKkjBqiGXVTD0nSlBo1RPPxuWpktiZ9Rohng0yOZ+tIG8eoIZr3V9WJSb5Ed977Kqrq6GadSZJmZdQQzT/339/buhFJ0mSNGqJZ1n//xty0I0malFFDNNesa31V7TfZdiRJkzJqiOaXdGPvnwK+BPyieUeSpIlY5w0/qmoR8FpgW7qQ/1vg+cAPqur77duTJG2okfPBV9WNwCnAKUleA3wCeA9weuPepKnkKbl6shgZ8El2Bo4BXgHcB7wN+HzjviRJszTqQ9Zv0E049hm6W/Td06/aMskOVXVv4/6ksXlkLa1q1BH8bnQfsv4X4PgZy9Mvf06jviRJszTqPPiFc9SHJGnC1nkWjSTpycuAl6SBMuAlaaBGnia5UpLNgZ1mvqaqbm/RlCRp9sYK+CRvobvY6Ud00xdAdxaNc9FI0pQa9wj+BGDvqrpn5JaSpKkw7hj8HcBPWzYiSZqscY/gbwUuSXI+8NDKhVX1viZdSZJmbdyAv73/2rL/kiRNubECvqpObd2IpMd5o3JNgjfdlqSBan7T7f78+aV0Nwk5akP3I0laP3Nx0+0TgOXAU2axD0nSemo6VUGSXYAjgY+0rCNJeqLWc9G8H/hrHr/69QmSHJ9kaZKlK1asaNyOJG061jvgk2yWZORwS5KjgLtXDvOsTVUtqarFVbV4wYIF69uOJGktxgr4JJ9K8pQk84HrgBuSnDTiZQcDRye5Dfg0cFiST86qW0nS2MY9gt+nqu4Hfh/4MrA78Pp1vaCq3l5Vu/R3hToGuKiqjp1Ns5Kk8Y0b8Fsk2YIu4M+tqkdYw3nxkqTpMW7Afxi4DZgPXJpkN+D+cYtU1SWeAy9Jc2vcqQo+AHxgxqLvJ/mtNi1JkiZh3A9Zd0ry0SRf7p/vAxzXtDNJ0qyMO0TzMeCrwLP65zcDJ7ZoSJI0GeMG/I5V9Rn6C5aq6lHgsWZdSZJmbdyAfzDJ0+nPnElyEN7hSZKm2rg3/PgL4FxgjySXAQuAVzXrSpI0a+OeRXNlkpcAewMBburPhVcD3uxB0iSMuuHHK9eyaq8kVNU5DXqSJE3AqCP431vHugIMeEmaUqNu+PHHc9WIJGmyxv2QlSRHAs8Htlq5rKre3aIpSdLsjXsl64eA1wBvofuQ9dXAbg37kiTN0rjnwb+oqv4IuK+qTgV+A9irXVuSpNkaN+B/0X//eZJnAY8Az2zTkiRpEsYdgz8vyfbA6cCVdGfQ/GOzriRJszbuhU7/o394dpLzgK2qyqkKJGmKjbrQ6deAO6rqh/3zPwL+gG4++HdV1b1z0ONUmfRVpl5hKqmVUWPwHwYeBkhyCHAa8Am6icaWtG1NkjQbo4ZoNp9xlP4aYElVnU03VHNV29YkSbMx6gh+8yQr/xM4HLhoxrqxL5KSJM29USF9FvCNJD+mO1XymwBJnovzwUvSVBs1F83fJvk63TnvF1RV9as2o7uqVZI0pUYOs1TV5WtYdnObdiRJkzLulaySpCcZA16SBsqAl6SBMuAlaaAMeEkaKANekgbKgJekgTLgJWmgDHhJGigDXpIGyoCXpIEy4CVpoAx4SRqoZgGfZNckFye5Icn1SU5oVUuS9EQt78r0KPCXVXVlku2AZUkurKobGtaUJPWaHcFX1V1VdWX/+AFgObBzq3qSpFXNyRh8koXAAcAVc1FPkjQHAZ9kW+Bs4MSqun8N649PsjTJ0hUrVrRuR5I2GU0DPskWdOF+ZlWds6ZtqmpJVS2uqsULFixo2Y4kbVJankUT4KPA8qp6X6s6kqQ1a3kEfzDweuCwJFf1Xy9rWE+SNEOz0ySr6l+AtNq/JGndvJJVkgbKgJekgTLgJWmgDHhJGigDXpIGyoCXpIEy4CVpoAx4SRooA16SBsqAl6SBMuAlaaAMeEkaKANekgbKgJekgTLgJWmgDHhJGigDXpIGyoCXpIEy4CVpoAx4SRooA16SBsqAl6SBMuAlaaAMeEkaKANekgbKgJekgTLgJWmgDHhJGigDXpIGyoCXpIEy4CVpoAx4SRooA16SBsqAl6SBMuAlaaAMeEkaKANekgaqacAnOSLJTUm+m+TklrUkSatqFvBJNgf+HvhdYB/gtUn2aVVPkrSqlkfwBwLfrapbq+ph4NPAyxvWkyTNkKpqs+PkVcARVfWn/fPXA79eVX++2nbHA8f3T/cGbmrS0ON2BH7cuMbQ6gzpvVhnemtYZ8PsVlUL1rRiXuPCI1XVEmDJXNVLsrSqFltnumpYZ7rrDOm9DLHO2rQcovkBsOuM57v0yyRJc6BlwH8b2DPJ7km2BI4Bzm1YT5I0Q7Mhmqp6NMmfA18FNgfOqKrrW9VbD3M1HDSkOkN6L9aZ3hrWmbBmH7JKkjYur2SVpIEy4CVpoDaZgE9yRpK7k1zXsMauSS5OckOS65Oc0KjOVkm+leTqvs6pLerMqLd5ku8kOa9hjduSXJvkqiRLG9bZPsnnktyYZHmS35jw/vfu38PKr/uTnDjJGjNqva3/+78uyVlJtmpU54S+xvWTfC9r+plMskOSC5Pc0n9/WqM6r+7fzy+TTOQ0xrXUOb3/t3ZNks8n2X4Stca1yQQ88DHgiMY1HgX+sqr2AQ4C3txoeoaHgMOqan9gEXBEkoMa1FnpBGB5w/2v9FtVtajxecN/B3ylqp4H7M+E31dV3dS/h0XAC4GfA5+fZA2AJDsDbwUWV9W+dCcyHNOgzr7An9Fdmb4/cFSS505o9x/jiT+TJwNfr6o9ga/3z1vUuQ54JXDpBPa/rjoXAvtW1X7AzcDbJ1hvpE0m4KvqUuDexjXuqqor+8cP0IXHzg3qVFX9rH+6Rf/V5NPyJLsARwIfabH/uZTkqcAhwEcBqurhqvpJw5KHA/+vqr7faP/zgK2TzAO2Af6tQY1fBa6oqp9X1aPAN+iCcdbW8jP5cuDj/eOPA7/fok5VLa+qiV41v5Y6F/R/bgCX010PNGc2mYCfa0kWAgcAVzTa/+ZJrgLuBi6sqiZ1gPcDfw38stH+VyrggiTL+ukrWtgdWAH8Uz/k9JEk8xvVgu6I+qwWO66qHwDvBW4H7gJ+WlUXNCh1HfCbSZ6eZBvgZax6AeOk7VRVd/WPfwjs1LDWXPsT4MtzWdCAbyDJtsDZwIlVdX+LGlX1WD8MsAtwYP+r9EQlOQq4u6qWTXrfa/DiqnoB3eyjb05ySIMa84AXAB+sqgOAB5nMEMAT9Bf3HQ18ttH+n0Z3tLs78CxgfpJjJ12nqpYD7wEuAL4CXAU8Nuk6a6ldNPrNdK4leQfdEO6Zc1nXgJ+wJFvQhfuZVXVO63r9EMPFtPl84WDg6CS30c0GeliSTzaos/KIlKq6m27M+sAGZe4E7pzx287n6AK/hd8FrqyqHzXa/0uB71XViqp6BDgHeFGLQlX10ap6YVUdAtxHN5bcyo+SPBOg/353w1pzIskbgKOA19UcX3hkwE9QktCN7y6vqvc1rLNg5afxSbYGfhu4cdJ1qurtVbVLVS2kG264qKomfpSYZH6S7VY+Bv4T3dDARFXVD4E7kuzdLzocuGHSdXqvpdHwTO924KAk2/T/7g6n0QfhSZ7Rf3823fj7p1rU6Z0LHNc/Pg74YsNazSU5gm6I8+iq+vmcN1BVm8QX3Q/bXcAjdEdyb2xQ48V0v1JeQ/er7FXAyxrU2Q/4Tl/nOuBv5uDP71DgvEb7fg5wdf91PfCOhu9jEbC0/7P7AvC0BjXmA/cAT238d3Iq3X/s1wH/DPxKozrfpPuP8Grg8Anu9wk/k8DT6c6euQX4GrBDozqv6B8/BPwI+GqjOt8F7piRBx9q+W9i9S+nKpCkgXKIRpIGyoCXpIEy4CVpoAx4SRooA16SBsqA11RKUjMvqkoyL8mKDZ3Rsp9F8k0znh/acnbMMfp5Q5L/s7Hqa9NgwGtaPQjs21/IBd3FXLO5afv2wJtGbvUkkWTzjd2Dpp8Br2n2f+lmsoTVrgzt5w3/Qj/P9uVJ9uuXv6ufl/uSJLcmeWv/ktOAPfo52k/vl207Y274M/srQlfR7+c96ebfvznJb/bLVzkCT3JekkP7xz/r5wG/PsnXkhw4o5+jZ+x+1375LUlOmbGvY/t6VyX58Mow7/f7v5NcDUx0HnsNkwGvafZp4Jh0N7LYj1Vn5jwV+E5182z/d+ATM9Y9D/gduvlsTunnBzqZbureRVV1Ur/dAcCJwD50V9MevJY+5lXVgf22p6xlm5nm003r8HzgAeB/0v0G8grg3TO2OxD4g/69vTrJ4iS/CrwGOLi6yeQeA143Y79XVNX+VfUvY/ShTdy8jd2AtDZVdU0/7fJr6Y7mZ3oxXThSVRf109k+pV93flU9BDyU5G7WPuXst6rqToB+6uWFwJqCc+Wkccv6bUZ5mG7mRYBrgYeq6pEk1672+gur6p6+/jn9e3qU7kYh3+5/odiaxyfceoxuIjtpLAa8pt25dPOeH0o3T8k4Hprx+DHW/u98fbebuc2jrPob8Mzb5T1Sj88B8suVr6+qX/Y351hp9XlCCgjw8apa051//r2q5mSqXg2DQzSadmcAp1bVtast/yb90EU/9v3jWvfc+w8A202wr9uARUk2S7IrGza98W/3nyVsTXfnosvoJtp61YwZHHdIstukmtamxSN4TbV+COUDa1j1LuCMJNfQ3ff0uDVsM3M/9yS5LN0Nkb8MnD/L1i4Dvkc3y+Jy4MoN2Me36IZcdgE+WVVLAZK8k+7uVpvRzUz4ZqDVbf80YM4mKUkD5RCNJA2UAS9JA2XAS9JAGfCSNFAGvCQNlAEvSQNlwEvSQP1/rXWYh1jaRf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5" descr="data:image/png;base64,iVBORw0KGgoAAAANSUhEUgAAAYMAAAD4CAYAAAAO9oqkAAAABHNCSVQICAgIfAhkiAAAAAlwSFlzAAALEgAACxIB0t1+/AAAADh0RVh0U29mdHdhcmUAbWF0cGxvdGxpYiB2ZXJzaW9uMy4yLjIsIGh0dHA6Ly9tYXRwbG90bGliLm9yZy+WH4yJAAAgAElEQVR4nO3deXxU5dXA8d/JTkggrCGQsK/KHraKILhCpOKCW11wty51aX2LW1tb7Vu1i9baYqtSd9G6oCKIgCAuZQtbWATCTjbCGkLIOuf9Yy59U0wyk5DMnWTO9/OZz8w8c8885yZ35sx97iaqijHGmNAW5nYCxhhj3GfFwBhjjBUDY4wxVgyMMcZgxcAYYwwQ4XYCddW2bVvt2rVrnWKPHTtG8+bNgzImkH3ZPAU2JpB92TzVPSaQfQVynk5IT0/fr6rtvveCqjbKW2pqqtbVokWLgjYmkH3ZPAU2JpB92TzVPSaQfQVynk4AVmoV36k2TGSMMcaKgTHGGCsGxhhjsGJgjDEGKwbGGGOwYmCMMQYrBsYYY/CjGIhIiogsEpGNIrJBRO512h8TkSwRWePc0irFPCQimSKyWUQuqNQ+wWnLFJEHK7V3E5FlTvs7IhJV3zNqjJuKSst5Y+ku9hV53E7FmCr5cwRyOfAzVV0lIvFAuojMd157RlX/UHliETkNuAo4HegILBCR3s7LfwXOA/YCK0TkY1XdCDzlvNdMEXkBuBmYfqozZ4zbKjzK+6v28sfPN5NXUEKLKGHg0AL6dmjhdmpN3ucbcnk+vRhN2se43u0QEbdTCmo+1wxUNUdVVzmPjwKbgE41hEwGZqpqiaruADKBEc4tU1W3q2opMBOYLN7/0NnAe078q8DFdZ0hY4LFN5n7mfSXr/n5e+tIatmM564eQrjAlX9fypo9h91Or8lSVV5csp3b30hn4/4KbvznCi5/4d8s237A7dSCmmgtrnQmIl2BJUB/4KfADUABsBLv2sMhEXkeWKqqbzgxLwNznbeYoKq3OO3XASOBx5zpezrtKcBcVe1fRf+3AbcBJCYmps6cObN2c+soLCwkLi4uKGMC2ZfNU8PEZBd6eGdzKWvzK2gTI1zeJ4qRHcIREXbuL+SvG8I4WqrcOzSGfm3CA55ffcYEsi9/Yio8yuubSlm8p5xhieFc2a2cjIJoPt5WxuESpX+bcC7rHUm3ljX/3YNpnuojprLx48enq+qw771Q1TkqqroBcUA6cKnzPBEIx7t28VtghtP+PHBtpbiXgSnO7aVK7dc507bFu8Zwoj0FWO8rHzs3UeOJCWRfbsbsP1qsj36Yod0f+lT7//Iz/duiTD1eWv69uNwjx/XcPy7WXo/M0QUbcwOWX0PEBLIvXzEFx0v1upeXaZdps/XJuZu0osLzn5jjpeX6jy+36eBfz9Mu02brba+t0M25BQHNz82Yyqjm3ER+nbVURCKB94E3VfUDp4jkVXr9RWC28zTL+UI/Idlpo5r2A0CCiESoavlJ0xsT9IrLKnjl25389YtMisoq+NGIztx3bi/axEVXOX1iixjeuf0HTJ2xnNtfT+eZKwfzw0EdA5x107L3UBE3v7KSbfmFPHXZAK4c3vm/Xo+JDOfWsd25akQKM77eyUtfbefzjUu4eHAn7ju3F13a1P0soE2Fz2LgjOm/DGxS1T9Vak9S1Rzn6SXAeufxx8BbIvInvBuQewHLAQF6iUg3vF/2VwE/UlUVkUV41xxmAlOBj+pj5oxpSKrKJ+tyePqz79h76Dhn923Pw2l96dk+3mds6+ZRvHXrSG5+ZSX3zFzNsZJyrhrR2Wec+b61ew5z86srKSmv4NWbRjC6Z9tqp42PieTec3tx/Q+68MKSbbz67U4+WZvNFcNTuOfsXnRoGRPAzIOLP2sGo/EO6WSIyBqn7WHgahEZDCiwE7gdQFU3iMi7wEa8eyLdpaoVACJyNzAP7/DSDFXd4LzfNGCmiDwBrMZbfIwJWpmHKvjz9G9Zvfsw/ZJa8OYtA2v8EqpKfEwkr940gh+/kc6DH2RQWFLOLWO6N1DGTdNn63O47501tI2L5u1bR9Ir0XchBmjVPIqHJvbj5tHdeH5RJm8v38176Xu5flQX7hjXo4GzDk4+i4Gqfo33V/3J5tQQ81u82xFObp9TVZyqbse7t5ExQW/ehlyeWFZM+3jl6csGcllqMuFhddttsVlUOC9eP4z73lnNE59u4mhxOfed28t2g/RBVXnxq+38bu53DE5J4MXrh9G2mmG5mrRvEcNvJvfn1jHd+fPCrcz4ZgdvL9/N/UMjGVf/aQc1OwLZmFo4dKyURz5cT5cWYSx6YBxXDE+pcyE4ISoijOeuGsKU1GT+vHArT3y66cTOFKYKZRUeHv5wPf875zvSBiTx9q2j6lQIKktpHcsfLh/E5/efRYtmkbyxsRSPJ7T+B1YMjKmFX3+ygcNFpdzcP4rm0fV31diI8DCevmwgN5zRlZe/3sGD72dQEWJfRv4oKC7jpldW8Pby3dw1vgd/uWoIMZG+d8/1V8/2cUyb0JedBR5mrQmt/VisGBjjpwUb85i1Jpu7xvekc4v6+wI6ISxM+NUPT+Oes3vyzso93DNzNaXldvqKE/KLPEyZ/i3/3naAp6cM5H8u6EvYKa6VVeWiQR3p1jKMpz/bTFFpeb2/f7CyYmCMH44UlfHwhxn07RDPXeN7Nlg/IsJPz+/DQxP78um6HG5/fSWlFbaGsG7vYR5fepzcI8W8dvMIrhiW4juojsLChKv7RpFbUMyLS3Y0WD/BxoqBMX54/NONHDhWyh8uH0RURMN/bG4/qwe/vaQ/i7fk8+yqYorLKhq8z2CVV1DMTa+sJCpc+ODO0ZzRo3Z7bdVF71bhXDggiRe+3EZeQXGD9xcMrBgY48Oizft4L30vPz6rO/07tQxYv9eM7MLvpwxi4wEPd7+1irKK0BsyKi33cMcb6RSVlnN/agw929f9NAy1NW1CXyo8yu/nbQ5Yn26yYmBMDQqKy3j4gwx6tY/jnnN6Bbz/KanJXHdaFAs27eNn764NuY3Kj8/eyKrdh/n9lEF0igvs11XnNrHcOLor76/ay/qsIwHt2w1WDIypwf9+uom8gmL+cPkgoiPqf6OxP87pHMm0CX35eG02j3yYETK7nb6XvpfXl+7itrHduXBgkis53HV2T1rFRvHEpxub/N/dioEx1fhqaz4zV+zh1rHdGZSS4Goud4zrwV3jezBzxZ6QOA5hfdYRHvkwgx90b8PPL+jjWh4tYiK5/7zeLN1+kPkb83wHNGJWDIypQmFJOQ++n0H3ds25/9zevgMC4IHz+/znOIRnF2x1O50Gc+hYKT9+I53WzaP4y4+GEBHu7tfU1cNT6Nk+jv+ds6lJ7+prxcCYKjw5dxPZR47z+ykD6/WgplMhIvxy0mn/OVL5xSXb3U6p3lV4lHtmrmZfQQnTr0095SOL60NEeBiPXNiPnQeKeH3pLrfTaTBWDIw5ybfb9vPG0t3cNLobqV1au53OfwkLE566bCAXDkjit3M28day3W6nVK+emb+Fr7bu59eTT2ewy0NzlY3v056xvdvx3MKtHC4qdTudBmHFwJhKikrLmfb+Orq2ieWB890bq65JeJjwzJWDGd+nHY/MyuCjJnLahHkbcnl+USZXDU/h6iA8nfcjaf04WlzWZIforBgYU8nTn21m76HjPD1lEM2igmN4qCpREWFMvzaVEV1b89N31/L5hly3Uzol2/IL+dm7axmY3JLHLjrd7XSq1KdDPFeN6MwbS3exLb/Q7XTqnRUDYxzLdxzklW93MvUHXRnRLbiGh6oSExnOyzcMp3+nltz91mq+3rrf7ZTqpLCknB+/nv6fAhcs22iqcv+5vYmJDOd3c75zO5V6Z8XAGOB4aQU/f28tKa2b8fMJwTk8VJW46AhevXE43ds159bXVpK+66DbKdWKqvLz99ayLb+Q568eQqeEZm6nVKN28dHcNb4nCzbl8W1m4yy+1bFiYAzwx883s/NAEU9dNpDYqPo7NXUgJMRG8frNI+nQMoYb/rmiUR0t++JX25mTkcu0CX05o5ZXinPLjaO70imhGY9/uqlJHRFuxcCEvMxDFbz8zQ6uGdk5ICdBawjt4qN545aRtIiJ5PoZy8kuDP794b/N3M+Tc78jbUAHbhvbeC73GRMZzoMT+7Ipp4D30/e6nU69sWJgQlpxWQUvrS+hY8tmPJTWz+10TkmnhGa8cctIwkR4ekUxew4WuZ1StQ4c93D326vp3i6Op6cManSX+Zw0MImhnRP4/eebOVbSNK55YMXAhLRXvt1J7jHlycsGEFePVy5zS7e2zXnjlhGUeZRrXloWlKdfLi6r4Pk1JZSWe3jh2tRG+XcXER6ddBr5R0t44cttbqdTL6wYmJD28ZpseiaEMaZXO7dTqTd9O7TgZ6kxHCgs4dqXlnHwWPAcJOXxKL+YtZ4dRzz84fJBAT0ldX0b2rkVFw3qyD+WbCf78HG30zllVgxMyNp14BgbcwoY3qHx/TL1pXtCOC9NHc7ug0VMnbGco8VlbqeEx6M8MiuDf6Xv5aIekUzo38HtlE7ZiT3PmsI1D6wYmJA1d733QK1hicG7X/up+EGPNky/diibcgq4+dWVHC9172ppFR7lf95bx9vL93D3+J5c0jPStVzqU3KrWG4Z040PV2ex/XDjvhqdFQMTsuZm5DAoJYE2zZrux+Dsvok8c+VgVuw8yI/fSHflrJtlFR7ue2cN76/ay0/P680DF/RpdBuMa3LHuJ60bh7FpzvcX/s6FU33U2BMDfYeKmLt3iOkNYGhCl9+OKgjv7tkAF9uyef+d9YEdN/40nIPP3lrNZ+szebBiX1duVpcQ4uLjuDSIZ1Ys68iqLbP1JYVAxOSPnOGiCb2d+cKWoF21YjOPHphPz7NyOGhD9bhCUBBKCmv4M430/lsQy6/nHQaPz6rR4P36ZYpw5KpUBr1SQOtGJiQNCcjh/6dWtC5TazbqQTMLWO6c885vXh35V4eb+DLOBaXVXDra+ks2LSPJy7uz01ndmuwvoJB3w4t6NoijH+tbLwHoVkxMCEn58hxVu0+HDJrBZXdf24vbhrdjX9+s5NnGuhUzEWl5dz4zxV8tTWfpy8byLWjujRIP8HmzE4RbMwpYEN24zkdSGVWDEzI+f8hoqa/veBkIsIvJvXjimHJPLdwKy99Vb9XSztaXMbUGctZtuMAf7piEFcMT6nX9w9mo5IiiAoP471GeooKKwYm5MzNyKVvh3i6t2u8BzydChHhd5d6r5b2xKebmLm8fq6WduR4Gde9vJxVuw/z3NVDuGRIcr28b2MRFyWce1p7PlqT3SivlWzFwISUfUeLWbHrYEgOEVV24mpp4/q046EPM/hkbfYpvd/holKufWkZG7KP8LdrhjJpYMd6yrRxuTw1hYPHSvniu31up1JrVgxMSJm3IQ9VSBsQekNEJ4uKCGP6NakM79qa+99Zw5p9dTvhWkGpctU/lrI57yj/uG4YF5weun/bMb3a0j4+ulEOFTW94/CNqcHcjBx6to+jV2K826kEhWZR4bw8dRjXvLSMP686whtb5tM2Lpp28dGV7qP+63m7uGhaxUYRFibsKyjmyeXHOVgivDx1WJM6x1NdRISHccnQTrz01Q7yj5bQLj7a7ZT85rMYiEgK8BqQCCjwD1X9s4i0Bt4BugI7gStU9ZB4Dy38M5AGFAE3qOoq572mAo86b/2Eqr7qtKcCrwDNgDnAvdqQ+72ZkHSgsISl2w9w9/iebqcSVOJjInntphH85u3FRLfqwP7CEvKPlrA9/xj7C0soqWL8OzxMaNM8irIKD0Ulyis3jeQHPdq4kH3wuTw1mb9/uZ2P1mRxy5jGc50Gf9YMyoGfqeoqEYkH0kVkPnADsFBVnxSRB4EHgWnARKCXcxsJTAdGOsXjV8AwvEUlXUQ+VtVDzjS3AsvwFoMJwNz6m01j4PONeXgUJoT49oKqJMRGcVGPKMaNG/Bf7arK0ZJy9h/1Foj8whLv48IS9h8tpbCknCGxh6wQVNKzfTyDUxL418q93Hxmt0Zz6g2fxUBVc4Ac5/FREdkEdAImA+OcyV4FFuMtBpOB15xf9ktFJEFEkpxp56vqQQCnoEwQkcVAC1Vd6rS/BlyMFQNTz+Zk5NC1TSz9kmyIyF8iQouYSFrERFa799XixYsDm1QjMCU1mUdnrScj6wgDkxPcTscvUpvRGBHpCiwB+gO7VTXBaRfgkKomiMhs4ElV/dp5bSHeIjEOiFHVJ5z2XwDH8RaRJ1X1XKd9DDBNVSdV0f9twG0AiYmJqTNnzqz9HAOFhYXExdVut8JAxQSyr1Cap8JS5Z5FRUzsGsnlfaJcyS2Qfdk81T2mPvo6Vqbct6iIsckRXHda9dsNAjlPJ4wfPz5dVYd97wVV9esGxAHpwKXO88MnvX7IuZ8NnFmpfSHeoaEHgEcrtf/CaRsGLKjUPgaY7Suf1NRUratFixYFbUwg+wqleXpnxW7tMm22rttzuEH7aYi4YI4JZF+NbZ5+8tYqHfjYPD1eWt6g/dQWsFKr+E71a9dSEYkE3gfeVNUPnOY8Z/gH5/7EjrVZQOXDDpOdtprak6toN6bezM3IIblVM/p3auF2KiZETElN5sjxMhZuahzHHPgsBs4Q0MvAJlX9U6WXPgamOo+nAh9Var9evEYBR9S73WEecL6ItBKRVsD5wDzntQIRGeX0dX2l9zLmlBUUl/F15n7SBiQ1mo15pvEb3bMtSS1j+Ff6HrdT8Ys/awajgeuAs0VkjXNLA54EzhORrcC5znPw7g20HcgEXgTuBFDvhuPHgRXO7TdOG840Lzkx27CNx6YeLdyUR1mFhuS5iIx7wsOES4d2YsmWfPIKit1Oxyd/9ib6Gqju59Q5VUyvwF3VvNcMYEYV7SvxbpQ2pt7NycglqWUMgxrJXh2m6ZiSmsJfF23jg1VZ3DEuuK/nYKejME1aYUk5X27JZ0L/DoSF2RCRCaxubZszrEsr3kvf06DXj6gPVgxMk/bFd/soLfeQNsAONDPuuHxYMtvyj7F6z2G3U6mRFQPTpM3NyKF9fDSpnVu5nYoJUWkDkoiJDP6roFkxME1WUWk5izbvsyEi46r4mEjS+icxe202xWUVbqdTLSsGpslavDmf4jJPyF+7wLhvSmoyR0vKmbch1+1UqmXFwDRZc9fn0qZ5FCO6tXY7FRPiRnVvQ6eEZkF9nQMrBqZJKi6r4ItNeZx/egfCbYjIuCwsTLgsNZmvM/eTdfi42+lUyYqBaZKWbMnnWGmFXdHMBI0pQ5NRhQ9XBefagRUD0yTNXZ9LQmwko7rbefZNcOjcJpaR3VrzXvreoDzmwIqBaXJKyitYsDGP809LJDLcFnETPC4flsLOA0Ws3HXI7VS+xz4ppsn5JnM/R0vKmWgHmpkgM7F/B2KjwvnXyuA7eZ0VA9PkzMnIJT4mgtE92rqdijH/pXl0BBcOSOLTdTkUlZa7nc5/sWJgmpRyj/L5hlzOOy2RqAhbvE3wmZKazLHSCuZmBNcxB/ZpMU3KpgMVFBSXk2YHmpkgNaJbazq3jg266xxYMTBNysq8CppHhXNmLxsiMsFJRJiSmszS7QfJL/K4nc5/WDEwTUZ5hYdVeeWc0y+RmMhwt9MxplqXpSYjAl9nBc92AysGpslYvuMgR8uwA81M0OuU0IwzerTh3znlQXPMgRUD02TMWZ9DVDic1bu926kY49OkgR3ZV6RsyC5wOxXAioFpIsoqPMzJyGVwu3CaRdkQkQl+F5zegTCBuetz3E4FsGJgmoivtuZz8FgpP+jo87LexgSF1s2j6Ns6jDkZuUExVGTFwDQJH67OplVsJAPa2lqBaTyGJ0awY/8xvss96nYqVgxM43e0uIzPN+QyaWBHIux01aYRGZoYQZjAnAz3h4qsGJhGb96GPErKPVw8pJPbqRhTKy2jhRHdWvNpRo7rQ0VWDEyjN2t1Fp1bxzK0c4LbqRhTaxcOSGJ7/jG25BW6mocVA9Oo5RUU8822/Vw8pBMiNkRkGp8L+ndAgmCoyIqBadQ+XpONKlw8uKPbqRhTJ+3jYxjetbXru5haMTCN2qw1WQxKbkn3dnFup2JMnaX178CWvEIy97m3V5EVA9Nobck7yobsAttwbBq9ExdimuPiaa2tGJhGa9bqLMLDhEkDbYjING6JLWIY1qWVq9sNrBiYRsnjUT5ak82YXm1pFx/tdjrGnLK0AUl8l3uUbfnu7FVkxcA0Sit2HiTr8HEusSEi00RMdM62O9eltQMrBqZRmrUmi9iocM47LdHtVIypF0ktmzG0c4Jr2w18FgMRmSEi+0RkfaW2x0QkS0TWOLe0Sq89JCKZIrJZRC6o1D7BacsUkQcrtXcTkWVO+zsiElWfM2ianuKyCmavy+GC0zsQG2UnpjNNR9qAJDbmFLBz/7GA9+3PmsErwIQq2p9R1cHObQ6AiJwGXAWc7sT8TUTCRSQc+CswETgNuNqZFuAp5716AoeAm09lhkzTt3jzPo4Wl9teRKbJmdDfO1Q0x4VjDnwWA1VdAhz08/0mAzNVtURVdwCZwAjnlqmq21W1FJgJTBbvIaNnA+858a8CF9dyHkyImbU6m7Zx0Yzu0cbtVIypV8mtYhmUksBcF4aKxJ+TI4lIV2C2qvZ3nj8G3AAUACuBn6nqIRF5Hliqqm84070MzHXeZoKq3uK0XweMBB5zpu/ptKcAc0/0U0UetwG3ASQmJqbOnDmz1jMMUFhYSFxc7Q5SClRMIPtqjPN0rEy594sizu4cwY/6fX8volD5OwRLTCD7CpV5mrOjlHc3l/H02Ga0j/3+7/W6ztMJ48ePT1fVYd97QVV93oCuwPpKzxOBcLxrFr8FZjjtzwPXVpruZWCKc3upUvt1zrRt8a4xnGhPqdxPTbfU1FStq0WLFgVtTCD7aozz9NayXdpl2mxdt+dwg/bTEDGB7Mvmqe4xgeyrqpjdB45pl2mz9YXFmfXWT2XASq3iO7VOexOpap6qVqiqB3gR7zAQQJbzhX5CstNWXfsBIEFEIk5qN6ZKH67Ooke75vTv1MLtVIxpECmtYxnQqWXAD0CrUzEQkaRKTy8BTuxp9DFwlYhEi0g3oBewHFgB9HL2HIrCu5H5Y6dKLcK75gAwFfioLjmZpm/voSKW7zjIJXaGUtPEpQ1IYu3eI+w9VBSwPv3ZtfRt4N9AHxHZKyI3A0+LSIaIrAPGA/cDqOoG4F1gI/AZcJezBlEO3A3MAzYB7zrTAkwDfioimUAbvENLxnzPR2uyAZg82PYiMk1b2n8OQAvchmSfO2mr6tVVNFf7ha2qv8W7HeHk9jnAnCrat/P/w0zGVElV+XB1FsO6tCKldazb6RjToLq0ac7pHVswZ30Ot47tHpA+7Qhk0yhsyC4gc1+hHVtgQkbagCRW7z5M9uHjAenPioFpFGatziIyXLhwQJLviY1pAiY6B6DNXR+YoSIrBiboVXiUj9dmM65Pe1o1t7OVmNDQvV0cfTvEB+zEdVYMTND797YD7DtaYmcoNSEnbUASK3cdIvdIcYP3ZcXABL0PV2cRHx3B2X3bu52KMQGV5gyLfhaAcxVZMTBB7XhpBZ+tzyFtQBIxkeFup2NMQPVsH0fvxLiAnNbaioEJavM35XGstILJQ+zSliY0pQ1IYsWug+wraNihIisGJqjNWp1FUssYRnWzM5Sa0JQ2IAlV+GxDw64dWDEwQaugVPlySz4XDe5IWJidfsKEpt6J8fRsH9fg5yqyYmCC1vKccio8ansRmZCX1r8Dy3ccJP9oSYP1YcXABK1vs8vp2yGevh3sDKUmtKUNTMKjMK8Bh4qsGJigtHP/MbYf8dhagTFAn8R4urdtztwG3MXUioEJSrPWZCHARYNtLyJjRISJAzrw720HKCj1fXXKurBiYIKOqjJrdRZ9W4eR1LKZ2+kYExTSBniHilbllTfI+1sxMEEnI+sIOw8UMSrJ5xnWjQkZpyW1oEubWFbkWjEwIWL2uhwiwoTURCsGxpwgIqQNSGLTQQ+HjpXW+/vbp80EFY9Hmb02m7G92xEXdcztdIwJKlcNT6F5YRbxMfX/1W1rBiaorN5ziOwjxUwaaNctMOZkXdo0p3/bcCLC6/+r24qBCSqfrM0hKiKM805LdDsVY0KKFQMTNCo8yqcZOZzdpz3xMZFup2NMSLFiYILGsh0HyD9awqRBNkRkTKBZMTBBY/a6HGKjwu0iNsa4wIqBCQplFR7mZuRwTr9EYqNsJzdjAs2KgQkK32Tu51BRGT+0vYiMcYUVAxMUZq/LIT46grP6tHM7FWNCkhUD47qS8grmbcjl/NM7EB1h1zk2xg1WDIzrlmzZz9HictuLyBgXWTEwrvtkbTYJsZGc2bOt26kYE7KsGBhXHS+tYMGmPCb270BkAxxib4zxj336jKu++G4fRaUV/HCgXcTGGDdZMTCumr0um7Zx0Yzs3sbtVIwJaVYMjGsKS8r54rt9XDigA+Fh4nY6xoQ0KwbGNQs25lFS7mHSIBsiMsZtPouBiMwQkX0isr5SW2sRmS8iW537Vk67iMhzIpIpIutEZGilmKnO9FtFZGql9lQRyXBinhMR+4kYIj5Zm01SyxhSO7dyOxVjQp4/awavABNOansQWKiqvYCFznOAiUAv53YbMB28xQP4FTASGAH86kQBcaa5tVLcyX2ZJuhIURlLtuZz4YAkwmyIyBjX+SwGqroEOHhS82TgVefxq8DFldpfU6+lQIKIJAEXAPNV9aCqHgLmAxOc11qo6lJVVeC1Su9lmrB5G3Ipq1B+aENExgQF8X4H+5hIpCswW1X7O88Pq2qC81iAQ6qaICKzgSdV9WvntYXANGAcEKOqTzjtvwCOA4ud6c912scA01R1UjV53IZ3jYPExMTUmTNn1mmmCwsLiYuLC8qYQPbl5jz9YUUxeUUenh7bjOpGBoN5nux/G/i+bJ7qHlPZ+PHj01V12PdeUFWfN6ArsL7S88MnvX7IuZ8NnFmpfSEwDHgAeLRS+y+ctmHAgkrtY/AWHZ85paamal0tWrQoaGMC2Zdb87T/aLF2f+hTfWruputdtRkAABTgSURBVHrvK5hjAtmXzVPdYwLZVyDn6QRgpVbxnVrXvYnynCEenPt9TnsWkFJpumSnrab25CraTRM2d30uFR5lkh1oZkzQqGsx+Bg4sUfQVOCjSu3XO3sVjQKOqGoOMA84X0RaORuOzwfmOa8ViMgoZ7jp+krvZZqoT9Zm06Ndc/olxbudijHG4fOSUiLyNt4x/7YishfvXkFPAu+KyM3ALuAKZ/I5QBqQCRQBNwKo6kEReRxY4Uz3G1U9sVH6Trx7LDUD5jo300TlFRSzfOdB7jm7V7XbCowxgeezGKjq1dW8dE4V0ypwVzXvMwOYUUX7SqC/rzxM0/DpuhxU4Yd2umpjgoodgWwCava6bPoltaBnexsiMiaYWDEwAbP3UBGrdh9mkl3n2JigY8XABMyn63IA7HTVxgQhKwYmYD5Zl82g5JZ0bhPrdirGmJNYMTABkXvMw/qsAjv9hDFByoqBCYjlueUApA2w7QXGBCMrBiYgluWUM7xrKzomNHM7FWNMFawYmAa3OfcoWYV2+gljgpkVA9PgZq/LRoCJAzq4nYoxphpWDEyDUlVmr8uhb+sw2sfHuJ2OMaYaVgxMg1qz5zA79h9jZJLPM58YY1wUksVA/bigj6kfL329g/iYCCsGxgS5kCoGFR7lJ2+v5oPMMrdTCQl7DhYxNyOHH43sTLMIO0OpMcEspIpBeJigqszfWcbBY6Vup9Pkvfz1DsJEuPGMbm6nYozxIaSKAcB95/aipAL+vmSb26k0aYeLSnl35R4uGtyRDi1tw7ExwS7kikHP9vGMSgrntW93kX+0xO10mqw3l+2mqLSCW8d0dzsVY4wfQq4YAEzuGUVphYe/f2lrBw2hpLyCV77dyZhebemX1MLtdIwxfgjJYtCheRiXDOnE60t3kVdQ7HY6Tc5Ha7LJP1rCbWNtrcCYxiIkiwHAPWf3otyjTF9sawf1SVV5ccl2+iW14Myebd1Oxxjjp5AtBp3bxHJ5ajJvLdtNzpHjbqfTZCzeks/WfYXcNrabXfDemEYkZIsBwN1n90RR/roo0+1UmowXl2ynQ4sYOymdMY1MSBeD5FaxXDk8hXdW7GHvoSK302n01mcd4dttB7jpzK5Ehof0omVMoxPyn9i7xvdEEJ7/wtYOTtWLX20nLjqCq0Z0djsVY0wthXwxSGrZjB+N7My/0vey68Axt9NptLIOH2f2uhyuHpFCi5hIt9MxxtRSyBcDgDvH9SAiTPiLrR3U2T+/3oEAN462U08Y0xhZMQDat4jhulFd+GDVXrbnF7qdTqNz5HgZby/fzaSBSXZZS2MaKSsGjtvP6kF0RDjPLdzqdiqNztvLd3OstIJb7NQTxjRaVgwc7eKjuf6MLny0NpvMfUfdTqfRKC338M9vdjC6Zxv6d2rpdjrGmDqyYlDJ7WN7EBsZzrMLbO3AX5+szSavoMROSGdMI2fFoJLWzaO4cXQ3Zq/L4bvcArfTCXqqyotfbadPYjxn9W7ndjrGmFNgxeAkt4zpRnx0BM/Ot7UDX77aup/vco9yyxg79YQxjZ0Vg5MkxEZx05nd+GxDLuuzjridTlB78avttI+P5qLBduoJYxo7KwZVuHlMN1rERNi2gxpszC7gq637uWF0V6Ijwt1Oxxhzik6pGIjIThHJEJE1IrLSaWstIvNFZKtz38ppFxF5TkQyRWSdiAyt9D5Tnem3isjUU5ulU9ciJpLbxnZnwaY81u457HY6Qemlr7YTGxXONSO6uJ2KMaYe1MeawXhVHayqw5znDwILVbUXsNB5DjAR6OXcbgOmg7d4AL8CRgIjgF+dKCBuumF0NxJiI3lmwRa3Uwk6OUeO8/HabK4cnkLLWDv1hDFNQUMME00GXnUevwpcXKn9NfVaCiSISBJwATBfVQ+q6iFgPjChAfKqlbjoCG4f24PFm/NJ33XI7XSCyivf7ESBm+zUE8Y0GaKqdQ8W2QEcAhT4u6r+Q0QOq2qC87oAh1Q1QURmA0+q6tfOawuBacA4IEZVn3DafwEcV9U/VNHfbXjXKkhMTEydOXNmnfIuLCwkLi7O53Ql5coDS4roHB/GHf0q/IqpSz/1EReomPzDhfxypTCwbTh3DI4JuvyCOSaQfdk81T0mkH0Fcp5OGD9+fHqlkZz/p6p1vgGdnPv2wFpgLHD4pGkOOfezgTMrtS8EhgEPAI9Wav8F8ICvvlNTU7WuFi1a5Pe0Ly7Zpl2mzdYX3l/QoP2calygYqbN+Fy7TJuta/ccavC+mlpMIPuyeap7TCD7CuQ8nQCs1Cq+U09pmEhVs5z7fcCHeMf885zhH5z7fc7kWUBKpfBkp6269qBwzcgutIuP5r0tpVR46r4W1RSUVXj4fFcZo7q3ZmBygtvpGGPqUZ2LgYg0F5H4E4+B84H1wMfAiT2CpgIfOY8/Bq539ioaBRxR1RxgHnC+iLRyNhyf77QFhWZR4fzPBX3YetgT8hfAeXflHg4WK7eNtVNPGNPURJxCbCLwoXPkaQTwlqp+JiIrgHdF5GZgF3CFM/0cIA3IBIqAGwFU9aCIPA6scKb7jaoePIW86t3lqcnM+nYjzy7cwtAuCYzpFXqnXtiQfYTffLKRfq3DGNe7vdvpGGPqWZ2LgapuBwZV0X4AOKeKdgXuqua9ZgAz6ppLQxMRpp4Wxf6KGO6duYZP7zmTpJahc97+I0Vl/PiNdFrFRvHjQWGEhdmpJ4xpauwIZD9FRwjTr02lpKyCu95cRVmFx+2UAsLjUe5/dw25R4r56zVDaRlthcCYpsiKQS30aBfHU1MGsmr3YX435zu30wmI5xdl8sV3+/jlpNNI7eL6sYDGmAZixaCWJg3syA1ndGXGNzuYk5HjdjoNavHmfTyzYAuXDunEtaPstBPGNGVWDOrg4bR+DE5J4OfvrWuy10zec7CIe2euoU9iPL+9ZICdotqYJs6KQR1ERYTx12uGEhku3PnmKo6XVridUr0qLqvgjjfT8ajy9+tSaRZlZyU1pqmzYlBHnRKa8exVQ9icd5RHZ60/cfR0k/CrjzawPquAZ68cTJc2zd1OxxgTAFYMTsFZvdtxz9m9eH/VXt5ZscftdOrFzOW7eWflHn5ydk/O6ZfodjrGmACxYnCK7jmnF2N6teWXH29o9FdGW7vnML/8aANjerXlvnN7u52OMSaArBicovAw4dkrB9M6Noo731zFkeNlbqdUJwePlXLnm6toFx/Nc1cNIdwOLDMmpFgxqAdt4qL56zVDyT58nAf+tbbRbT+o8Cj3zlxNfmEJ068dSqvmUW6nZIwJMCsG9SS1SyseTuvH/I15/GPJdrfTqZVnF2zhq637eXzy6XY2UmNC1KmcqM6c5MbRXVm56yBPz9vM4JTG8aW6YGMef/kikyuHpXDl8M5up2OMcYmtGdQjEeGpywbSuXUsd7+9msMlwX3+orxjHu5/dw0DOrXk15NPdzsdY4yLrBjUs/iYSKZfO5SjxWVMX1NCYUm52ylV6XhpBc+vKSE8TPjbNUOJibQDy4wJZVYMGkDfDi343aUD2HLIw7l//JJ5G3LdTum/7Nh/jBtfWc7eox7+fNUQUlrHup2SMcZlVgwayCVDknlkVAwJsZHc/no6t7++ktwjxa7mVFxWwTPzt3DBs0vYkFXATf2jOKt36F2oxxjzfVYMGlDPhHA++cmZ/HxCHxZvzufcP33Jq9/udOVayku25DPh2SX8eeFWJpzegYU/O4sxyZEBz8MYE5ysGDSwyPAw7hzXk8/vH8uQzgn86uMNXDb9WzblFASk/7yCYu56axXXz1hOmAhv3DyS564eQvsWMQHp3xjTONiupQHSpU1zXrtpBLPWZPH47E388C9fc8uY7tx7Tq8GOStoeYWH1/69iz/N30JphYefnteb28/qTnSEbSg2xnyfFYMAEhEuGZLMuN7t+d85m3jhy218mpHNby8ewNh6HLtfvfsQj85az4bsAs7q3Y7fTD7dzj5qjKmRDRO5oFXzKH5/+SDeunUkEWFhXD9jOffOXM3+wpJTet8jRWU8/GEGl07/lv2FJfztmqG8cuNwKwTGGJ9szcBFZ/Roy9x7x/C3RZlM/3Ibizfn89DEvnDMw56DRURFhBEVHkbkiftwqfKKY6rKN1ll/OyPizl8vIybRnfj/vN6Exdt/15jjH/s28JlMZHh/PT8PvxwUEce/jCDBz/I8L7w1aIqpz9RFKIiwogMDyMqIgyPR8k+UsqQzgm8fvEATuvYIoBzYIxpCqwYBIleifG8c9sP+DpzP1+vXEvP3n0oLfdQVuH5r/vSCv1+e4WHCzwH+MWPziDMTj1tjKkDKwZBJCxMGNu7HZ7sCMYNS6lV7OLFi60QGGPqzDYgG2OMsWJgjDHGioExxhisGBhjjMGKgTHGGKwYGGOMwYqBMcYYrBgYY4wBRDXwF1qpDyKSD+yqY3hbYH+QxgSyL5unwMYEsi+bp7rHBLKvQM7TCV1U9funSVbVkLsBK4M1Jtjzs3myv0Njys/myf+bDRMZY4yxYmCMMSZ0i8E/gjgmkH3ZPAU2JpB92TzVPSaQfQVynmrUaDcgG2OMqT+humZgjDGmEisGxhhjQqsYiMgEEdksIpki8qCfMTNEZJ+IrK9FPykiskhENorIBhG514+YGBFZLiJrnZhf16K/cBFZLSKzaxGzU0QyRGSNiKz0MyZBRN4Tke9EZJOI/MDH9H2c9z9xKxCR+/zo537nb7BeRN4WkRg/Yu51pt9QUx9V/T9FpLWIzBeRrc59Kz9iLnf68ojIMD/7+b3zt1snIh+KSIKfcY87MWtE5HMR6egrptJrPxMRFZG2fvTzmIhkVfp/pfnTj4j8xJmvDSLytJ/z9E6lfnaKyBo/YgaLyNITy6yIjPAjZpCI/NtZ1j8RkRYnxVT5Wa1pmaghptplooaYGpeJGuJqXCbqpCH2Vw3GGxAObAO6A1HAWuA0P+LGAkOB9bXoKwkY6jyOB7b46gsQIM55HAksA0b52d9PgbeA2bXIcSfQtpZ/w1eBW5zHUUBCLf/+uXgPeKlpuk7ADqCZ8/xd4AYfMf2B9UAs3qv3LQB6+vv/BJ4GHnQePwg85UdMP6APsBgY5mc/5wMRzuOnTu6nhrgWlR7fA7zgzzIKpADz8B6c2daPfh4DHqjNZwEY7/y9o53n7Wv7GQL+CPzSj74+ByY6j9OAxX7ErADOch7fBDx+UkyVn9WalokaYqpdJmqIqXGZqCGuxmWiLrdQWjMYAWSq6nZVLQVmApN9BanqEuBgbTpS1RxVXeU8PgpswvslV1OMqmqh8zTSufncui8iycCFwEu1ybG2RKQl3g/bywCqWqqqh2vxFucA21TVn6PGI4BmIhKB9ws+28f0/YBlqlqkquXAl8ClVU1Yzf9zMt5Ch3N/sa8YVd2kqpurS6iamM+d/ACWAsl+xhVUetqck5aLGpbRZ4Cfnzy9j5hqVRNzB/CkqpY40+yrTV8iIsAVwNt+xChw4pd9S05aLqqJ6Q0scR7PBy47Kaa6z2q1y0R1MTUtEzXE1LhM1BBX4zJRF6FUDDoBeyo934uPL+j6ICJdgSF4f+n7mjbcWV3eB8xXVZ8xwLN4P/CeWqamwOciki4it/kxfTcgH/ineIekXhKR5rXo7ypO+sBXmZRqFvAHYDeQAxxR1c99hK0HxohIGxGJxfursTYXkU5U1RzncS6QWIvYuroJmOvvxCLyWxHZA1wD/NKP6ScDWaq6tpZ53e0MP8w4ebisGr3x/u2XiciXIjK8lv2NAfJUdasf094H/N75O/wBeMiPmA38/4++y6lhuTjps+rXMlGbz7cfMTUuEyfH1XaZ8CWUikHAiUgc8D5w30mVvEqqWqGqg/H+OhghIv19vP8kYJ+qptchvTNVdSgwEbhLRMb6mD4C7yr4dFUdAhzDu/rsk4hEARcB//Jj2lZ4P7zdgI5AcxG5tqYYVd2EdxX7c+AzYA1Q4U9uVbyXUg+/smoiIo8A5cCb/sao6iOqmuLE3O3j/WOBh6n9F8R0oAcwGG8h/qMfMRFAa2AU8D/Au86vfX9djR8/Ehx3APc7f4f7cdZSfbgJuFNE0vEOs5RWNVFNn9Xqlonafr5rivG1TFQVV5tlwh+hVAyy+O9fBclOW4MQkUi8/7w3VfWD2sQ6wy+LgAk+Jh0NXCQiO/EOe50tIm/42UeWc78P+BDvMFpN9gJ7K62tvIe3OPhjIrBKVfP8mPZcYIeq5qtqGfABcIavIFV9WVVTVXUscAjv2Kq/8kQkCcC5/95QR30RkRuAScA1zpdMbb3JSUMdVeiBt5iudZaNZGCViHSoKUhV85wfJB7gRXwvE+BdLj5whjmX411DbesjBgBnGPBS4B1/pgem4l0ewPvDwmd+qvqdqp6vqql4i862KvKo6rNa4zJRl893dTG+lgk/+vJnmfAplIrBCqCXiHRzfqleBXzcEB05v4xeBjap6p/8jGl3Yk8CEWkGnAd8V1OMqj6kqsmq2hXv/HyhqjX+inbev7mIxJ94jHcjVo17S6lqLrBHRPo4TecAG3315ajNr7/dwCgRiXX+jufgHSetkYi0d+474/2CecvP/sC7HEx1Hk8FPqpFrN9EZALeIb2LVLWoFnG9Kj2djO/lIkNV26tqV2fZ2It3I2Suj36SKj29BB/LhGMW3o3IiEhvvDsW+HtGzXOB71R1r5/TZwNnOY/PBnwOLVVaLsKAR4EXTnq9us9qtctEHT/fVcb4WiZqiKvVMuEXPcUt0I3phncseQveXweP+BnzNt5V5jK8H6qb/Yg5E+9q5Tq8QxZrgDQfMQOB1U7Mek7au8KPPsfh595EePeoWuvcNtTibzEYWOnkOAto5UdMc+AA0LIW8/JrZ+FeD7yOs6eKj5iv8BantcA5tfl/Am2AhXi/XBYArf2IucR5XALkAfP8iMnEu93qxDLxvT1Aqol73/lbrAM+wbsB0e9llCr2HKumn9eBDKefj4EkP2KigDec/FYBZ/v7GQJeAX5ci//TmUC68z9eBqT6EXMv3s/8FuBJnLMu+Pqs1rRM1BBT7TJRQ0yNy0QNcTUuE3W52ekojDHGhNQwkTHGmGpYMTDGGGPFwBhjjBUDY4wxWDEwxhiDFQNjjDFYMTDGGAP8Hyj6V4+diI0C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data:image/png;base64,iVBORw0KGgoAAAANSUhEUgAAAYMAAAGFCAYAAAAfPZ8PAAAABHNCSVQICAgIfAhkiAAAAAlwSFlzAAALEgAACxIB0t1+/AAAADh0RVh0U29mdHdhcmUAbWF0cGxvdGxpYiB2ZXJzaW9uMy4yLjIsIGh0dHA6Ly9tYXRwbG90bGliLm9yZy+WH4yJAAAgAElEQVR4nOydeZgkVZW331+zKKBs0iBDA43Q4gCKSLOJo4iKICo6sirCMAiM4oioo+ingriB6yAKirKL7Dqg7LK4gA100+yLtCwCsimrIiLw+/44N6ms6qzMiIzsqm7qvM+TT2XciHPiZlZknLj3nkW2SZIkSSY2k8a7A0mSJMn4k8YgSZIkSWOQJEmSpDFIkiRJSGOQJEmSAAuPdwf6ZbnllvPUqVPHuxtJkiQLDLNmzfqz7cmd9i2wxmDq1KnMnDlzvLuRJEmywCDpztH25TRRkiRJksYgSZIkSWOQJEmSkMYgSZIkIY1BkiRJQhqDJEmShDQGSZIkCWkMkiRJEtIYJEmSJCzAEcjJ+DJ1v7Nqy9xx0NbzoCdJkgyCHBkkSZIk1YyBpKUlnSbpZkk3SdpE0rKSLpB0a/m7TDlWkr4jaY6kayW9pk3PruX4WyXt2ta+vqTrisx3JGnwHzVJkiQZjaojg0OAc22/AlgXuAnYD7jQ9jTgwrINsBUwrbz2BA4HkLQssD+wEbAhsH/LgJRj9miT27LZx0qSJEnq0NMYSFoKeD1wJIDtp2w/AmwDHFsOOxZ4V3m/DXCcgxnA0pJWBN4KXGD7IdsPAxcAW5Z9S9qeYdvAcW26kiRJkjGgyshgNeBB4GhJsyX9SNISwAq27y3H3AesUN6vBNzVJn93aevWfneH9rmQtKekmZJmPvjggxW6niRJklShijFYGHgNcLjt9YC/MTQlBEB5ovfguzcc20fYnm57+uTJHeszJEmSJH1QxRjcDdxt+/KyfRphHO4vUzyUvw+U/fcAK7fJTylt3dqndGhPkiRJxoiexsD2fcBdktYsTW8CbgTOBFoeQbsCZ5T3ZwK7FK+ijYFHy3TSecAWkpYpC8dbAOeVfY9J2rh4Ee3SpitJkiQZA6oGnf03cIKkRYHbgN0IQ3KKpN2BO4Hty7FnA28D5gBPlGOx/ZCkLwJXluMOtP1Qef8h4BhgMeCc8kqSJEnGiErGwPbVwPQOu97U4VgDe4+i5yjgqA7tM4F1qvQlSZIkGTwZgZwkSZKkMUiSJEnSGCRJkiSkMUiSJElIY5AkSZKQxiBJkiQhjUGSJElCGoMkSZKENAZJkiQJaQySJEkSqucmSp5nZEH7JEnayZFBkiRJksYgSZIkSWOQJEmSkMYgSZIkIY1BkiRJQhqDJEmShDQGSZIkCWkMkiRJEtIYJEmSJKQxSJIkSUhjkCRJkpDGIEmSJCGNQZIkSUJFYyDpDknXSbpa0szStqykCyTdWv4uU9ol6TuS5ki6VtJr2vTsWo6/VdKube3rF/1ziqwG/UGTJEmS0akzMnij7Vfbnl629wMutD0NuLBsA2wFTCuvPYHDIYwHsD+wEbAhsH/LgJRj9miT27LvT5QkSZLUpsk00TbAseX9scC72tqPczADWFrSisBbgQtsP2T7YeACYMuyb0nbM2wbOK5NV5IkSTIGVDUGBs6XNEvSnqVtBdv3lvf3ASuU9ysBd7XJ3l3aurXf3aE9SZIkGSOqVjp7ne17JC0PXCDp5vadti3Jg+/ecIoh2hNglVVWmdenS5IkmTBUGhnYvqf8fQD4GTHnf3+Z4qH8faAcfg+wcpv4lNLWrX1Kh/ZO/TjC9nTb0ydPnlyl60mSJEkFehoDSUtIenHrPbAFcD1wJtDyCNoVOKO8PxPYpXgVbQw8WqaTzgO2kLRMWTjeAjiv7HtM0sbFi2iXNl1JkiTJGFBlmmgF4GfF23Nh4Ce2z5V0JXCKpN2BO4Hty/FnA28D5gBPALsB2H5I0heBK8txB9p+qLz/EHAMsBhwTnklSZIkY0RPY2D7NmDdDu1/Ad7Uod3A3qPoOgo4qkP7TGCdCv1NkiRJ5gEZgZwkSZKkMUiSJEnSGCRJkiSkMUiSJEmoHnSWJEky3zF1v7Nqy9xx0NbzoCcLPjkySJIkSdIYJEmSJGkMkiRJEtIYJEmSJKQxSJIkSUhvoiSZsKQnTtJOjgySJEmSNAZJkiRJGoMkSZKENAZJkiQJaQySJEkS0hgkSZIkpDFIkiRJSGOQJEmSkMYgSZIkIY1BkiRJQhqDJEmShDQGSZIkCWkMkiRJEtIYJEmSJNQwBpIWkjRb0i/K9mqSLpc0R9LJkhYt7S8o23PK/qltOj5d2m+R9Na29i1L2xxJ+w3u4yVJkiRVqDMy2Ae4qW37YODbttcAHgZ2L+27Aw+X9m+X45C0FrAjsDawJXBYMTALAd8DtgLWAnYqxyZJkiRjRKXiNpKmAFsDXwY+JknA5sB7yyHHAgcAhwPblPcApwHfLcdvA5xk+x/A7ZLmABuW4+bYvq2c66Ry7I2NPlmSJMk85vlUIKjqyOB/gU8Cz5btlwCP2H66bN8NrFTerwTcBVD2P1qOf659hMxo7XMhaU9JMyXNfPDBByt2PUmSJOlFT2Mg6e3AA7ZnjUF/umL7CNvTbU+fPHnyeHcnSZLkeUOVaaJNgXdKehvwQmBJ4BBgaUkLl6f/KcA95fh7gJWBuyUtDCwF/KWtvUW7zGjtSZIkyRjQc2Rg+9O2p9ieSiwAX2T7fcDFwLblsF2BM8r7M8s2Zf9Ftl3adyzeRqsB04ArgCuBacU7adFyjjMH8umSJEmSSlRaQB6FTwEnSfoSMBs4srQfCRxfFogfIm7u2L5B0inEwvDTwN62nwGQ9GHgPGAh4CjbNzToV5IkSVKTWsbA9iXAJeX9bQx5A7Uf8ySw3SjyXyY8kka2nw2cXacvSZIkyeDICOQkSZIkjUGSJEmSxiBJkiQhjUGSJElCGoMkSZKENAZJkiQJaQySJEkS0hgkSZIkpDFIkiRJSGOQJEmSkMYgSZIkIY1BkiRJQhqDJEmShDQGSZIkCWkMkiRJEtIYJEmSJKQxSJIkSUhjkCRJkpDGIEmSJCGNQZIkSUIagyRJkoQ0BkmSJAlpDJIkSRLSGCRJkiSkMUiSJEmoYAwkvVDSFZKukXSDpC+U9tUkXS5pjqSTJS1a2l9QtueU/VPbdH26tN8i6a1t7VuWtjmS9hv8x0ySJEm6sXCFY/4BbG77r5IWAX4r6RzgY8C3bZ8k6fvA7sDh5e/DtteQtCNwMLCDpLWAHYG1gX8Bfinp5eUc3wPeAtwNXCnpTNs3DvBzJvMZU/c7q7bMHQdtPQ96kiQJVBgZOPhr2VykvAxsDpxW2o8F3lXeb1O2KfvfJEml/STb/7B9OzAH2LC85ti+zfZTwEnl2CRJkmSMqLRmIGkhSVcDDwAXAH8AHrH9dDnkbmCl8n4l4C6Asv9R4CXt7SNkRmvv1I89Jc2UNPPBBx+s0vUkSZKkApWMge1nbL8amEI8yb9invZq9H4cYXu67emTJ08ejy4kSZI8L6nlTWT7EeBiYBNgaUmtNYcpwD3l/T3AygBl/1LAX9rbR8iM1p4kSZKMEVW8iSZLWrq8X4xY6L2JMArblsN2Bc4o788s25T9F9l2ad+xeButBkwDrgCuBKYV76RFiUXmMwfx4ZIkSZJqVPEmWhE4VtJChPE4xfYvJN0InCTpS8Bs4Mhy/JHA8ZLmAA8RN3ds3yDpFOBG4Glgb9vPAEj6MHAesBBwlO0bBvYJkyRJkp70NAa2rwXW69B+G7F+MLL9SWC7UXR9Gfhyh/azgbMr9DdJkiSZB2QEcpIkSZLGIEmSJEljkCRJkpDGIEmSJCGNQZIkSUIagyRJkoRqcQZJMt+RWU+TZLDkyCBJkiRJY5AkSZKkMUiSJElIY5AkSZKQxiBJkiQhjUGSJElCGoMkSZKENAZJkiQJaQySJEkS0hgkSZIkpDFIkiRJSGOQJEmSkMYgSZIkIY1BkiRJQhqDJEmShDQGSZIkCWkMkiRJEioYA0krS7pY0o2SbpC0T2lfVtIFkm4tf5cp7ZL0HUlzJF0r6TVtunYtx98qade29vUlXVdkviNJ8+LDJkmSJJ2pMjJ4Gvi47bWAjYG9Ja0F7AdcaHsacGHZBtgKmFZeewKHQxgPYH9gI2BDYP+WASnH7NEmt2Xzj5YkSZJUpacxsH2v7avK+8eBm4CVgG2AY8thxwLvKu+3AY5zMANYWtKKwFuBC2w/ZPth4AJgy7JvSdszbBs4rk1XkiRJMgbUWjOQNBVYD7gcWMH2vWXXfcAK5f1KwF1tYneXtm7td3doT5IkScaIysZA0ouA04GP2n6sfV95oveA+9apD3tKmilp5oMPPjivT5ckSTJhqGQMJC1CGIITbP+0NN9fpngofx8o7fcAK7eJTylt3dqndGifC9tH2J5ue/rkyZOrdD1JkiSpQBVvIgFHAjfZ/lbbrjOBlkfQrsAZbe27FK+ijYFHy3TSecAWkpYpC8dbAOeVfY9J2rica5c2XUmSJMkYsHCFYzYF3g9cJ+nq0vYZ4CDgFEm7A3cC25d9ZwNvA+YATwC7Adh+SNIXgSvLcQfafqi8/xBwDLAYcE55JUmSJGNET2Ng+7fAaH7/b+pwvIG9R9F1FHBUh/aZwDq9+pIkSZLMGzICOUmSJEljkCRJkqQxSJIkSUhjkCRJkpDGIEmSJCGNQZIkSUIagyRJkoQ0BkmSJAlpDJIkSRLSGCRJkiSkMUiSJElIY5AkSZJQLWtpMmCm7ndWbZk7Dtp6HvQkSZIkyJFBkiRJksYgSZIkSWOQJEmSkGsGSZIk48b8tH6YI4MkSZIkjUGSJEmSxiBJkiQhjUGSJElCLiD3xXgv+oz3+ZMkef6RI4MkSZIkjUGSJEmSxiBJkiShwpqBpKOAtwMP2F6ntC0LnAxMBe4Atrf9sCQBhwBvA54A/sP2VUVmV+CzRe2XbB9b2tcHjgEWA84G9rHtAX2+JJkn5LpN8nyjysjgGGDLEW37ARfangZcWLYBtgKmldeewOHwnPHYH9gI2BDYX9IyReZwYI82uZHnSpIkSeYxPY2B7V8DD41o3gY4trw/FnhXW/txDmYAS0taEXgrcIHth2w/DFwAbFn2LWl7RhkNHNemK0mSJBkj+l0zWMH2veX9fcAK5f1KwF1tx91d2rq1392hvSOS9pQ0U9LMBx98sM+uJ0mSJCNpvIBcnujHZI7f9hG2p9uePnny5LE4ZZIkyYSg36Cz+yWtaPveMtXzQGm/B1i57bgppe0eYLMR7ZeU9ikdjk+SeUouADcnv8PnF/2ODM4Edi3vdwXOaGvfRcHGwKNlOuk8YAtJy5SF4y2A88q+xyRtXDyRdmnTlSRJkowRVVxLTySe6peTdDfhFXQQcIqk3YE7ge3L4WcTbqVzCNfS3QBsPyTpi8CV5bgDbbcWpT/EkGvpOeWVJEmSjCE9jYHtnUbZ9aYOxxrYexQ9RwFHdWifCazTqx9JkiTJvCMT1SVJMi7kmsP8xYQ0BnkRJkmSDCdzEyVJkiRpDJIkSZI0BkmSJAlpDJIkSRLSGCRJkiSkMUiSJElIY5AkSZKQxiBJkiQhjUGSJElCGoMkSZKENAZJkiQJaQySJEkSJmiiuiRJEsikle3kyCBJkiRJY5AkSZKkMUiSJElIY5AkSZKQxiBJkiQhjUGSJElCGoMkSZKENAZJkiQJGXSWJONG04CnDJhKBkmODJIkSZL5xxhI2lLSLZLmSNpvvPuTJEkykZgvjIGkhYDvAVsBawE7SVprfHuVJEkycZgvjAGwITDH9m22nwJOArYZ5z4lSZJMGGR7vPuApG2BLW1/oGy/H9jI9odHHLcnsGfZXBO4ZcBdWQ748zjKzw99WNDl54c+LOjy80MfJrr8oHSMZFXbkzvtWKC8iWwfARwxr/RLmml7+njJzw99WNDl54c+LOjy80MfJrr8oHTUYX6ZJroHWLlte0ppS5IkScaA+cUYXAlMk7SapEWBHYEzx7lPSZIkE4b5YprI9tOSPgycBywEHGX7hnHoStMpqEFMYY13HxZ0+fmhDwu6/PzQh4kuPygdlZkvFpCTJEmS8WV+mSZKkiRJxpE0BkmSJEkag35RsHLvI+edDkkLSTqhSR+S8UXSJEnbj3c/kmTCGoNyI724X3nHYsvZTfrQVIftZ4BViwdWbSRtIul7kq6V9KCkP0o6W9LekpaqqWuJklakbh+WkDSpvH+5pHdKWmQsdJTPvmndPnfQI0k7S/p82V5F0oZVZG0/C3xyvM4/Qs+qkt5c3i8m6cU1ZF8o6WOSfirpdEn7SnphDfmXSfq5pD9LekDSGZJeNob9f7mkCyVdX7ZfJemzNeS/JmlJSYsUPQ9K2rlO/9t0LSZpzX5kmzBhjUG5kT5b96Y3gqskbdCwK0113AZcKulz5cf4MUkf6yUk6RzgA4QH15bAikReqM8CLwTOkPTOLvKTJL1X0lmSHgBuBu6VdKOkr0tao2L/fw28UNJKwPnA+4FjKso21fF74BuS7ig/5vVqnrfFYcAmwE5l+3Ei11ZVfinpE5JWlrRs6zWG50fSHsBpwA9K0xTg/2qoOA5YGzgU+C5xLR1fQ/4nwCnAS4F/AU4FTqwqPID+/xD4NPBPANvXEi7uVdnC9mPA24E7gDWA/6khD4CkdwBXA+eW7VdLGhM3+/nCtXQc+StwnaQLgL+1Gm1/pKL8RsD7JN1Z5BXiflWNPjTV8YfymgRUfhIC3m97ZKj7X4GryuubkpbrIn8x8EviB3R9ecKl3MTeCBws6We2f9yjH7L9hKTdgcNsf03S1TU+R986bB8CHCJpVeKHf5SkxYib0Im2f1/x/BvZfo2k2UXvwzVHazuUv3u3dw+o+mTc9Pytc28IXF503Cpp+Rry69huTy55saQba8gvbrvdePxYUp2badP+L277CkntbU/XkG/dS7cGTrX96AhdVTmA+ByXANi+WtJq/Siqy0Q3Bj8tr3556wD60EiH7S8ASHpR2f5rRbk/F7mtbJ/Tvk/Sf9n+fgdj0c6bbf+zg96HgNOB0ytO90jSJsD7gN1LW93ppkY6bN8JHEwYsPWAo4DP19DxzzJF5tKZycCzNc7f9Mfe6PyFf9h+qnUDk7RwS19FrpK0se0ZRX4jYGYN+XMUqetPKufdATi7NUIq19W87P+fJa3O0He4LXBvDflfSLoZ+DvwwfI/eLKGfIt/djAkY+P/b3tCv4BFgXXKa5E+5NcFPlxe6/bZh751lH7PBu4sr1nA2jXkLwM2b9v+JHBODfndO7QdVEP+DUS0+afK9suA79T8DhrpIB6K3gGcANxHyZpbQ/595fx3A18mEihuV0N+cWJ67oiyPQ14+1idv+j4GvAZYrrvLcDPgC/XkL+JMEB3lNezpe064NoK8rd3ed02Bv1/GTHSfYJIhfNbYGrN73BZYKHyfgngpXXki9yRwHuBa8t1cCjw/bp6+nlN6KAzSZsBxxIXr4j8SLva/nVF+X2APRgaXbyb+EEfWqMPjXRIugz4f7YvLtubAV+x/dqK8ssBvyDmN7cEXgHs5EglXkX+bOAE2yeU7e8BL7S9e3fJufQsbvuJOjJNdUh6CzHP/jbgCsIInGH7b10FO+t6BfAm4jq60PZNNWRPJoz4LrbXkbQ4cJntV4/F+Yv8JGJUtUXRcR7wI1e8QZSptlFxjL7mGU3736ZnCWCS7cdryi0OfAxYxfaekqYBa9r+RR96/h/DP8cXbfczyqjFRDcGs4D32r6lbL+cmCtev6L8tcAmrZtHuZB+5xprBk11SLrG9rq92nroWJ54KpoF/GedH1CZYz+TmFrZEnjE9j415DchnoZeZHsVSesCe9n+0LzWIelCYn3gdNsPVz3fKLoWAlagberV9h8rys60PV3SbNvrlba6/8O+zz8oyvf+b2XzN7avqSG7CPBB4PWl6RLgB+4wFTkvkPQC4D3AVIZ/hwdWlG9s0Mebib5msEjLEADY/n3Fee4WAp5p236mtNWhqY7bJH2OIc+NnQkPo+4nlR4n5iJV/i5KDJW3lWTbS/aQb/d2+QDhuXEp8AVJy7r3HG+L/yXWTc4EsH2NpNd3FxmYjmVt/6jmueZC0n8D+wP3M/T/M1D1oeCpYlRb89WrA/8Yi/NLuo4uc9I1HkpGjnB/LKnOKPlwYBHCMwrCI+xw4trqdt6B9B84A3iUuKFX/u7bWN32DpJ2Kud9Qn2sIJcH0k8wt1HavI8+1WKiG4OZkn4EtDxe3ke9Ra+jgcsl/axsv4t4Qq5DUx3/CXyB+BEa+A2wWy8h23U8jzoxi+HGRIQnxdbU84TB9l0jfjfPjHbsgHUMali8DzEl8Jc+5Q8gXAlXVgQRbgr8xxid/+19yHRid8KrqTXCPRj4HTHnXYUNRoyELpJUZWQxqP5Psb1lA/lGBr2NU4HvAz+ij99BEya6Mfgg4ZLWciX9DTX8s21/S9IlwOtK0262Z9fpwAB0vNkjXGElbUdcVD2R9G7gItuPlu2lgc1sd/XRdnMPmBZ3SXot4DIq24dYeBwLHcurS0yG7W9VPT/xVNkXts8vU5YbE0Z1H3f35BrY+dvn8iW9lHBrNHCl7ftqqGo6wn1G0uq2/1D68jIq3AwH2P/LJL3S9nU1ZNrZn2YGvcXTtg/vsw+NmOhrBvs4fM27tnWRP972+3u1zUsdkq6y/ZpebV3krx45r9k+d11Bfm9iAfmRsr0MsQB9WHfJ5+SXAw4B3kzcPM4nboaVn3L71SHpXmIqouNNy8Vtt8L5jyTKsJ5F29NgVWMi6XRizeNcl3iNOjQ9f9HxAcKd9iLi+3gDcKDtSqPUYlR3Jbx4IEa4x9r+dkX5NxGj5NvK+Vcl1q8uGqP+30gEit1OfIe1Y4YkvYQhgz6jpkFv6TgAeID4Htv/l1WnXftmohuDTjfSOjfCYfJlEe86Dw++mSc6JG1FeMFsD5zctmtJYC3bldIRSLp25AUv6Trbr6wo38iYjCd1jGYPPft3aq9hTN5MTO1tTIzojm5fy5rX5y86bgFe2zKg5cZ2me3KaREkvYahEe5v6oxwywIuhFGDUt/cdqWplqb9H80bqo4XlCICflWGz/VX8kxs03F75264VmqOfpiQ00Rlkee9wGoaHur9YqCnBZb0acKneTFJjzH0ZPkUFQtSDEDHn4j1jXcS8/ctHgf2rdKHwkxJ32JoemzvEfp6sZDKijM8Z8wqR78qgnP2YO4Fs/8cAx19hYiOxH0G/rXJ/5JISbEU4er6S0l3ESkSftzLo6bOTb8LfyGunRaPl7ZKtI1mr+rQVoXfFcN8bZv8VUBVY92o/7bvbOgNdTARKHcDQwF/JlKlVGaA06+1mZAjg/IUsBrwVWC/tl2PEwEylcLQJX3V9qcb9qWRDkkLV+3vKPJLAJ8jplgALgC+5Iq+9pK+TjwNtXLC7AXcZfvjFeUvI9ZqZtE2R2z79EofoIGOml5P3fSsQ3hztTys/ky4GFau1leeZHcmvGj+RATAvQ54pe3NRpH5X9sflfRzOiyG2x41t1SbjtaayauBVxJeNQa2IX4L/1Gx//2OcF8KrEQ4cbyXIQO9JBFs9Yox6n/TeJ9bgFdVHcl00TNuLrYT0hg0RdIrbN9chsVzYfuqTu2D1CHpFNvbaxTXujpznU1QBPvsRQQ8QRiTHzkSAVaRn2uaqY8+NNbR8PxNA/9+RkyPHA8cY/vetn0zbU8fRW5927MkvaHTftu/qnDujlNMbTq6jjraR7hE9O6wEW6vBx1JuxILrdMZ7sn3OPFddE0X07T/bXqaxvucQ0R91xoVdtDzI8LF9tjS9H7gGdtdXWwHwYQ0BpJ+a/t1GvK1f24XMT/Xy8f+CEeUYacU2HYFn+CmOiStaPvepnOdZYrlk0TGyedSDlf5DINA0peIud2+U3kPQkcT1CDwrxjTz9j+0jzr4BgwgBHue+qMBgdNeajawCXSV5F++8oaa2enE2llLmT4wm/VpJctPY2DSPtlQhqDZAhJ5xML0J8A/ovwCHnQ9qcqyk8jptvWYrgxqbTgVQzyEsSTZGso3NMgD1pHE8qT/VUMD/xb3/a7K8o3WnBX1GQ4gKHFy9ZDTeVFx6YPBZJETK28jhLv4h7uySPkX0K4Z7bkf0t4A1Wa9x9A/zt5Qx1j+38ryu/aqd32sZ3au+i5ihhhtLvYnjYIR4ee557oxkANw/gV/u1TR8gfV7MPfeuQ9O9Exs3liZtApdFNm/ws2+u3exVJutJ2pRoLkn5L/Ii/TSR7243I7fL5KvLzAwP4DpchAv+e86QBDnDFFBeSvkEEaP3UffwgFdky92XuNZM6C8BNHwoOI1wzWzUIdgD+YHvv0aWGyV9ALLa2B4BuZvvNo0sNrv9Fx/pEfADU9IYq8osCLy+bt/Qzz6/OLra7taYg5yUT2hhoeBj/cx4ANeYJjwdWJ4pRtH6ErjM0bKpD0hzgHa6ZmKxNfobtjSWdB3yHWLw8zfbqFeVbxuQ5d9RWW40+vJO2BTPXTO7VVEfT77ApbSObZ4gUyHWN0eW2N2rYh6YPBTcD/9oyZmX66wbb/1pR/nrb64xoq+Pi3Kj/5fgm+aU2o0HSyxG6XkCbi23TRemqTEjX0jaaphGYTvj0N7GoTXXc3/Am9iWFS+PHidQBS1LPNfUf5Yd/q6QPE+l/X1RVWNJBwAaE9wzAPpI2rTP/PAAdjb5DNcwn4z5Tg7Q5H1ys8Or6KcPnq3s6MrTReoq9V9LWxENBnWprc4BViDTqEDfDOTXkz5e0I1HtDGBbImNnVRr1X83zS32TqHY2LOklUPmhqI31GbqWXi2p9mxDP0z0kcHFwFvcp2umpFOBj7jN+2OsdUg6hCgV+H8MvxE0KdpT5/wbEKkflga+CCwFfM2lyEkF+WuBV3uoUtpCwOyqo7NB6Gj6HSpy6HyfuadpesZrKIqwbEWkDge4ETivyjU5ivNB2+mrOwFIejsxvbUyQw8FX7BdqeSipF8RBvkK4ia6IeEd9GjpTFc317bRUWuEPomh6oM9R0kD6P8cIrdSXw+G6hy8OVdbBT2NZxv6ZaKPDG4DLpHUbxj/csCNkq4YId/Tv4IwaacAACAASURBVHuAOpYkXPq2aGszFSu4lQWqQ4gaus8Sc9f72u6Z+bT088qiZxJh1GrlgS8szVCwX781qZvoaPQd0mc+GUXE6kVERa3ZxNPo24FvSXqj7T91k7f9xrrn7KKrNa32KFG2tC6N1oj6HR21yTftf6P8UjRPetliELMNfTHRRwZN0wj07d89SB1NkDSDiD5uLfztCPx31TloSdOJBa/Wj/lRIqdMpShmRTT4QURNZRHz/vvZPrmr4IB19IOG0nh/hD7yyUg6Brh6pMeKpI8Q3kgdPVQ66PkKMRprzw/1cdufrSD7dWCO7R+MaN8LWM32fp0lB0/p9zSGewN1nXNv2n8NBa2tTbP8Ui8govfbnQgOqzvfP4jZhn6Z0MaghfpMI1BkVyCGxwBX2H5gLHVImkIMi5/zgiCStN1dUb7T8LayX3OZotnb9m/K9uuIH0GdaZ4VGf7562SbbKyjzO8eDqzgKEzyKuCd7uH7r855ZFrYPVw7Jd3sUSJsJd3i6nl15nJNVcW8S4psqdNHPomWkd61Ixd1u+jZmLgO/5VIR7IQ8Lcai+AfINbwphBTJBsTQV+94m0a9X+0B8IWVR8Mm6KhKPIXE9HUTWYb+mJCTxNpRBoBSbXSCEjaHvg6ETIu4FBJ/2P7tBp9aKrjaOAnwHZle+fS9paK8k0LkT/TMgTl+N9KqrsGM4lI4bAw8HJJL+/DC6OJjh8SZT9/AGD7Wkk/AboaAzfPI/P3LvvqlABdSNILWk+hirz6L+gh0+IFnaYkbD8r1SrO8l1iVHkqMdWxC0NullXYhzDmM2y/UVHG8ysV5Br13/YXFDEKqxIjjEdq9Pk5NHesR0t/1ViPb/Rz3kEyoY0BkRDuYx6eRuCHQKU0AkSt0g1aT/LlovolUNkYDEDHZNtHt20fI+mjNc6/ffm714j2HalWpOZXkn5ATDO1jMklLU+XXh4tGkCCrwHoWNz2FSPuHVUWcKcRhnwNovD7J2zfU7XfwFKKGIe5VBPrGFU5AbhQUus62I2hdAa9+LukabZvHdaB+GzdjNVc2J4jaSFHKpKjJc0Gqnp0PWn7SUkUw3azpCojo0b9l7Q7ETT5B2A1SXtWXXQewZF0iPWoiu1fSXoX5VqyXceTaiBMdGOwhNuCOWxfoshJUpVJI6Z0/kI8odahqY6/SNqZoTn/naiXrbHp021rOmnkcHs94obcy6PlXYR7bxNf6qY6/qyoTNXykd+WWNTtxVHAcYTReScxTdLp5j4avyIC9TpR2RjaPrhM17XyQ32xxs3k88To8EsMZaudTtzE6zxUPKEIurpa0teI76/OdXy3orDS/wEXSHqYITfVbjTt/77A2rYfLM4UJ1DKp9bkUdvn9CEH0AraWxu4DPiipA1tf7FffX31YSKvGah5GoGvE37I7VGX17pe1GMjHYrcRIcS3kAmLqaPuI9i6Cr5kurKNUEDSPDVVEe5CRxBjAgfJgqc7Gz7jh5ywxLkVZ2nn98o06X/A7Tm168HvuEaVb/KdXg/sV6wL+HR9T2XtAo1+/OGIn+OK0TxNun/yP9Z3f+hhmI9tifWSfqK9ZB0PbCu7WckLU5EQPcTo9A3E90YNEojUHS8h+Eh7D/rdvy80jEImt7MJP3CdqWatJIOJYzXSvSZ4GsQOkboW4IYqVVyj1VE3e4Ez2XqPIG2NMxVbwRNabp4Ow/7dbLtHRrI/9H2KoPsU4dzPECsl7XYsX271zWkAcV6NDVKg2BCG4MFGUnf6ba/7o2w6DzXDYqCd/Jq6XJsV7dJV0jwNQgdRc8KxGLlv9jeStJaRDrjI3vIDSzoqwmSZtJh8dYNa20MoF+NbuaS7rK98iD71OEcA7mGBtCPJxiK2BYReDanvHcd77y++zARjYGGVzebi15uXJo79fVzu6iYU6apDklPEcPhU4jQ+2Grn/1cxJKWdx+usW3yR7lGhbI2uUWJCFwTuVieGksdZZrpaKImwbqKqODZrpgXZ7xRqXmg4Xl5xr306ACMwTwfGQwKNc+62jEVfQvXKL/ZLxN1AXkTIuLwROByqF3+8EIifcFPgZP7/Ec11bEi4U66A+H5cjKRYK6Sa5yGAqaeawKukLQe8ZDQTwWw79YVkPQ2wqXzD6UPq0naq85i3AB0LGf7FEWhFmw/Lam2R0hdJC1JxDbcWra3I4rEQKSkuL+iqqaLt32jUYozEf+HRSrIf2y0XdTIcTUfcBKx6P+esv0+4jdZKevqWNzsezFRRwYLEX74OxGLt2cBJ7pemcKlCM+RHYmIyZOBk+rcRAeho+iZUnR8DPiU7eN7iCDpWeb21pgC3E21gKmRNwERJQffQVxXVRfObgbebntO2V4dOMs9yh0OUoekS4gf8QW2X1Pm4A+23TE6fFBIOoIoynNM2Z4DnEMYhKdt/1dFPasSEdCLMLR4e1jr+6ioo9O046PATNtndJHrmlrZPVJmaHCVyvrq/6BQ86yrjQpuDYIJaQzaUYSR70T4i3/Bdq2nW0Wk445E+uevuHpeo4HoKDflnQjjNgv4pu0bK8h9vMj8T8vrQtLtVV1NizGZQduCLRE1OoN6C2fD0gxLEhFBXCf1cCMd5Ts8lPBGuR6YDGxr+9qugg1R+OG/xn4u7fNzUzutm8O8PP+IvhxBTLOdWpreQ3hVvQS4zXYdN9MxZ7z7L+lbRNRwe9bVDW1/Yl6ed5BMWGNQjMDWxI10KuFbfJQrBg0pCtLsBPwbMT94stsicee1DkkHlv7fRAxRz3XN7KtlRPFtYspsf+CaXiOCNtn3EDl5DmpNx9QxJm16DieiNk8hnoi2A/5IBN5VyhzaREcZJX6EMAZrEk9itQqTFOPzPuBltg+UtArwUttX9JAb9uQoaR3b15f3cz1pdpDvaqzqLDoqclRt6lK7uqyb/IaYA+9Z2H686bf/bR5pHanqiKHhNSlEzayr8wMT0hhIOo54CjybmJa5vqb8HcAjxE34IkZEq1aZImmqozyZ385Q2oLWP7K294GiMMxngKm2X1pD7kVE2uopRD2ES6oakzYdR3fZ7SoL0k11SLrC9oa9ztNF/nAi8nlz2/+qcFk+v9fIRJH6+q0ekUdJkc30nF7/Q0lXE//3nwA/Z0TEbZ15aEm3EE+yj5btpYjR1Zrzw2J0L/rtf5s30aZE6dZWcsPtgBurTtU9H5ioxuBZ2qx2+y6qefJc0iZnhi9AV5oiaapj0N4Hinw2q9c1jEV2PeBbRCTn8nXlxxtJ3ybm209m6LqoEzB0VVlraJ/m6ZnsTxE5vg9hSFslFl9D5Kk51BUKmihy+OxErNXcSBiG8/sYJe4OfJahHFmvJ9xtTyRib/6njr6xpmn/y8jida3vTdIiRMzPxj3kusYCVL2G5gcmpDFInrsR/cSlIEyH/asDK9r+bUV9Al5s+7GKxzceng9wiN9pEbTOusflRPTylcUoTCZuyD2fpiVtSYzK1iY+yw20Tb3VQdIORDryg21/vQ/5FYmiNBCfpWs9hQ7y7aVHf2X75xVkRvMmAmrVFmnU/zKy2MTFeaOM7ma4R+bYtmvnhUSMxzWEMXoVsXi9SdU+jDcT1bU0iYW12YoUwLOAB4kLeg3gDUQG0FFzwUv6LOGx8hDEnRN4rG3/5kQCuNFqEbcKf3Qcnlf8DIPQMYgiMd8hahksL+nLxOJhz1oC5dznAueObJf0UY+oc9CJMqW0I/BuIpXGvqUv/TCJuA4WBtaQtIYrZn6V9FXiRtwqPfoRSZvY/kwP0VYdjDWJrKWtGKB3EAuydei7/0Q9jNnl5t4aWRzQS6h17Uj6KeEM0HLGWKeK/PxEjgwmMGXxdHPiZroiMed8EzFf3TW3kaRtgE8CTxL5nVrGZBqRj/2XhGfUgz309DU8H6QONSgO06bjFUSiOAEXulldalQh4EpRavLFxML56YxIUOh6bs4dM7+6Yh59NS89+mtga5dUIJJeTLgHv7675GD6X3S8FGgVdbp85FpOD9kbbK/dq21+Jo3B84Ay37+KSzHuMT73NOY2Jr+2XSn9cb/D80Hq6LTAqAq5YTR34N4w6tyMO+jumYqhOCG0rzs9t4sKsSIjdN0CvMp9Zn4txmCztv/BsoRDQVVjMOz8xdvv2hr/w776P6g5f0knEutN7WUvX2R7pzr9GU9ymqgBo1xIjwJ3VlnA09zF0G+ipouopHcQC46LAqtJejURBj/PKyMBOKJnb+154Oj0NTwfsI5+i8PMosPif9muUguiGz2f0mxPbaB/JLcRi+j9pgH/CnP/D+qUzDyOiIBvTXG9i+o1GaD//n+z/O04509kK6jCbsAHCYcAiGjk2nWxx5MJPTJQFBY5GFieuABqRfuV6YnXANcW2XWIYepSwAdtn99FtlMx9PWIFBU9i6G36ZlFTPVc0ubJUjnycX6gyfB8EDokfYqYo24vDnOm7a/V7Ucd1D0/1WK2x+xhTdLp9J89dhKxTvIbGpQvlbQ+QxmEf217drfjR8j23f8i/1Ng/5Fz/ra3rdqHBZ2JbgzmAO/od363XECfc0ljoch2eSAxl/5Tt+W67yB7DIMphj7D9sYj3Brnqms8P6M+CqEPWkfx6mnlkbnANSpNNR0hzg9olOydrp75dabt6QPox/IM/x9WqssxgP43mvMv06VfJRwZ2vvfZHQ4ttiesC/g0oby14/WRtzou8ne3GXfLTX6cCSRQ/9a4mZ4KPD9GvL7ECUWVXRdBWwxhv+DDxAlIx8GLibWHS4aSx1E5Oik8n5NomrZIjXkZwBPEdMKs8r7q4jEeWP2XY7ni5iq+wSwMlFTfFlg2Rry7ySmG/9GBFM+A9wwhv0/EfgRsFl5/ZDIV1ZV/reEA8G1RDT8AcR07bj/byp/hvHuwLh+eDiEcEfciUgY9+/Av9eQP5mYF3xDeR1GeHa8gPBz7iY7u599HY5dHPgycGW5GX0ZeGEN+WvK37cSGVTXBq6qIf+1YkwWIYboDxJVwqrKX0c8SV1dtl9BjKrq/B8b6Sg38MWJIjm3E/ltTqgh/1Mi4K61vRZRw/pl9HgoGNB1vGyHVyVjBpzS9h1eO/JVow+3d3jdVuc6pLg7l+03AkeOYf9fyJBb7s/K+zq/o1mtfoxsW1BeE30BeUkincMWbW0mftxV+A/gQwzVWr2UeDr6J3Exd2MgxdBtPwH8v/Lqh9bi59uA423fUALIqrKF7U9KejdwB2FQf82QV0Uv+i2EPkgdsv2EIor1cNtfU6R6qMrL3Zbx1vaNkl5h+7Z6X2XfXEU8kT9M/D+XBu6TdD+wh+1ZXWRbC56VKtSNhpvX0v6n7b9ImiRpku2LJfWMs2Bw/X+SyNP17T5V/KOsndwq6cPAPSxYKbgntjGwvVtD+b8T3gjf7LC7Vz3eRsXQJf2c7tG3Vb2JZkk6H1gN+HTx7+4YlTwKrWtoa+BU24/WvAH2Wwh9kDokaRPCHXD30rZQDfkbFPmJWuUSdwBuLO6RlRPeNeACopbFeQCStiCydh5NjFY3Gk3Q9r3lb1/59CVtRNSPXp14Ov9P97cG94gi19WvgRMU5Sj/1kOmcf9bDGDOfx9idPkRIl/XG4FK637zCxNyAVnSJ8vTX8d0Bq7ugbApMTe4Km2GtcYF1DeKouEQT+IvZehJfCfgftv7VtQziQgSu832I4qKTSu5YvpmSQcRboB/JyJQlwZ+YXvUG1AXXW8gPLHOdR/VzvrVIen1xIjuUtsHS3oZ8NEa18FixAix5QlzKXETfpKIwu71YNCITt5jLScCSVe7iyND2/GdPJseJaYeP277tlHkZgKfJm7i7wQ+YPutfXyGxYnvaxJhlJcipuqqVgrrq/9t8r8lMvd+m3hI241YR/p83c9RRusLHBPVGLzD9s8H4IFwMzG3OItY8GrJ97yANaCcLJ28OOp4dpQpodrpl0foWBZ41PYziqLyL3Y9187XAdNsH63I6/Mi27dXlW+qQ9J2tk/t1dZDx6LE4rOpmQK7KWVkdyHDRyZvAbak5EuqoOOLRGGjnxBTTTsST/tXEW7Sm40i16iQe4eRxe6uUI9jUP1vk59le/12w9pqq3j+TQgHjBfZXkXSusBetj9U97OMG+O9aLEgvwh/9n5l9297/WnE9v419NxE3Mhb26sBN9WQP5xIbnZT2V6GHovfI+QXJ/LwHFG2pxFVx+p8Dz8Hfl+2/4WaXl5NddBhwbxTWxf5zYhpqV8RT8i3A68fw+twOcKLbHZ5fZco0LMosEZFHdd0aLt6tH1tx9xGm/PFyO0K551JGK4XEDmlzuvzO+ir/23HXkaMSn4KfJjI9VTHq+9yYt1mdlvbXN6G8/NrQq4ZKHKdf5qY3lieeJp7gCjbeJAr1hEGLpb0deICag906RnC7rZyfpLe5Yrl/TqwL3CJpNuIJ6JVgb1qyG/kkn659Ovh8pRblaOJkdFry/Y9hDfOaAnqRvJuItjuqnL+P5V1izr0pUPSVsTC+UoaXjZxSUbUl+jBN4mF9FuK3pcTroqVniqbYvvPwH+Psrtq6csnJG1PeEFBBJE92TpFF7mRa1/t21WcMSbZvqC8P1WlDnUf9Nv/FiPn/Den5py/7btGrJfN8zrag2RCGgPC/fMiIpfKffBcBOt/lH1bjC46jNa8ePuUjIkLqQ59z9XZPrcsfrVSWtzsevlZ/qlIKmaAMsVSZwF5dds7SNqp9OeJmt5IT9m2pNb5l6gh21THn4gn03cSBq3F44SRrcoibssLZfv3imR5Y0IxPp8gKva1r13VuQ7fR7haH0ZcCzOAnct6yIdHE3JDJwxg6RFedcO2XaHSXaGv/red50p4bg3tIy4J82pwl6Jyocv/fh9i1L7AMFGNwVTbB7c3FKNwkKTKF7ebpz7uG0mb276og3vq6pLq/Ij6Tr9ceKr84Fo34tWplx/mFEk/IG4CewD/SQT81KEvHbavAa6R9BM3m+OfKelHDE9SNrPL8YPmVOD7RNBU7afR8jDwIdujebdVqmnRJ01HFgPpv6TpxCj3xWX7UcIzqptbbjv/RRijlYjR8fnA3hVl5wsm6gLy+USK5WNt31/aViBGBm+x/eYu4kja2faPR1sEdoXFX0nXMTQiWIOh4XylspWSvmB7f3Uu+WhXKBfZpqvv9MuS3kIYj7WIH8CmwH/YvqSmji3K+c9rmzaoTBMdTd0Kiwvp3gx5E/2GqPXQb9K3WtRZ6OyiY4ZrpA0fNGpLFNjWtqwrZn5t2n9F1tW9XWqQF4eEw3r9Dp9PTFRjsAyRUXEbYs0A4H6isMbBvS5ASXvZ/oGk/TvtrzL/rwGXrayLpCVtP6ZR0jBX/REWXS8BNiZuxDPKHPYCwyDcCsfZm+gAYs3rZwxfu6rzPzyceKo9leGlPyuNMCXJI24mnW7wXeTPArbxUE2KlxL1DKp68zTtf79pzAdSbW9+YEIag/kBSRvbnjEAPX8g5kd/QxR0uaGHSEvuF7bfLul2+siFr4iwvVmj5IPvtYiu7hk77QqZYweho+hp6la4GZFu+Y5y7pWBXV0z2V6/lP/hSHr+D0foaDTClHRU+7GKALIzbL+povwexGL+tsT3dybwCXfJ/DtCvq/+t12/uwCLEQv/Jtxzn7Td1QVcw93Tv0A8VLR3oE4a7nFlwhqDMjWyEvEk+7e29i0dpQir6FiN8OKYyvCFu57Rv+1PHZJ+5z5rpZYpio2AfyOmaNYkcrK8u4KsgJVdMTPkCNkjbO+phvWDi665nsr66E/fOiRdRkzxnEY4FtxDeJVVLawyC3jvSG+iplM3CxKSDgSWs/2hMvI+C/ih7U436dF07E3ERkwlfPQvmyedHX7OTtdvizG/jseTCbmArEgTvTex2n+kpH1sn1F2f4UONWlH4f+IQJOfU88DBxhWEOWFox7Vm2eIlAfPlD48UF49KR44ZwG1ax8UQzAJ+KztS+vKj1TXUL6pjqZuhePiTdTFiaDVj6pOBEh6IZGKY22Gr5tUGhnY/rykr0n6PuFSe5Dt0yuct/3JW8AqwNXAxmX0XDX4sq/+D9gJZIF+sp6QxgDYg6gZ8FdJU4HTJE21fQjDb9K9eNL2d3of1pFJ5QlqUtv7585dY773MSJy81vEk1il8P02rpK0Qcu1rg62n5X0XcLHf4Gl7bP/lVgvqMt4eRO9gRjJdPKiqZNwEeB44GYie+2BxGfo6UgwwhBdDnyOKGRvSf9ewSCNjAf56Sjtveir/y2KA8lXgH+xvZWiNskmto+s2Y8Flgk5TaQRRSvK/OZpwI3A5q6Qy6XIvZeIuD2fmkFnivq1z9LZ+FSe71UUpn8dkRfoKSKS8te2L6wofzPhzXQnsfBWyZupTf4bwO+IlNGVL6YRN5FvEH7yz1HlqbapDg0o2d94exMNgtYUh4ZyGi1CrEF19dAZZa6+ReU1h6b02/82+XMI19L/Z3tdRUna2e5RMXDEutXiRBZkqLluNT8wUY3BRcDHbF/d1rYwcBTwPtuVMlZK+irwfqKISWuaqNY846AoayBbEem0l7e9WEW5jl5NVb2Zyo9hCWKa6u9U/BEM4ibSVIeGkv2NpuBXvfowP1CM0XuYe+3qwBo6rrC9oaRfE0n37iNKV45JpS41DJxr2n9JV9reQMMrBlZK8vd8YaJOE+3CiHQDDpe2XRTBS1XZjsgL1FeGzUGgodqvfyDy4uxCDNcrYftOdUjyVkO+7nC+Jdc0cnUQOm7vZ/G8RRmVTbH9vbJ9OZETCOBTrpHoriFnEBk6Z9F/QfsjylTl5whPnhcBdVxrpxD5kTYtTb8B9rF9d0UVjQLnaNh/4G/FRboVPLkx8Z1OHDwfJEhaUF/EAvLy49yH6cBCDeSbJnkTsDNRCxrCLXDD8f7fVOz7VW3vT+9D/lLCG6u1fTVRrWsVInhvrD7HuCdEI2oq7EY8YC5MBHBeUEN+XKuCAa8p/89Hy9/fA68a7+91LF8TdWQwKJYGbpZ0JcPXDKoWlmmM7ZmS1ikLXu1eFMdVVNE0UdxhxBTZ5oQnzl+JLKgb1NAxXrSv1/QzHbKo7bvatn/rWMD/i/rLsdQvl0l6pe3r+lUwgKmmyR7uRnqMpI+OevTc/FzSh+gzcK5p/21fVaYN1ySuizENHJwfSGPQjI4RyHVR5FZZgeEXcaXpC0UU9GZEKoWziXWD3wJVjUHTRHFNs542Rp1TGVSJfvUo76uyzDBldntCtMnMYzSU0mRhYDdF5tp/UNMJoNB0qukvknYmgrYgiizV8WxrufL+T1ubqW6kG/VfUVznY8CqtveQNE3SmrarZt9d4Elj0AAPYIFR0n8TRuV+2hahgao/5G2JNYPZtncrLnJV6w9D5yRvP6oh3yjrqaTtiKpkj0v6LDFc/5IreGS18bsi16ttJOtKeoy4eS5W3kN1T5DLJe1he1hSPEl7Ee6V85pGdX9HMMX2lg3k/5NYM2jVEL6UGm66bl5DuWn/W6nYW8GflVKxa/QoeAAqXEPzDWkMGlAWmQ4F/pUoJLIQ8LeaF8A+wJquHx/Q4u8Of/+nJS1JBJytXFXY9jcUSd4eI4bIn3e9RHGdsp5+rob852yfWhax3wx8nSi407NspiJ/zUrEjXw9hqZ9liTc/Lriil5jXdgX+L/iYtwyXusThVre1VB3T1w8vhSZYu+2/Q9FaoxXUX1k2KLRVFPpS+3p0QEGzjWdKusrFbuLA4Wi0tq9RLxDq3rgin32ZVxIY9CM7xLl9U4lFnJ3AV5eU8ddNPNamKkoBv9D4snmr8RTcSUkHWz7U8QC4Mi2ntg+QZGOoZX19F2uVxC95TmyNVEt7SxJX6oo+1ZioXIKUWCm9eN9DPhMjT70he0HgNdK2pyIfIVIrnbRvD73CE4HpktagygheQZR/vFtvQQHNdXUwJuoUeDcAKfKmqZif6ftddu2D5d0DfU8msaVCRlnMChUag23Al1KW638JJKOJJ7Iz2L4wlmVNNgihsd3le2pwJKuWMy+yMyVmbH981SQP972+3u1dZH/BTEkfwsxrfN3wj983a6CQ/KTgJ1sn1Dl+Ocjrf+hpE8SI8VDq16Ho8WZtHD1eJMLCAN0fGnamYjZeUsV+X4ZYP8bpWJX5Lf6HlGH2sSayd62X9tVcD4iRwbNeKIsll4t6WvEMHFSTR1/LK9Fy6syZeH3bEpuIdt3VJWV9EEiOGd1RS73Fi8mopirsnb7Rlk/qJOgbXsiOdk3bD8iaUWGLyJ2pUyR7QtMWGNArNvsRIxMW0/YVXMjLU8kmDunvVFREvQBIjK9Co28iRp4AzXuf3mgWIao29xKxb6P66Vify9R3OYQwhhcWtoWGHJk0IDyVHI/cRPfF1iKSENQte7sIPpwLPBd18wtpKgDvQxR1GW/tl2PV3HnU9Sq/QyR9rc9BP8pIkfSfqPJFvmOdRRaVHUpLLoOAv4MnMzwXPaVdSzIFLfi/wJ+Z/tERTbd7T2imt8oshcBu418gi7X9tGuHgF8IbEI2+5NtJurp7A+lyFvoOeCzmx/c4z6P9P29N5HPn9JYzBOSPpf2x/VKPlxqsYqqHluoabTPF+1XbuIuYbqKLQyVT5c3i8N/LGOd4kGkM9/oqKShmGUfXWmC1cl1gxa3jiXErWEq7pIX297nSrHjpAbVP8bPVAo0mkcDqxgex1JryLWEaquf407OU3UB+qehuCTtk+roKY1t/qNht15a0P5kdM8C1NvmmfDkQ2SLuz1RNi62Uv6IfAz22eX7a2o6YkzALfEBRo1K9u5TJd9PT2y2s7VlzdRG/16Aw2k/0QxGxhet7hOnMMPienNHwDYvlbST4A0Bs9zPkl4EbV4ARFxuwQxVO5pDFwKbQ8gVuFLnZ7siQR6o9I+zTPCv/4pwiOlK4r88UsAy2l4+u0lCXfPqmxse4/Whu1zyvpLZRQZKj8IvL40XQL8wBMngvRohsp2vpFStrOi7C+LS/BnXaYJimPCFwgvn0pIehkxfvCxtAAAFvhJREFUX74xcRP9HbCv7dt6yF1PxKX06w00kP4P4IFicdtXjPBGfXq0g+dH0hj0R+M0BJKuItzmTrT9hwZ96WsB1/ZXga/2O80D7EVkSP0XYp633a3zuzX0/EkRbNZeC+BPNftyOLFgeljZfn9p+0BNPQsqi9m+UJLKE/oBxd23ilvjx4kgwzmSWll81yXqMdT5/n5CeNO0KuztSKwf9IoXWQlokhl0UP1H0jrMPbqqGq/x5+KO2jJI2xIOJQsMuWbQB5Lm2F5jlH1/sL16BR23E/7h2xPpdk8ETrZd6UbYYwH3iDo3+PJkP43hP4JK9Xsl/bftQ6ueq4P8ssRTbeup/tfAF2ouIF8z0hW1U9vzFTUs21l0vIyhB4sbej3Rd5Cfa36+yv+gk2tzPwyg/x3Tutjetsb5jwBeS6x/3U641lb1xhp30hj0gaQTgEvcOQ3BZrZ3qqCjvQbyvxHeF/9OVGc60XbPqZoi2++TfUv+A0QU9BRKuUHCK6VO7dcmT1QtHS8OMf+1jlyRvQrYrjXCKj/M0wZxk1kQkLQBcd0sTSQLXAr4mu0ZY3DullfYp4ibYMvPfgdgmV7XpqS7iSp9HXHFspdNUQSvtdK6rKuS1qVKnEQZjR9s+xNlZmCS7cfncZcHThqDPpC0PJG++h90SENg+/4KOjoFey1EBF/t4B65+iV1vdG5Ym6f8iPYAJhh+9WKIjlfsd0xPUAH+aZPVK8kUie0bip/Bna1fX0V+aLjTcS8+W3E6GhVwt2wW7HzBR5FhOul5XWZ7U5eVfO6D+1eYSPp6dEl6V5iSq9j6gfbX2jcyQpoqDjOLGLd5XHgJtuvqCg/wxWrqs2v5JpBH3gwaQh+30HvM8C55dWLbv7XJlJKV+FJ209KQpHp82ZJlacXaJ4o7wdE1bmLARS5dVrD7UqU+fJpRCQ3RPrhBabkZAPeR3xPbwH2L0+lv2PIOFQuctQvA1h4vdc1KrLNQxqldQFmSzqTSE3T7ppapw71uJIjgwmOpJ8R3icfJQzIw8AitnvmtSnyTZ+oGs/3F8+mDxHz5iby4nzf9pNVdTwfkLQcsXD7UWA110jEp85BgI9X9ciStDdwgu1HyvYyRJqQw3rI1Urf0kF+AzpHIL8NuL/ltddF/nvAT2xf2tY2lfppXTqVYLXHqAb0IEhjMI6UKZmVgMvb58olbWm76+hAc2d5NDHFcnW/85WK4h5LESmlK5XylHQYsZC9I+HZ8dfSh0rpi4sxuorhOW3Wt/3u0aXm0nEKYYRaI5L3Akvb3q6qjgWRMq24HjE62BRYnVg8/h2x7lPZbVnSHUS22/bgv/uICPs9KtxU56oXXOVGL2nZOs4CHeQbRSBL2oe4dlcETiHW62b3258FmTQG44SkjxABLjcRrnX72D6j7OvpYTHKk8iyRPri3WtOWaEo7rEWcKftB+vItumYSv0nqmUIn/DXlabfAAfYfriGjhttr9Wr7fmGpCeAGwmXzkuarBkogv9Os31e2d6CyBV0NHCI7a4uomXt6VVtvv4LAdfaXrubXFM02AjqHctrMcK770Tbc03njpD7pO2vSTqUzpkEPlLl/PMDaQz6QNKuto/t0L4IcFxFb6LrgE1s/7XcRE8Djrd9SJOhc7moT6nw430nUYvgISJb4/eIp8CpRDH3uT5fBx0LA8/YtqSVCZ/yP/TzZKXIlfRsP6MaST8m8jPNKNsbERkjd6mra0FCkZxuE8J54RngSoZGBffU1HWd7VeOaLvW9qs6PfV3kP86sXD/g9K0F3CX7Y/X6Udderh5j7qvh871gKMI49Z1qk3SO2z/XNKunfZX+R3NN3g+KMS8oL2IaY09R7QtQaS+PbKijhtGbL+IWDj+FjHN0qh/FY65hqi9sAExtfOy0r48cF0F+T0IQ/LH8v73hFvhLYQxqdrXDYDrgDvK6xpimqjO572JiGJt6Xi2tF1HPJ2O+zUzBtfk4oRX12eAW4kRXh358wn30FXL65NEjYuFKl5Pk4go8NPKay9goTH43N8Hvkx5sC1tAg4k4m2q6lmYyPh6AjE9dhKwTQW5jxIpWRYe72ug8Xc53h1YEF/EdMwVRCIuiLxEVxKBPlV1XAS8ekTbwoSb5TMN+rYm8WTY67jZbe+vG21fF/kbiLwwqxDeE8uV9sVHGroeeq4F/q1t+3V1b+BtN7COr/G+Xubli3gI2ZwY3Z1DrBvNJkZKdfQsRySam92SL9f1osAa4/05e3z+E4E/EEGcp5f3JwEvqiD/FmIUcB9wJrHetESN83+DSPn+EPAr4CtEOdJlx/u7qfvKaaI+UZSYPIeY496G8F45pIb8FOBp2/d12Lep27wbRpHvlO10WWIhbGfbXd3iio/6ZsQT3UXlfcvX+2L3jhx9biprpPdPnWmuTsdWjUot6xz/dPF4KS6xbyOeihcYl75+kTSbWPSdSdyQLiPiRWoH7g2gL02S5Q3i/H1FIJcF6J8Ap7vGOlUHPYsS1Q5fS0zdbQI84gVo3SrjDPqgzZPnCGJa50LgrlZ7lRuRu5QD7GUICiOznRr4C3Crq3kCLcXwnELtQWpVnhBadYcnAYtqqAaxaLsZVOBXkn5APN21IlcvaQXVuXvw3LnA7sCtipKPvyOG+W+XtIEbRGYvIOxKjOoaP9EpUjB/grmLy1SNV2mSLK8x5eZ/G4CkA4ADKspVjrTvwWJEksalyutPxDTlAkOODPpgFE+eFvYC5FvcL5K6RvfafuMA9Ljbj7V90VNRkHxZ23uXp7RZHrEgmoxOGSl+n7mLy3R1KW2Tn2V7/RH/k1m266RDHwhVR5YDOtcRxIjkceByYAYxOut7lDFe5MigD1zRh/75TNWbfTcU5QYPt31Kv91oe7858PXSt6ckPdu0fxOMp20f3kD+H+X/eaukDxPxDi8aTNdq0zG1xTxiFSINza3EZ74beGQMzz8wcmQwICRdNMAh54RBDcoNFpfS+4gf4X5E1O0TJa3Ar3qteyRDlKmVB4CfETm3gFqVvsYtWV6HvkyyPWYPA5JEjA5eW17rEAvKv7O9/1j1oylpDPpAwwvIQzyJvJxwq8QVA10SUINyg5IWIzKurggcZfua0v5aYHXbx3eTX9ApTgwr2L61bG9HzF0DnOcKCRPbdC2QpUNLKpIdiMjpnxMusf9GeBR90fWK2jftyxQiEvy1hEfRS2wvPVbnb0oagz5QJKR6jChp93fCGPyGEkXrMcxhLmlTYrFsVWLar1UhqvaPWJHo7N+BHW1vPch+djnnAnkTmh8o89WX2T6mbM8hPNwWI6Z9/msM+nBmt/2uWMu7wflPAf5JuJguA1xPGIXXEa7bb5/H5/8IQyOCfzLk1XUZsbi/wExXpjHoE0nvBvYFvmH7TEm3jccNTNLNpR8jF/7+UlF+UeD/t3f2sZaV1Rn/PYilA1IrH4J8RTMtgkX5CoaWMQq0BQoN1AIzd0opwdombUVE/UObQk0tbUQt2KRqI22K1Blow2CtfIzUsWIpKI5QBhka0BZsAhZqBwQCDjz9Y72n98yZc+/de597z777nPVLbu7cfc5+98rcc/e73/Wu9TynE/XVpxB12jfY/kKDWFaWcdZ4iWUIyvXuY57Kp0lfoZXS0mN61UQD5b5fs71q3gHifSfZ/rJ21roCFq6Mk/TfwKNENdhdDOTrPbqt67xI2uIwoN8V+J7t/fteW3KDI0kfZ1YltlPOZoPkBnJDbG+QtBH4I0nvIJpz2mCbBxQbq1C0Z2aAXwQ2Ec1ux9XdHJd0ALFMXwu8kag1XzPvSYx+Eyr0nvp6Jub9YnfT8JSz60BZab/vddX0xFuJPpNfHvKaCWvW+difaNyaIT4DXyQ0fe6veP1ReQHA9nZJgy6BLw55/6Ji+5Klvsa4yJXBIiDpSEJn6FMtXPtPCcmAG9hx429ec5tSbXM7cIGLwFmd1Y2k3yJuAAcSao/XA593RX17SR+yfdkcZbq1ynNHaVzrMqUc9JTBxkVJBwI3j3tlJGk34jNxBWFdWscLu+k1v090G4t4KFnfewk41/Z+Sx3DpJArg0WgbFze29Lle4J0/RU5VcxtjiGe4G+T9B3ij6iy/j0hV/CvwFrbdwNIqvxk0auyGLYSURjk1EH9XdtlA3lsDU8tcgXwBUnvJSQkIH6vH2XnpsR5KTfyX2XnprMFjWfKuacTE8FrCQHEDXWuPwLv7/v33QOvDf6czEOuDJLezXOGuBncC2zwAh7MkvYGzinn7U+sDC6wfXDDGH6yXH8tcLjtA2qceyyhL/NK4onwB8CFC62OJgFJpxLidD9DPATcT2hk1UodSroF2MbOe0/zOeoh6RqilPImYL1r2JUuFQpZ9P9djM7saSIng44i6Tzb10oamrN0AyPx0jR0MrEB/I4a5x1ELNFniKqODbY/WOG8FYSu01rCpGVP4Czgq02qMBQy2NjeVvfcSUPSxbavrPH+LbaPaHCdl5gtCe6/mfSq2n6i7pg1r38pIdm+taxQbib8QbYTq9bblvL6k0SmiUZEYeKxHzsurR8Zw6X3KN/3XKwBbb8k6Tmgll2kQ2fpY8DHimBZlQ3kzxH14BsJtcwvAw/Z/krduAdTHNEDVC3FMcFcAlSeDIA7JL3Rdi09Hdttp+NWE01uEFpNItRWDwX+BsjJoCI5GYyApHcR4lyPExr6EE9HS75xZ/vT5fuHRh2riMytJdI+3yXKS5uMswdwfPlaiDcQ6ZwHCM/kF+vsOQzweWZTHM8v8N5poa4kwyrggtL38TyzT/bLvTz3hb500ClEqupF4IFSbppUJP+zRuPdwOur1vQvNZL+3fahFd97KJHWmWG2A1h1NYfm6FNYsKrK9lEKD+gZYhP7CWBPSfvV6ZwtHGT71JrnTDp1J9bTliSKped5SUcQD2QnEsqrPXZvJ6RukpPBaDxKPJGOHUlPE3/w/U+Au/eOV8jVbiVKS8+w/VAZ8z01rj9yn4LtrcTK6rKyCTwDfEPS92z/XNVxaJji6Dp9n4GdXmJWlqIqH7bd36eApM+yY+/CcuRiwlltX+DP+sqkf4nZCqukArmBPAKSriacxb7IjjX+tTdvG1z7E0Rj0ft7T9KSvlujzv8sIrd/AuELsB74TI3zR+pTmGdcEc5nX61xzreBnyJSXF1KcSwbBvsyyl7Yfe6QOUsyGrkyGI1HytePMeYOZNsXlafpdZJuJOr+69T53wjcWPL8ZxJPWK+W9EmiGmjjAkOM2qcwV1wGKk8Eha6mOFpH0geI0tQVkp7qHSY6e+ctL14ODKmmM5H2/FrvISWpRq4MOk4pB/09YvN3ZZ36/CFjvaqMs9r2yTXOq92nsJhIOmTY8TFVdU0Ekv7EHXSGkzRMInovYv/qD22vH/J6MoScDBog6UrbF2u4D/GSKzXOEdNrgKNt3zTua/fF0KhPYRGu2xOs61luvg54cBxieZNEkbHoqd8CUCddt5yQtBdw26RLkiwmmSZqRk8QrVbL/2Ij6c1EZuUbhHzvYZJoa0Jo0qdQpCcuBw6wfZqkNxA6T1fXuO4O9pYK/+TfqXp+8v8aV2uAbzPbgdwkZbcssP0/6jWcJJXIlUFHKcvj04gJ/UuERtEmQkHyVtt/PMZYdupTqCpSJulmwkz9920fWWrDvzV4g28Q032jjjFNSHoQeJPtiejTkHQi8AdO98HK5MqgAZI2Eyqh62w/3FIYZxNt97sR1o8H2X5K0kcJXfklnQwWq08B2Mf29WUjsydFXEt6eGATcRdic3tQzjiZn+8AL6djTXsa7mmxF/H7P3/8EXWXnAya8SqirHOTpMcIY4/rbI/zBrS9dFo+K+lh208B2H5O4zGDH6lPoY9niuhdz6DleOr3bvRLcmwnSn0bdVFPG5L+nPi/fxa4R9I/sWOZ9EVtxVaRQSczA0/afmbYm5O5ycmgGT+w/T7gfZLeQjwdb5b0ALFaGEclzQuSdrf9LHBs72ARaxvHZPB2Ise8qShe9jTl63IJ8A/ASkn/QjQPnV1ngJ4kh6RXlJ9/2CCOaaUn8/xN4vfQKTxGi9lJJ/cMGjDYoFOOvYzI16+u04U7Qgy7DcvvStoHeM24unH7+hRmCA+Fa6jWp9A/xq5E856IKqAf1YzhCGJTf69y6AngN5aDnHKSdIWcDBogab3tBZU5p406fQqaw+6yh6vZXvbGuoPYgN5Ufn4bcHlNSYupZo7c+zZi5fDh5aK/lSwdORkkraDhdpc97Hq2lzsZnw87lsyNpI8QJaWfK4fWEEJvjwGrbA/zSE4miJwMGlIUNw8E7urPUUs61fYt7UU2fUjaAGxmtv/jPOBY27/SXlTdYo7U52bbx2SZ7nTQtjFFJ5F0EaGh/y5gi6Qz+16+vJ2ouomkvSV9QtJmSd+UdFWpLqrDhcTG8w3la99yLKnOy0oTIwCSjmNWa2p7OyEl4yRXBg0o+dWftf1DSa8lJHQ/a/sqSd+yfXSrAXYISV8iulyvLYd+DXib7Z9vOF763zag3Pz/CngFsZH/FPCbhKfy6bavbzG8ZAzkZNAASff3696Uksa/J1r5T7J9VGvBdQwN8d6tmpbQcP/bI4ncd/rfNkDpIz21ZJ9BMx6XdJTteyDq2iWdQTxZZW61HhslrQF6T55nA7dWPHfQ/3YX4NWk/21lJJ1n+9pBKWjN+kgvuTdHsjzIyaAZ5zOQR7W9HThf0qfbCamzvJPwUuiliXYhupJ/m4Ud2wb9b9c5/W/rskf5vueQ1zJtMEVkmijpLJLuJPLajwMPEhVEPde1rbYPazO+riPpYttXth1HMh7y6SlpndKAtop4Er29uLBV4d2k/+1ScgmQk8GUkCuDpFUk/QXhX7yuHFoNPGz7d9uLKgGQ9Kjtg9uOIxkPORkkrSJpK3B4L/df3NLut314u5Elkh6xPdRSNJk8Mk2UtM1DwCFAT33y4HIsGQOSnmb4RrGAFWMOJ2mRXBkkrSLpn4HjgK8TN6U3E+Jo26AdP+kkmUZyZZC0zaWjDiBpd+C9wCG23ynpp4HX2/7HkaNLkikhVwbJskLSKmCmzgaypOsIc5bzbR9RJoc7shM8SaqTQnVJ60g6WtIVkv6D6Ch+oOYQK21/BPgRQHF/a+K6liRTS6aJklaQdCjhjjZDOJNdR6xUT2ww3AuSVjDro7ySjhm7J0nb5GSQtMVW4HbgDNsPAUh6T8OxLgNuAQ6W9LfACcAFixFkkkwLuWeQtIKkswg3rROIG/l64DO2X9dwvL2B44n00J22n1isWJNkGsjJIGkVSXsAZxLpopOAa4ANtjfWGOME4B7bz0g6DzgGuMr2fy5wapIkhZwMkmVDMaY5B1ht++Qa5/0b4WPwJuCvgauBc22/dUkCTZIJJCeDpPP0efVeCvyX7auHefomSTI3uYGcTAJPS/oA8OvAW4q+0ctbjilJOkX2GSSTwGqilPRC248BBwFXtBtSknSLTBMlE4Gk/QiNI4Cv2/5+m/EkSdfIlUHSeSSdSwjdnQOcC9wl6ex2o0qSbpErg6TzSLoX+IXeakDSvsBtto9sN7Ik6Q65MkgmgV0G0kJPkp/tJKlFVhMlk8Atkm5lR+vMm1qMJ0k6R6aJkolA0tuBVeXH221vaDOeJOkaORkkE4WkfYAnnR/sJKlF5lWTziLpeElfkXRD8UTYAmwBHpd0atvxJUmXyJVB0lkk3Q18EHgl8JfAabbvlHQYsM720a0GmCQdIlcGSZfZ1fZG238HPGb7TgDbW1uOK0k6R04GSZd5qe/fzw28lkveJKlBpomSziLpReAZwtBmBfBs7yXgx22nWF2SVCQngyRJkiTTREmSJElOBkmSJAk5GSRJkiTkZJAkSZKQk0GSJEkC/B8v5VnjC4Fj4w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689" y="720725"/>
            <a:ext cx="4288575" cy="431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034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0350" y="1752829"/>
            <a:ext cx="3739305" cy="5727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  <a:endParaRPr 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944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118925"/>
            <a:ext cx="8520600" cy="4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80" b="1" dirty="0">
                <a:solidFill>
                  <a:srgbClr val="FF0000"/>
                </a:solidFill>
              </a:rPr>
              <a:t>Overview</a:t>
            </a:r>
            <a:endParaRPr sz="2380" b="1" dirty="0">
              <a:solidFill>
                <a:srgbClr val="FF0000"/>
              </a:solidFill>
            </a:endParaRPr>
          </a:p>
        </p:txBody>
      </p:sp>
      <p:graphicFrame>
        <p:nvGraphicFramePr>
          <p:cNvPr id="66" name="Google Shape;66;p14"/>
          <p:cNvGraphicFramePr/>
          <p:nvPr>
            <p:extLst>
              <p:ext uri="{D42A27DB-BD31-4B8C-83A1-F6EECF244321}">
                <p14:modId xmlns:p14="http://schemas.microsoft.com/office/powerpoint/2010/main" val="3989315577"/>
              </p:ext>
            </p:extLst>
          </p:nvPr>
        </p:nvGraphicFramePr>
        <p:xfrm>
          <a:off x="311675" y="1726821"/>
          <a:ext cx="8520600" cy="1935390"/>
        </p:xfrm>
        <a:graphic>
          <a:graphicData uri="http://schemas.openxmlformats.org/drawingml/2006/table">
            <a:tbl>
              <a:tblPr>
                <a:noFill/>
                <a:tableStyleId>{2AD7958C-A366-460F-9548-835E6958E118}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33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Category</a:t>
                      </a:r>
                      <a:endParaRPr sz="1000" dirty="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Type</a:t>
                      </a:r>
                      <a:endParaRPr sz="10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Insights</a:t>
                      </a:r>
                      <a:endParaRPr sz="10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Inference</a:t>
                      </a:r>
                      <a:endParaRPr sz="10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63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Product Behaviour</a:t>
                      </a:r>
                      <a:endParaRPr sz="9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Product sales against time</a:t>
                      </a:r>
                      <a:endParaRPr sz="9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entury Gothic"/>
                        <a:buChar char="-"/>
                      </a:pPr>
                      <a:r>
                        <a:rPr lang="en-GB" sz="9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Towards the end of the year, we see a peak in sales for all of the products</a:t>
                      </a:r>
                      <a:endParaRPr sz="9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entury Gothic"/>
                        <a:buChar char="-"/>
                      </a:pPr>
                      <a:r>
                        <a:rPr lang="en-GB" sz="9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This could be due to the sales that happens at the end of each year (Black Friday, Christmas, … </a:t>
                      </a:r>
                      <a:r>
                        <a:rPr lang="en-GB" sz="900" dirty="0" err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etc</a:t>
                      </a:r>
                      <a:r>
                        <a:rPr lang="en-GB" sz="9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)</a:t>
                      </a:r>
                      <a:endParaRPr sz="9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63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Market Opportunity</a:t>
                      </a:r>
                      <a:endParaRPr sz="9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Predictions for future sales</a:t>
                      </a:r>
                      <a:endParaRPr sz="9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entury Gothic"/>
                        <a:buChar char="-"/>
                      </a:pPr>
                      <a:r>
                        <a:rPr lang="en-GB" sz="9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There are 42 states that do not have any sales, they can be targeted to gain customers in these states</a:t>
                      </a:r>
                      <a:endParaRPr sz="9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dirty="0" smtClean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dirty="0" smtClean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 _______</a:t>
                      </a:r>
                      <a:endParaRPr sz="9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118925"/>
            <a:ext cx="8520600" cy="4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990"/>
            </a:pPr>
            <a:r>
              <a:rPr lang="en-GB" sz="2380" dirty="0"/>
              <a:t>Products Sales </a:t>
            </a:r>
            <a:r>
              <a:rPr lang="en-GB" sz="2380" dirty="0"/>
              <a:t>Trends(using </a:t>
            </a:r>
            <a:r>
              <a:rPr lang="en-GB" sz="2380" b="1" dirty="0">
                <a:solidFill>
                  <a:srgbClr val="FF0000"/>
                </a:solidFill>
              </a:rPr>
              <a:t>tableau</a:t>
            </a:r>
            <a:r>
              <a:rPr lang="en-GB" sz="2380" dirty="0">
                <a:solidFill>
                  <a:srgbClr val="FF0000"/>
                </a:solidFill>
              </a:rPr>
              <a:t> </a:t>
            </a:r>
            <a:r>
              <a:rPr lang="en-GB" sz="2380" dirty="0"/>
              <a:t>analyse)</a:t>
            </a:r>
            <a:endParaRPr sz="2380"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806400"/>
            <a:ext cx="3524100" cy="37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Char char="-"/>
            </a:pPr>
            <a:r>
              <a:rPr lang="en-GB" sz="1300" dirty="0">
                <a:latin typeface="Century Gothic"/>
                <a:ea typeface="Century Gothic"/>
                <a:cs typeface="Century Gothic"/>
                <a:sym typeface="Century Gothic"/>
              </a:rPr>
              <a:t>Towards the end of the year, we see a peak in sales for all of the </a:t>
            </a:r>
            <a:r>
              <a:rPr lang="en-GB" sz="1300" dirty="0" smtClean="0">
                <a:latin typeface="Century Gothic"/>
                <a:ea typeface="Century Gothic"/>
                <a:cs typeface="Century Gothic"/>
                <a:sym typeface="Century Gothic"/>
              </a:rPr>
              <a:t>products.</a:t>
            </a:r>
            <a:endParaRPr sz="13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t="-2552" b="4397"/>
          <a:stretch/>
        </p:blipFill>
        <p:spPr>
          <a:xfrm>
            <a:off x="3966400" y="1350750"/>
            <a:ext cx="5003399" cy="293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56366"/>
          <a:stretch/>
        </p:blipFill>
        <p:spPr>
          <a:xfrm>
            <a:off x="7637600" y="696446"/>
            <a:ext cx="648550" cy="6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t="43633"/>
          <a:stretch/>
        </p:blipFill>
        <p:spPr>
          <a:xfrm>
            <a:off x="8422050" y="696447"/>
            <a:ext cx="648550" cy="7884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5808225" y="1503825"/>
            <a:ext cx="795600" cy="28338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8127700" y="1582150"/>
            <a:ext cx="795600" cy="27555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118925"/>
            <a:ext cx="8520600" cy="4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80" b="1" dirty="0"/>
              <a:t>Sales in the States</a:t>
            </a:r>
            <a:endParaRPr sz="2380" b="1"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589891" y="958504"/>
            <a:ext cx="2358000" cy="24042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Char char="-"/>
            </a:pPr>
            <a:r>
              <a:rPr lang="en-GB" sz="1300" dirty="0" smtClean="0">
                <a:latin typeface="Century Gothic"/>
                <a:ea typeface="Century Gothic"/>
                <a:cs typeface="Century Gothic"/>
                <a:sym typeface="Century Gothic"/>
              </a:rPr>
              <a:t>San Francisco </a:t>
            </a:r>
            <a:r>
              <a:rPr lang="en-GB" sz="1300" dirty="0">
                <a:latin typeface="Century Gothic"/>
                <a:ea typeface="Century Gothic"/>
                <a:cs typeface="Century Gothic"/>
                <a:sym typeface="Century Gothic"/>
              </a:rPr>
              <a:t>have the most sales compared to all other </a:t>
            </a:r>
            <a:r>
              <a:rPr lang="en-GB" sz="1300" dirty="0" smtClean="0">
                <a:latin typeface="Century Gothic"/>
                <a:ea typeface="Century Gothic"/>
                <a:cs typeface="Century Gothic"/>
                <a:sym typeface="Century Gothic"/>
              </a:rPr>
              <a:t>states.</a:t>
            </a:r>
            <a:r>
              <a:rPr lang="en-GB" sz="1300" dirty="0"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endParaRPr sz="13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AutoShape 2" descr="data:image/png;base64,iVBORw0KGgoAAAANSUhEUgAAAYMAAAEzCAYAAADTrm9nAAAABHNCSVQICAgIfAhkiAAAAAlwSFlzAAALEgAACxIB0t1+/AAAADh0RVh0U29mdHdhcmUAbWF0cGxvdGxpYiB2ZXJzaW9uMy4yLjIsIGh0dHA6Ly9tYXRwbG90bGliLm9yZy+WH4yJAAAgAElEQVR4nO3debzcVX3/8debBGTfJKVIwKDGBVAEoqJUqmBls0KtCIhCaSriiqDVYFujKBVrFRUrbRQUKIhsCgKCFNmssoRFMCA/0gCSiBJkLSgYePePc4ZMLjf3Xn7eO2dg3s/HYx6ZObN9bnIz7/me7SvbRETEYFuhdQEREdFewiAiIhIGERGRMIiICBIGERFBwiAiIoDJrQv4/7Xeeut52rRprcuIiHjauPrqq++2PWW4+562YTBt2jTmzp3buoyIiKcNSbcv7750E0VERMIgIiISBhERQcIgIiJIGEREBAmDiIggYRARESQMIiKCp/Gis7GYNuuccXmd247YdVxeJyKiX+XIICIiEgYREZEwiIgIEgYREUHCICIiSBhERAQJg4iIIGEQEREkDCIigoRBRESQMIiICBIGERFBwiAiIkgYREQECYOIiGCMYSDpYEnzJP1c0rclrSxpE0lXSJov6TuSVqqPfVa9Pb/eP63rdQ6t7TdL2rGrfafaNl/SrPH+ISMiYmSjhoGkDYEPAjNsbw5MAvYCPgccafsFwL3AzPqUmcC9tf3I+jgkbVqftxmwE/A1SZMkTQL+DdgZ2BTYuz42IiJ6ZKzdRJOBVSRNBlYF7gS2B06r9x8H7F6v71ZvU+/fQZJq+8m2H7F9KzAfeGW9zLe9wPajwMn1sRER0SOjhoHtRcC/Ar+khMD9wNXAfbaX1IctBDas1zcE7qjPXVIf/+zu9iHPWV77k0g6QNJcSXMXL148lp8vIiLGYCzdROtQvqlvAjwHWI3SzdNztufYnmF7xpQpU1qUEBHxjDSWbqI3ALfaXmz7D8AZwLbA2rXbCGAqsKheXwRsBFDvXwv4bXf7kOcsrz0iInpkLGHwS2AbSavWvv8dgBuBi4C31sfsB5xZr59Vb1Pv/5Ft1/a96myjTYDpwJXAVcD0OjtpJcog81l//I8WERFjNXm0B9i+QtJpwDXAEuBaYA5wDnCypM/UtmPqU44BTpA0H7iH8uGO7XmSTqEEyRLgfbYfA5D0fuB8ykylY23PG78fMSIiRjNqGADYng3MHtK8gDITaOhjfw/ssZzXORw4fJj2c4Fzx1JLRESMv6xAjoiIhEFERCQMIiKChEFERJAwiIgIEgYREUHCICIiSBhERAQJg4iIIGEQEREkDCIigoRBRESQMIiICBIGERFBwiAiIkgYREQECYOIiCBhEBERJAwiIoKEQUREkDCIiAgSBhERQcIgIiJIGEREBAmDiIggYRARESQMIiKChEFERJAwiIgIEgYREUHCICIiSBhERAQJg4iIIGEQEREkDCIigoRBRESQMIiICBIGERHBGMNA0tqSTpP0C0k3SXq1pHUlXSDplvrnOvWxkvQVSfMlXS9pq67X2a8+/hZJ+3W1by3phvqcr0jS+P+oERGxPGM9MvgycJ7tFwNbADcBs4ALbU8HLqy3AXYGptfLAcDRAJLWBWYDrwJeCczuBEh9zLu6nrfTH/djRUTEUzFqGEhaC9gOOAbA9qO27wN2A46rDzsO2L1e3w043sXlwNqSNgB2BC6wfY/te4ELgJ3qfWvavty2geO7XisiInpgLEcGmwCLgW9KulbSNyStBqxv+876mF8D69frGwJ3dD1/YW0bqX3hMO1PIukASXMlzV28ePEYSo+IiLEYSxhMBrYCjra9JfAQS7uEAKjf6D3+5S3L9hzbM2zPmDJlykS/XUTEwBhLGCwEFtq+ot4+jRIOv6ldPNQ/76r3LwI26nr+1No2UvvUYdojIqJHJo/2ANu/lnSHpBfZvhnYAbixXvYDjqh/nlmfchbwfkknUwaL77d9p6TzgX/uGjR+I3Co7XskPSBpG+AKYF/gqHH8GfvKtFnnjNtr3XbEruP2WhEx2EYNg+oDwImSVgIWAPtTjipOkTQTuB14W33sucAuwHzg4fpY6of+p4Gr6uMOs31Pvf5e4FvAKsAP6iUiInpkTGFg+zpgxjB37TDMYw28bzmvcyxw7DDtc4HNx1JLRESMv6xAjoiIhEFERCQMIiKChEFERJAwiIgIEgYREUHCICIiSBhERAQJg4iIIGEQEREkDCIigoRBRESQMIiICBIGERFBwiAiIkgYREQECYOIiCBhEBERJAwiIoKEQUREAJNbFxDtTZt1zri91m1H7DpurxURvZMjg4iISBhERETCICIiSBhERAQJg4iIIGEQEREkDCIigoRBRESQMIiICBIGERFBwiAiIkgYREQECYOIiCBhEBERJAwiIoKEQUREkDCIiAieQhhImiTpWkln19ubSLpC0nxJ35G0Um1/Vr09v94/res1Dq3tN0vasat9p9o2X9Ks8fvxIiJiLJ7KkcFBwE1dtz8HHGn7BcC9wMzaPhO4t7YfWR+HpE2BvYDNgJ2Ar9WAmQT8G7AzsCmwd31sRET0yJjCQNJUYFfgG/W2gO2B0+pDjgN2r9d3q7ep9+9QH78bcLLtR2zfCswHXlkv820vsP0ocHJ9bERE9MhYjwy+BHwUeLzefjZwn+0l9fZCYMN6fUPgDoB6//318U+0D3nO8tqfRNIBkuZKmrt48eIxlh4REaMZNQwkvQm4y/bVPahnRLbn2J5he8aUKVNalxMR8YwxeQyP2RZ4s6RdgJWBNYEvA2tLmly//U8FFtXHLwI2AhZKmgysBfy2q72j+znLa4+IiB4YNQxsHwocCiDpdcBHbO8j6VTgrZQ+/v2AM+tTzqq3f1rv/5FtSzoLOEnSF4HnANOBKwEB0yVtQgmBvYC3j9tPGE9L02adM26vddsRu47ba0U8U43lyGB5PgacLOkzwLXAMbX9GOAESfOBeygf7tieJ+kU4EZgCfA+248BSHo/cD4wCTjW9rw/oq6IiHiKnlIY2L4YuLheX0CZCTT0Mb8H9ljO8w8HDh+m/Vzg3KdSS0REjJ+sQI6IiIRBREQkDCIigoRBRESQMIiICBIGERFBwiAiIkgYREQECYOIiCBhEBERJAwiIoKEQUREkDCIiAgSBhERQcIgIiJIGEREBAmDiIggYRARESQMIiKCp3gO5IhBN23WOePyOrcdseu4vE7EeEkYRDzN9WNAjVdNkODslXQTRUREwiAiIhIGERFBwiAiIkgYREQECYOIiCBhEBERJAwiIoKEQUREkDCIiAiyHUVEDIhskTGyHBlERETCICIiEgYREUHCICIiSBhERAQJg4iIYAxhIGkjSRdJulHSPEkH1fZ1JV0g6Zb65zq1XZK+Imm+pOslbdX1WvvVx98iab+u9q0l3VCf8xVJmogfNiIihjeWI4MlwIdtbwpsA7xP0qbALOBC29OBC+ttgJ2B6fVyAHA0lPAAZgOvAl4JzO4ESH3Mu7qet9Mf/6NFRMRYjRoGtu+0fU29/iBwE7AhsBtwXH3YccDu9fpuwPEuLgfWlrQBsCNwge17bN8LXADsVO9b0/bltg0c3/VaERHRA09pzEDSNGBL4Apgfdt31rt+Daxfr28I3NH1tIW1baT2hcO0D/f+B0iaK2nu4sWLn0rpERExgjGHgaTVgdOBD9l+oPu++o3e41zbk9ieY3uG7RlTpkyZ6LeLiBgYY9qbSNKKlCA40fYZtfk3kjawfWft6rmrti8CNup6+tTatgh43ZD2i2v71GEeHxHxjNZP+yWNZTaRgGOAm2x/seuus4DOjKD9gDO72vets4q2Ae6v3UnnA2+UtE4dOH4jcH697wFJ29T32rfrtSIiogfGcmSwLfBO4AZJ19W2jwNHAKdImgncDryt3ncusAswH3gY2B/A9j2SPg1cVR93mO176vX3At8CVgF+UC8REdEjo4aB7R8Dy5v3v8MwjzfwvuW81rHAscO0zwU2H62WiIiYGFmBHBERCYOIiEgYREQECYOIiCBhEBERJAwiIoKEQUREkDCIiAgSBhERQcIgIiJIGEREBAmDiIggYRARESQMIiKChEFERJAwiIgIEgYREUHCICIiSBhERAQJg4iIIGEQEREkDCIigoRBRESQMIiICBIGERFBwiAiIkgYREQECYOIiCBhEBERJAwiIoKEQUREkDCIiAgSBhERQcIgIiJIGEREBAmDiIggYRARESQMIiKCPgoDSTtJulnSfEmzWtcTETFI+iIMJE0C/g3YGdgU2FvSpm2riogYHH0RBsArgfm2F9h+FDgZ2K1xTRERA0O2W9eApLcCO9n+u3r7ncCrbL9/yOMOAA6oN18E3DwOb78ecPc4vM546seaoD/rSk1jk5rGrh/rGq+anmt7ynB3TB6HF+8Z23OAOeP5mpLm2p4xnq/5x+rHmqA/60pNY5Oaxq4f6+pFTf3STbQI2Kjr9tTaFhERPdAvYXAVMF3SJpJWAvYCzmpcU0TEwOiLbiLbSyS9HzgfmAQca3tej95+XLudxkk/1gT9WVdqGpvUNHb9WNeE19QXA8gREdFWv3QTRUREQwmDiIgY3DCQtLqk1VvXMZSkdSS9rHUdETFYBi4MJL1U0rXAPOBGSVdL2rxxTRdLWlPSusA1wNclfbFlTbWuL0jarHUdETHx+mI2UY/9B3CI7YsAJL2OMlL/moY1rWX7AUl/Bxxve7ak6xvW03ETMEfSZOCbwLdt39+4JiQ9C/hrYBpdv8O2D2tY06rAh4GNbb9L0nTgRbbPblVTretPgJU7t23/smE5SHo+sND2I/X/3ssov/P3NarnkJHut93kS5mkFwJ/DzyXZX/Ht5+o9xy4IwNgtU4QANi+GFitXTkATJa0AfA2oOmHRzfb37C9LbAv5YP3ekknSXp928o4k7J31RLgoa5LS98EHgFeXW8vAj7TqhhJb5Z0C3ArcAlwG/CDVvV0OR14TNILKF/CNgJOaljPGvUyA3gPsGG9HAhs1bCuUym9BP9ICYXOZcIM4pHBAkn/BJxQb78DWNCwHoDDKGss/tv2VZKeB9zSuCbgiR1lX1wvdwM/Aw6R9G7bezUqa6rtnRq99/I83/aekvYGsP2wJDWs59PANsB/2d6yBvg7GtbT8XhdV/RXwFG2j6rdtk3Y/hSApEuBrWw/WG9/EjinVV3AEttH9/INB/HI4G+BKcAZlG8p69W2Zmyfavtltt9Tby+w/dctawKQdCTwC2AX4J9tb237c7b/EtiyYWk/kfTShu8/nEclrQIYnugOeaRhPX+w/VtgBUkr1KPhfthv5w81MPdj6VHwig3r6VgfeLTr9qO1rZXvS3qvpA0krdu5TOQbDtyRge17gQ+2rqNb7R88Gljf9uZ1NtGbbTfrZqiuB/7R9nBdMK/sdTFd/gz4G0m3Uj5wBdh2y1lYs4HzgI0knQhsC/xNw3ruq7PlLgVOlHQX7bvSAPandMEcbvtWSZuw9Ci9peOBKyV9t97eHTiuYT371T+7u4YMPG+i3nDgViBLugDYozNgJWkd4GTbOzas6RLKP/p/2N6ytv3cdutZThfa3mG0tl6T9Nzh2m3f3utaukl6NqVrRsDltpttgyxpNeB3lKP/fYC1gP+0fU+rmvqdpK0pXzQALrXdrPuqhYE7MgDW6565YPveOuOipVVtXzmki3lJq2IkrQysCqxXw7JT2JqUwbWmbN8uaQvgtbXpMts/a1GLpKGDjHfWPzeWtLHta3pdU/UJ2x8DHqd+w5X0OeBjjeqh1jAd+CzljIbds5wm7BvvU3Ad5d9vMkD99+vp7CtJ29v+kaS3DHe/7TMm6r0HMQwe7/5Hrt8yWx8e3V37mDv9zW9l6YdKC+8GPgQ8hzKjoeMB4KtNKuoi6SDgXZRxH4D/lDTH9lENyvnCCPcZmLCpgKP4C578wb/zMG299k1Kl9qRwOsp3UbNxy4lfYBS12+Ax6hdj5Spr73058CPgL8c5j6z9Hd+3A1iN9FOlCltl1D+wV8LHGD7/IY1PY+lax3upUwHfIft21rVVOv6QKMP2BHVNRiv7oxl1C6Rn7YcM5C0su3fj9bWgzreA7yX0rf8P113rUGZrdZ0RpGkq21vLekG2y/tbmtc13zK2RV/27KODkmb2L51tLbxNHBHBrbPq4f229SmD7Xs2601LQDeUD/UVuhMb2ulc6gKLBrucHUiD1XHSJRvbx2db3It/YQnz0sfrm2inURZT/BZYFZX+4N9Ml7wiKQVgFvqtvWLgH7YFuYOoPmCyi6n8+TfndOACQvNgQsDSdsC19k+W9I7gI9L+nKLwcflrX7sjB20Wv1Iw0PVMfomcMWQmR/HtihE0p9SxlFWkbQly46vrNrreuoK8fuBvesakfUp/89Xl7R66xXIwEGUv5cPUtZCbM/SmTMtLQAulnQOXVOCe/1/UNKLgc2AtYZ8EVuTrjGWiTBwYUCZwrlFHYA8BDiGMq3szxvUskaD9xyV7dn1z/1b1zIc21+UdDFLZ37s33Dmx46UKaRTKeMHnTB4APh4o5qo37o/SekDf7w2t+gDX4btq+rV/6WMF/SLX9bLSvXSyouANwFrs+yXsQcp42QTZhDHDK6xvZWkTwCLbB/TaWtdW7+oRyz32z5mSPtMYA3bX2pT2RN1nGD7naO19bimj9r+lyFtE9rHO0o9/dYH/n1GmKhh+809LKfvSXq17Z/28j0H8cjgQUmHUpbmb1f7L5uugOzDRWf7sHRMpdsJwFygaRhQDqOfULtDmg5AUs7b/S9D2ia0j3cU/dYH/q+tCxiJpCnARym/W91TXlvNBvsrSfMoa0XOoxzRHWz7PyfqDQcxDPYE3g7MtP1rSRsDn29c09epi84AbF8v6STabXQ22fYfhjbafrTlfjs1xD9O6Z9/oNNM2TqgyXlrW/bxjqIv+sC73veSFu/7FJwIfIfSRXMgZRxjccN63mj7o3UPp9uAt1BWkycMxovtXwNf7Lr9S8qYQUt9teiMsp/N+rZ/090oqeVeLdj+LPBZSZ+1fWjLWro06+MdRb/0gQMg6QZG7iZqfUKnZ9cu44NqcF0i6apRnzVxOr0VuwKn2r5/or+HDUwYSPqx7T+T9CDL/lJ29rVZs1Fp0H+Lzj4PnCPpwyxddLZ1be+Hw/2zJa1m+6E6I2wroMmMMNtnAme26OMdSWc3zj7yptYFjKJzJHynpF2BXwETujHcKL4v6ReUbqL31G6sCV2zMnADyP2oHxedSdqZMk99c0pIzQOOsN18T/y66GwLSj/qt4BvAG+z3WJGWKemlYGZPLnPucmOuH3YB97XJL0JuIxyfoWjKN18n7J9VsOa1qVM5HhM5eRJa9aejYl5v0ELA0nbAPO69i1fA9jU9hVtK3tiJW3zRWf9rh9nhEk6lbLd99sp56fYB7jJ9kGN6vkhpQ/8I3T1gdf9ipqp//+OAl5C6b6aBDzU+Mi870jad7h22xPWpT2IYXAt5SQWnS6ZFYC5jT9Ihlt8dj9wte3rel1Pv1PZ5fU8ynkoXgvcBfyss71Bo5qudTmJzPW2XyZpRcoGesPNyupFPZ1tH67v9MdLusr2K1rU01XXXMrMq1Mp51fYF3hhqzEgSUcx8lhGk+3ua10dKwM7ANfYfutEvefAjBl0kbsS0PbjKuf4bWlGvXy/3n4T5VwCB0o6dej89XhiRtjf9tGMsE6f832SNgd+DbTcDbff+sCfYHu+pEm2HwO+Wb+gtZoQMLfR+47I9ge6b0taGzh5It+z9YdgCwskfZAyrx/Kpl6tT3s5lXK08r8AkmZTTrm3HXA1T56/3hOSnmX7kSFt67be46YGwInAK2pf75UTefg8RnNUtvv+J+Asyn47n2hYz2ckrQV8mKV94Ac3rKfjYUkrAddJ+hfKRIlmu5ba7mzvvYftU7vvk7RHm6qG9RATeGIbGMxuoj8BvkLZE8XAhZTN6u5qWNMvgJd25vZLehal2+PFne6HRnWdA+zeVdcGwNl9sMPk2yhHAhezdOfZv7d9Wsu6YnQqW8b/hjJecDDlpDtfsz2/cV1PGnNqOQ41ZMX2JMoYyym2Zy3/WX+cgTsyqB/6rU7kvjwnUjZeO7Pe/kvgpDqgfGO7svgecEqd6roR5RvvRxrW0/EPwCs6AV5nzvwXZcVvE3UNxj8Dz7G9s6RNKdtsHzPKU8e7jr7sA+96/9vrv1dfTH+ts+Z2ATaU9JWuu9ak7Vqf7incSyiBsOdEvuHAhUH9RXwXMI2un7/VFMD63p+WdB5lainAgbY7fZn7NCoL21+vh/Tfo/x9vdv2T1rV02WFIUdyv6X9CVK+RdlN9R/q7f9Hmc3T0zCgT/vA68r12cD7Kf9WkrQEOMr2YQ1L+xXl7+zNlC7Zjgdp2K1m+xKVXXDfDuxBmW5++kS+58CFAXAmZT7xf7HsnvitXUPZ273ZKfc6hsxuErAx5ZSA20japtWWBl3Ok3Q+8O16e0/g3Ib1QDmd6il1ywxsL5HU89+vPu4DPxjYlnJEd2ut53nA0ZIOtn1ki6Js/0zSz4EdO393LdV9yvaul7spXyhk+/UT/t4DOGZwne2Xt66jm5Zzyr1WS/TrAPZy9cnh/VtYuoX1Zba/O9Lje1DPxcBfAxfUNRDbAJ9rtRCuD/vArwX+wkNOJFWP1H/Yalysq47LgB1sP9q4jscpX1ZndsZRJC1wD84RPYhHBmdL2sV262+S3Q4CXuQ+2W7Y9qdUdgL9nO1+GCN4EpezrZ0haT1KN1Frh1DGVJ4v6b+BKcCEzQlfnhH6wNdg6XTTFlYcGgQAthfXNRmt3Qr8t6SzKDN3gCYb+72FMqZ5Ue06PpkencWvdT9rCwdRAuF3kh6Q9KCW7oDZSr9tN0ydA75t6zq6SdpG0sWSzpC0ZT28/znwG5VzW7eo6RWS/tT2NZQTJH2cskvoD4GFDUr6FaXv+/f1z87lVtqOJ4z0jbvpt/Hqf4CzKZ+Ja3Rdesr292zvBbwYuAj4EPAnko6W9MaJfO+B6ybqR5KOoex+2RfbDXdIOppySsdTWfbbUpPTXtbVqx+nTEecA+xs+3KVbaS/3aKrQdI1wBts3yNpO8o3uQ8ALwdeMpErRkepa0XKvlLLDEDa/mqjeh6j63eo+y5gZdv9cHSApNUBOmt++kFdv7IHsKftHSbqfQaxm6jzlzudZTfwurRdRcNuN9wPKb0ypQume3OzludAnmz7hwCSDrN9OYDtX6jdaRYmdS3C2xOYY/t04HRJPd9KpOUA5EhsT2r5/qOpq8ZPoK7SlnQ3sK/teU0LA2zfS/nyM6Hn7Bi4MJD0d5SuoqnUGTLAT1n2A6+nhg7IquyAOdzJ6HvK/XcO5Me7rv9uyH2twnOSpMm2l1D2jzmg674W/79+QRmAfFPXAGQ/rDzud3OAQ2xfBCDpdZSTTr1mpCc9kwzqmMErgNvrt6UtgfvallRO3ShpF0knUM5sNKELTMZC0lRJ35V0V72cLmlqw5K26IzzAC+r1zu3W21S923KiVDOpATUZQCSXkCbcaC3ULZ4uEjS1yXtQI8GIJ/mVusEAYDti4HV2pXTewM3ZqC6c2M9hH+V7UckzbO92ahPnph6/pzSr7sLcCVl0PZ5th9uUU83SRcAJ1EOn6GcN3of23/Rrqr+U6eRbkCZIvlQbXshsHodWG5R02rAbpTuou0pZ/P7bqebLZYl6buUtT7dv+tb2/6rdlX11iCGwXeB/Smj9NtTTiazou1dGtSykDJWcDTwPdsPSrrV9ia9rmU4w63J6Md1GjGyXg1APp3Vv6NPUdaumHKE96naXz8QBi4MutVv5WsB57VYbCLpS8DulOmRJ1FWR9/QiwUmYyHpQsoWC52VvnsD++cDJZ4p6vjcgcALgBuAYzsbMw6agQqDupBqnu0Xt66lo+7Z8jrKB+0ulHCaCZzbanpbnVL6MWAdyvbHr6Z8W/oJ8MFW22REjDdJ36EsxrsM2Bm4zfaH2lbVxkDNJnI5l+jNLff9GcoljS+iDPitCOxICYavAes1KmsBZaHSbNtvblRDRC9s6nqGvLre58rG9TQzUEcGAJIupcwgupJlF1L11YeepFVsD50+2cv33xD4IvBs4N/pmtbZatFZxHgbul9Ty/2bWhuYMOjMBa/jBE9i+5Je19TvVE7KfTjwI5aGgVtu9x0xnoasjBawCvAwSzeLXLNVbb02SGHwROJLOspDzjEaS0najDLD6VfAwbbvbFxSREywQRoz6F5401cbsHWTtAJlfnrLzfNOAw7KnPSIwTFIK5D79hBI0kmS1qwLhX4O3Cjp7xuW9PIEQcRgGaRuooeB+ZQjhOfX69D4RDK1tutsv1zSPsBWwCzg6pY1RcRgGaRuope0LmAEK9ZppbsDX7X9B0mDkdIR0RcGJgxs3966hhH8B2Vzup8Bl0p6LtD6hDvUTc5+0nKKa0T0xsB0Ez3ddG2L3LKG4yirj++hrNC8FPjxIO3XEjEoEgZ9QNJawGxgu9p0CXCY7b44Faak51DO5/sR4Dm2B+aIMmJQJAz6gKTTKbOIjqtN7wS2sP2WdlWBpHcAr6WcK+Bu4MfAZbZ/2rKuiBh/AxcGkrYFPgk8lzJm0plN1Gyn0H7dKrqe+u9/KNtRXGT7tpb1RMTEGcTD/WOAgykbsT3WuJaO30n6M9s/hicCq/mgre316mrk7YDDJU0Hbrb9zsalRcQ4G8QwuN/2D1oXMcSBwPF17ADKCXf2a1gPAJLWBDamHEVNo2yv/fhIz4mIp6dB7CY6ApgEnAE80mlvdXrCbvXDF9sPSPqQ7S81rud6yjjBj4FLbS9sWU9ETJxBDIOLhmm27e17XswIJP3S9sat6wCQtGo/nJM5IibOwHUT2X596xrGSKM/ZIILkF5NGWNZHdhY0hbAu22/t21lETHeBi4MACTtCmwGrNxps31Yu4qG1Q+HbF+inHntLADbP5O03chPiYino4ELA0n/DqwKvB74BmUxVZNT3Ul6kOE/9Dsn2WjO9h3lNM1P6JcZWBExjgYuDIDX2H6ZpOttf0rSF4Ams4tsr9HifZ+COyS9BnDdSO8g4KbGNdyzZrMAAAFnSURBVEXEBBik8xl0dObvP1y3WfgDsEHDevrZgcD7gA2BRcDL6+2IeIYZxCODsyWtDXweuIbSTfP1tiX1J9t3A/u0riMiJt7ATS3tJulZwMr9siFcv5D0iRHutu1P96yYiOiJgekmkvQKSX/adXtf4BTg05LWbVdZX3pomAvATOBjrYqKiIkzMEcGkq4B3mD7njo98mTgA5R+8JfYfmvTAvuUpDUoA8czKeH5Bdt3ta0qIsbbII0ZTLJ9T72+JzDH9unA6ZKua1hXX6pHS4dQxgyOA7bKSW0inrkGppsImCSpE347AD/qum+QQnFUkj4PXAU8CLzU9icTBBHPbIPUTfQPwC6Uk7RsTPmma0kvAI6zvW3TAvuIpMcpm/gtYdlFcZ1zP6zZpLCImDADEwYAkrahrCn4oe2HatsLgdX7YdfSiIhWBioMIiJieIM0ZhAREcuRMIiIiIRBREQkDCIigoRBREQA/wcvDcP5Wakkn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png;base64,iVBORw0KGgoAAAANSUhEUgAAAYMAAAEzCAYAAADTrm9nAAAABHNCSVQICAgIfAhkiAAAAAlwSFlzAAALEgAACxIB0t1+/AAAADh0RVh0U29mdHdhcmUAbWF0cGxvdGxpYiB2ZXJzaW9uMy4yLjIsIGh0dHA6Ly9tYXRwbG90bGliLm9yZy+WH4yJAAAgAElEQVR4nO3debzcVX3/8debBGTfJKVIwKDGBVAEoqJUqmBls0KtCIhCaSriiqDVYFujKBVrFRUrbRQUKIhsCgKCFNmssoRFMCA/0gCSiBJkLSgYePePc4ZMLjf3Xn7eO2dg3s/HYx6ZObN9bnIz7/me7SvbRETEYFuhdQEREdFewiAiIhIGERGRMIiICBIGERFBwiAiIoDJrQv4/7Xeeut52rRprcuIiHjauPrqq++2PWW4+562YTBt2jTmzp3buoyIiKcNSbcv7750E0VERMIgIiISBhERQcIgIiJIGEREBAmDiIggYRARESQMIiKCp/Gis7GYNuuccXmd247YdVxeJyKiX+XIICIiEgYREZEwiIgIEgYREUHCICIiSBhERAQJg4iIIGEQEREkDCIigoRBRESQMIiICBIGERFBwiAiIkgYREQECYOIiGCMYSDpYEnzJP1c0rclrSxpE0lXSJov6TuSVqqPfVa9Pb/eP63rdQ6t7TdL2rGrfafaNl/SrPH+ISMiYmSjhoGkDYEPAjNsbw5MAvYCPgccafsFwL3AzPqUmcC9tf3I+jgkbVqftxmwE/A1SZMkTQL+DdgZ2BTYuz42IiJ6ZKzdRJOBVSRNBlYF7gS2B06r9x8H7F6v71ZvU+/fQZJq+8m2H7F9KzAfeGW9zLe9wPajwMn1sRER0SOjhoHtRcC/Ar+khMD9wNXAfbaX1IctBDas1zcE7qjPXVIf/+zu9iHPWV77k0g6QNJcSXMXL148lp8vIiLGYCzdROtQvqlvAjwHWI3SzdNztufYnmF7xpQpU1qUEBHxjDSWbqI3ALfaXmz7D8AZwLbA2rXbCGAqsKheXwRsBFDvXwv4bXf7kOcsrz0iInpkLGHwS2AbSavWvv8dgBuBi4C31sfsB5xZr59Vb1Pv/5Ft1/a96myjTYDpwJXAVcD0OjtpJcog81l//I8WERFjNXm0B9i+QtJpwDXAEuBaYA5wDnCypM/UtmPqU44BTpA0H7iH8uGO7XmSTqEEyRLgfbYfA5D0fuB8ykylY23PG78fMSIiRjNqGADYng3MHtK8gDITaOhjfw/ssZzXORw4fJj2c4Fzx1JLRESMv6xAjoiIhEFERCQMIiKChEFERJAwiIgIEgYREUHCICIiSBhERAQJg4iIIGEQEREkDCIigoRBRESQMIiICBIGERFBwiAiIkgYREQECYOIiCBhEBERJAwiIoKEQUREkDCIiAgSBhERQcIgIiJIGEREBAmDiIggYRARESQMIiKChEFERJAwiIgIEgYREUHCICIiSBhERAQJg4iIIGEQEREkDCIigoRBRESQMIiICBIGERHBGMNA0tqSTpP0C0k3SXq1pHUlXSDplvrnOvWxkvQVSfMlXS9pq67X2a8+/hZJ+3W1by3phvqcr0jS+P+oERGxPGM9MvgycJ7tFwNbADcBs4ALbU8HLqy3AXYGptfLAcDRAJLWBWYDrwJeCczuBEh9zLu6nrfTH/djRUTEUzFqGEhaC9gOOAbA9qO27wN2A46rDzsO2L1e3w043sXlwNqSNgB2BC6wfY/te4ELgJ3qfWvavty2geO7XisiInpgLEcGmwCLgW9KulbSNyStBqxv+876mF8D69frGwJ3dD1/YW0bqX3hMO1PIukASXMlzV28ePEYSo+IiLEYSxhMBrYCjra9JfAQS7uEAKjf6D3+5S3L9hzbM2zPmDJlykS/XUTEwBhLGCwEFtq+ot4+jRIOv6ldPNQ/76r3LwI26nr+1No2UvvUYdojIqJHJo/2ANu/lnSHpBfZvhnYAbixXvYDjqh/nlmfchbwfkknUwaL77d9p6TzgX/uGjR+I3Co7XskPSBpG+AKYF/gqHH8GfvKtFnnjNtr3XbEruP2WhEx2EYNg+oDwImSVgIWAPtTjipOkTQTuB14W33sucAuwHzg4fpY6of+p4Gr6uMOs31Pvf5e4FvAKsAP6iUiInpkTGFg+zpgxjB37TDMYw28bzmvcyxw7DDtc4HNx1JLRESMv6xAjoiIhEFERCQMIiKChEFERJAwiIgIEgYREUHCICIiSBhERAQJg4iIIGEQEREkDCIigoRBRESQMIiICBIGERFBwiAiIkgYREQECYOIiCBhEBERJAwiIoKEQUREAJNbFxDtTZt1zri91m1H7DpurxURvZMjg4iISBhERETCICIiSBhERAQJg4iIIGEQEREkDCIigoRBRESQMIiICBIGERFBwiAiIkgYREQECYOIiCBhEBERJAwiIoKEQUREkDCIiAieQhhImiTpWkln19ubSLpC0nxJ35G0Um1/Vr09v94/res1Dq3tN0vasat9p9o2X9Ks8fvxIiJiLJ7KkcFBwE1dtz8HHGn7BcC9wMzaPhO4t7YfWR+HpE2BvYDNgJ2Ar9WAmQT8G7AzsCmwd31sRET0yJjCQNJUYFfgG/W2gO2B0+pDjgN2r9d3q7ep9+9QH78bcLLtR2zfCswHXlkv820vsP0ocHJ9bERE9MhYjwy+BHwUeLzefjZwn+0l9fZCYMN6fUPgDoB6//318U+0D3nO8tqfRNIBkuZKmrt48eIxlh4REaMZNQwkvQm4y/bVPahnRLbn2J5he8aUKVNalxMR8YwxeQyP2RZ4s6RdgJWBNYEvA2tLmly//U8FFtXHLwI2AhZKmgysBfy2q72j+znLa4+IiB4YNQxsHwocCiDpdcBHbO8j6VTgrZQ+/v2AM+tTzqq3f1rv/5FtSzoLOEnSF4HnANOBKwEB0yVtQgmBvYC3j9tPGE9L02adM26vddsRu47ba0U8U43lyGB5PgacLOkzwLXAMbX9GOAESfOBeygf7tieJ+kU4EZgCfA+248BSHo/cD4wCTjW9rw/oq6IiHiKnlIY2L4YuLheX0CZCTT0Mb8H9ljO8w8HDh+m/Vzg3KdSS0REjJ+sQI6IiIRBREQkDCIigoRBRESQMIiICBIGERFBwiAiIkgYREQECYOIiCBhEBERJAwiIoKEQUREkDCIiAgSBhERQcIgIiJIGEREBAmDiIggYRARESQMIiKCp3gO5IhBN23WOePyOrcdseu4vE7EeEkYRDzN9WNAjVdNkODslXQTRUREwiAiIhIGERFBwiAiIkgYREQECYOIiCBhEBERJAwiIoKEQUREkDCIiAiyHUVEDIhskTGyHBlERETCICIiEgYREUHCICIiSBhERAQJg4iIYAxhIGkjSRdJulHSPEkH1fZ1JV0g6Zb65zq1XZK+Imm+pOslbdX1WvvVx98iab+u9q0l3VCf8xVJmogfNiIihjeWI4MlwIdtbwpsA7xP0qbALOBC29OBC+ttgJ2B6fVyAHA0lPAAZgOvAl4JzO4ESH3Mu7qet9Mf/6NFRMRYjRoGtu+0fU29/iBwE7AhsBtwXH3YccDu9fpuwPEuLgfWlrQBsCNwge17bN8LXADsVO9b0/bltg0c3/VaERHRA09pzEDSNGBL4Apgfdt31rt+Daxfr28I3NH1tIW1baT2hcO0D/f+B0iaK2nu4sWLn0rpERExgjGHgaTVgdOBD9l+oPu++o3e41zbk9ieY3uG7RlTpkyZ6LeLiBgYY9qbSNKKlCA40fYZtfk3kjawfWft6rmrti8CNup6+tTatgh43ZD2i2v71GEeHxHxjNZP+yWNZTaRgGOAm2x/seuus4DOjKD9gDO72vets4q2Ae6v3UnnA2+UtE4dOH4jcH697wFJ29T32rfrtSIiogfGcmSwLfBO4AZJ19W2jwNHAKdImgncDryt3ncusAswH3gY2B/A9j2SPg1cVR93mO176vX3At8CVgF+UC8REdEjo4aB7R8Dy5v3v8MwjzfwvuW81rHAscO0zwU2H62WiIiYGFmBHBERCYOIiEgYREQECYOIiCBhEBERJAwiIoKEQUREkDCIiAgSBhERQcIgIiJIGEREBAmDiIggYRARESQMIiKChEFERJAwiIgIEgYREUHCICIiSBhERAQJg4iIIGEQEREkDCIigoRBRESQMIiICBIGERFBwiAiIkgYREQECYOIiCBhEBERJAwiIoKEQUREkDCIiAgSBhERQcIgIiJIGEREBAmDiIggYRARESQMIiKCPgoDSTtJulnSfEmzWtcTETFI+iIMJE0C/g3YGdgU2FvSpm2riogYHH0RBsArgfm2F9h+FDgZ2K1xTRERA0O2W9eApLcCO9n+u3r7ncCrbL9/yOMOAA6oN18E3DwOb78ecPc4vM546seaoD/rSk1jk5rGrh/rGq+anmt7ynB3TB6HF+8Z23OAOeP5mpLm2p4xnq/5x+rHmqA/60pNY5Oaxq4f6+pFTf3STbQI2Kjr9tTaFhERPdAvYXAVMF3SJpJWAvYCzmpcU0TEwOiLbiLbSyS9HzgfmAQca3tej95+XLudxkk/1gT9WVdqGpvUNHb9WNeE19QXA8gREdFWv3QTRUREQwmDiIgY3DCQtLqk1VvXMZSkdSS9rHUdETFYBi4MJL1U0rXAPOBGSVdL2rxxTRdLWlPSusA1wNclfbFlTbWuL0jarHUdETHx+mI2UY/9B3CI7YsAJL2OMlL/moY1rWX7AUl/Bxxve7ak6xvW03ETMEfSZOCbwLdt39+4JiQ9C/hrYBpdv8O2D2tY06rAh4GNbb9L0nTgRbbPblVTretPgJU7t23/smE5SHo+sND2I/X/3ssov/P3NarnkJHut93kS5mkFwJ/DzyXZX/Ht5+o9xy4IwNgtU4QANi+GFitXTkATJa0AfA2oOmHRzfb37C9LbAv5YP3ekknSXp928o4k7J31RLgoa5LS98EHgFeXW8vAj7TqhhJb5Z0C3ArcAlwG/CDVvV0OR14TNILKF/CNgJOaljPGvUyA3gPsGG9HAhs1bCuUym9BP9ICYXOZcIM4pHBAkn/BJxQb78DWNCwHoDDKGss/tv2VZKeB9zSuCbgiR1lX1wvdwM/Aw6R9G7bezUqa6rtnRq99/I83/aekvYGsP2wJDWs59PANsB/2d6yBvg7GtbT8XhdV/RXwFG2j6rdtk3Y/hSApEuBrWw/WG9/EjinVV3AEttH9/INB/HI4G+BKcAZlG8p69W2Zmyfavtltt9Tby+w/dctawKQdCTwC2AX4J9tb237c7b/EtiyYWk/kfTShu8/nEclrQIYnugOeaRhPX+w/VtgBUkr1KPhfthv5w81MPdj6VHwig3r6VgfeLTr9qO1rZXvS3qvpA0krdu5TOQbDtyRge17gQ+2rqNb7R88Gljf9uZ1NtGbbTfrZqiuB/7R9nBdMK/sdTFd/gz4G0m3Uj5wBdh2y1lYs4HzgI0knQhsC/xNw3ruq7PlLgVOlHQX7bvSAPandMEcbvtWSZuw9Ci9peOBKyV9t97eHTiuYT371T+7u4YMPG+i3nDgViBLugDYozNgJWkd4GTbOzas6RLKP/p/2N6ytv3cdutZThfa3mG0tl6T9Nzh2m3f3utaukl6NqVrRsDltpttgyxpNeB3lKP/fYC1gP+0fU+rmvqdpK0pXzQALrXdrPuqhYE7MgDW6565YPveOuOipVVtXzmki3lJq2IkrQysCqxXw7JT2JqUwbWmbN8uaQvgtbXpMts/a1GLpKGDjHfWPzeWtLHta3pdU/UJ2x8DHqd+w5X0OeBjjeqh1jAd+CzljIbds5wm7BvvU3Ad5d9vMkD99+vp7CtJ29v+kaS3DHe/7TMm6r0HMQwe7/5Hrt8yWx8e3V37mDv9zW9l6YdKC+8GPgQ8hzKjoeMB4KtNKuoi6SDgXZRxH4D/lDTH9lENyvnCCPcZmLCpgKP4C578wb/zMG299k1Kl9qRwOsp3UbNxy4lfYBS12+Ax6hdj5Spr73058CPgL8c5j6z9Hd+3A1iN9FOlCltl1D+wV8LHGD7/IY1PY+lax3upUwHfIft21rVVOv6QKMP2BHVNRiv7oxl1C6Rn7YcM5C0su3fj9bWgzreA7yX0rf8P113rUGZrdZ0RpGkq21vLekG2y/tbmtc13zK2RV/27KODkmb2L51tLbxNHBHBrbPq4f229SmD7Xs2601LQDeUD/UVuhMb2ulc6gKLBrucHUiD1XHSJRvbx2db3It/YQnz0sfrm2inURZT/BZYFZX+4N9Ml7wiKQVgFvqtvWLgH7YFuYOoPmCyi6n8+TfndOACQvNgQsDSdsC19k+W9I7gI9L+nKLwcflrX7sjB20Wv1Iw0PVMfomcMWQmR/HtihE0p9SxlFWkbQly46vrNrreuoK8fuBvesakfUp/89Xl7R66xXIwEGUv5cPUtZCbM/SmTMtLQAulnQOXVOCe/1/UNKLgc2AtYZ8EVuTrjGWiTBwYUCZwrlFHYA8BDiGMq3szxvUskaD9xyV7dn1z/1b1zIc21+UdDFLZ37s33Dmx46UKaRTKeMHnTB4APh4o5qo37o/SekDf7w2t+gDX4btq+rV/6WMF/SLX9bLSvXSyouANwFrs+yXsQcp42QTZhDHDK6xvZWkTwCLbB/TaWtdW7+oRyz32z5mSPtMYA3bX2pT2RN1nGD7naO19bimj9r+lyFtE9rHO0o9/dYH/n1GmKhh+809LKfvSXq17Z/28j0H8cjgQUmHUpbmb1f7L5uugOzDRWf7sHRMpdsJwFygaRhQDqOfULtDmg5AUs7b/S9D2ia0j3cU/dYH/q+tCxiJpCnARym/W91TXlvNBvsrSfMoa0XOoxzRHWz7PyfqDQcxDPYE3g7MtP1rSRsDn29c09epi84AbF8v6STabXQ22fYfhjbafrTlfjs1xD9O6Z9/oNNM2TqgyXlrW/bxjqIv+sC73veSFu/7FJwIfIfSRXMgZRxjccN63mj7o3UPp9uAt1BWkycMxovtXwNf7Lr9S8qYQUt9teiMsp/N+rZ/090oqeVeLdj+LPBZSZ+1fWjLWro06+MdRb/0gQMg6QZG7iZqfUKnZ9cu44NqcF0i6apRnzVxOr0VuwKn2r5/or+HDUwYSPqx7T+T9CDL/lJ29rVZs1Fp0H+Lzj4PnCPpwyxddLZ1be+Hw/2zJa1m+6E6I2wroMmMMNtnAme26OMdSWc3zj7yptYFjKJzJHynpF2BXwETujHcKL4v6ReUbqL31G6sCV2zMnADyP2oHxedSdqZMk99c0pIzQOOsN18T/y66GwLSj/qt4BvAG+z3WJGWKemlYGZPLnPucmOuH3YB97XJL0JuIxyfoWjKN18n7J9VsOa1qVM5HhM5eRJa9aejYl5v0ELA0nbAPO69i1fA9jU9hVtK3tiJW3zRWf9rh9nhEk6lbLd99sp56fYB7jJ9kGN6vkhpQ/8I3T1gdf9ipqp//+OAl5C6b6aBDzU+Mi870jad7h22xPWpT2IYXAt5SQWnS6ZFYC5jT9Ihlt8dj9wte3rel1Pv1PZ5fU8ynkoXgvcBfyss71Bo5qudTmJzPW2XyZpRcoGesPNyupFPZ1tH67v9MdLusr2K1rU01XXXMrMq1Mp51fYF3hhqzEgSUcx8lhGk+3ua10dKwM7ANfYfutEvefAjBl0kbsS0PbjKuf4bWlGvXy/3n4T5VwCB0o6dej89XhiRtjf9tGMsE6f832SNgd+DbTcDbff+sCfYHu+pEm2HwO+Wb+gtZoQMLfR+47I9ge6b0taGzh5It+z9YdgCwskfZAyrx/Kpl6tT3s5lXK08r8AkmZTTrm3HXA1T56/3hOSnmX7kSFt67be46YGwInAK2pf75UTefg8RnNUtvv+J+Asyn47n2hYz2ckrQV8mKV94Ac3rKfjYUkrAddJ+hfKRIlmu5ba7mzvvYftU7vvk7RHm6qG9RATeGIbGMxuoj8BvkLZE8XAhZTN6u5qWNMvgJd25vZLehal2+PFne6HRnWdA+zeVdcGwNl9sMPk2yhHAhezdOfZv7d9Wsu6YnQqW8b/hjJecDDlpDtfsz2/cV1PGnNqOQ41ZMX2JMoYyym2Zy3/WX+cgTsyqB/6rU7kvjwnUjZeO7Pe/kvgpDqgfGO7svgecEqd6roR5RvvRxrW0/EPwCs6AV5nzvwXZcVvE3UNxj8Dz7G9s6RNKdtsHzPKU8e7jr7sA+96/9vrv1dfTH+ts+Z2ATaU9JWuu9ak7Vqf7incSyiBsOdEvuHAhUH9RXwXMI2un7/VFMD63p+WdB5lainAgbY7fZn7NCoL21+vh/Tfo/x9vdv2T1rV02WFIUdyv6X9CVK+RdlN9R/q7f9Hmc3T0zCgT/vA68r12cD7Kf9WkrQEOMr2YQ1L+xXl7+zNlC7Zjgdp2K1m+xKVXXDfDuxBmW5++kS+58CFAXAmZT7xf7HsnvitXUPZ273ZKfc6hsxuErAx5ZSA20japtWWBl3Ok3Q+8O16e0/g3Ib1QDmd6il1ywxsL5HU89+vPu4DPxjYlnJEd2ut53nA0ZIOtn1ki6Js/0zSz4EdO393LdV9yvaul7spXyhk+/UT/t4DOGZwne2Xt66jm5Zzyr1WS/TrAPZy9cnh/VtYuoX1Zba/O9Lje1DPxcBfAxfUNRDbAJ9rtRCuD/vArwX+wkNOJFWP1H/Yalysq47LgB1sP9q4jscpX1ZndsZRJC1wD84RPYhHBmdL2sV262+S3Q4CXuQ+2W7Y9qdUdgL9nO1+GCN4EpezrZ0haT1KN1Frh1DGVJ4v6b+BKcCEzQlfnhH6wNdg6XTTFlYcGgQAthfXNRmt3Qr8t6SzKDN3gCYb+72FMqZ5Ue06PpkencWvdT9rCwdRAuF3kh6Q9KCW7oDZSr9tN0ydA75t6zq6SdpG0sWSzpC0ZT28/znwG5VzW7eo6RWS/tT2NZQTJH2cskvoD4GFDUr6FaXv+/f1z87lVtqOJ4z0jbvpt/Hqf4CzKZ+Ja3Rdesr292zvBbwYuAj4EPAnko6W9MaJfO+B6ybqR5KOoex+2RfbDXdIOppySsdTWfbbUpPTXtbVqx+nTEecA+xs+3KVbaS/3aKrQdI1wBts3yNpO8o3uQ8ALwdeMpErRkepa0XKvlLLDEDa/mqjeh6j63eo+y5gZdv9cHSApNUBOmt++kFdv7IHsKftHSbqfQaxm6jzlzudZTfwurRdRcNuN9wPKb0ypQume3OzludAnmz7hwCSDrN9OYDtX6jdaRYmdS3C2xOYY/t04HRJPd9KpOUA5EhsT2r5/qOpq8ZPoK7SlnQ3sK/teU0LA2zfS/nyM6Hn7Bi4MJD0d5SuoqnUGTLAT1n2A6+nhg7IquyAOdzJ6HvK/XcO5Me7rv9uyH2twnOSpMm2l1D2jzmg674W/79+QRmAfFPXAGQ/rDzud3OAQ2xfBCDpdZSTTr1mpCc9kwzqmMErgNvrt6UtgfvallRO3ShpF0knUM5sNKELTMZC0lRJ35V0V72cLmlqw5K26IzzAC+r1zu3W21S923KiVDOpATUZQCSXkCbcaC3ULZ4uEjS1yXtQI8GIJ/mVusEAYDti4HV2pXTewM3ZqC6c2M9hH+V7UckzbO92ahPnph6/pzSr7sLcCVl0PZ5th9uUU83SRcAJ1EOn6GcN3of23/Rrqr+U6eRbkCZIvlQbXshsHodWG5R02rAbpTuou0pZ/P7bqebLZYl6buUtT7dv+tb2/6rdlX11iCGwXeB/Smj9NtTTiazou1dGtSykDJWcDTwPdsPSrrV9ia9rmU4w63J6Md1GjGyXg1APp3Vv6NPUdaumHKE96naXz8QBi4MutVv5WsB57VYbCLpS8DulOmRJ1FWR9/QiwUmYyHpQsoWC52VvnsD++cDJZ4p6vjcgcALgBuAYzsbMw6agQqDupBqnu0Xt66lo+7Z8jrKB+0ulHCaCZzbanpbnVL6MWAdyvbHr6Z8W/oJ8MFW22REjDdJ36EsxrsM2Bm4zfaH2lbVxkDNJnI5l+jNLff9GcoljS+iDPitCOxICYavAes1KmsBZaHSbNtvblRDRC9s6nqGvLre58rG9TQzUEcGAJIupcwgupJlF1L11YeepFVsD50+2cv33xD4IvBs4N/pmtbZatFZxHgbul9Ty/2bWhuYMOjMBa/jBE9i+5Je19TvVE7KfTjwI5aGgVtu9x0xnoasjBawCvAwSzeLXLNVbb02SGHwROJLOspDzjEaS0najDLD6VfAwbbvbFxSREywQRoz6F5401cbsHWTtAJlfnrLzfNOAw7KnPSIwTFIK5D79hBI0kmS1qwLhX4O3Cjp7xuW9PIEQcRgGaRuooeB+ZQjhOfX69D4RDK1tutsv1zSPsBWwCzg6pY1RcRgGaRuope0LmAEK9ZppbsDX7X9B0mDkdIR0RcGJgxs3966hhH8B2Vzup8Bl0p6LtD6hDvUTc5+0nKKa0T0xsB0Ez3ddG2L3LKG4yirj++hrNC8FPjxIO3XEjEoEgZ9QNJawGxgu9p0CXCY7b44Faak51DO5/sR4Dm2B+aIMmJQJAz6gKTTKbOIjqtN7wS2sP2WdlWBpHcAr6WcK+Bu4MfAZbZ/2rKuiBh/AxcGkrYFPgk8lzJm0plN1Gyn0H7dKrqe+u9/KNtRXGT7tpb1RMTEGcTD/WOAgykbsT3WuJaO30n6M9s/hicCq/mgre316mrk7YDDJU0Hbrb9zsalRcQ4G8QwuN/2D1oXMcSBwPF17ADKCXf2a1gPAJLWBDamHEVNo2yv/fhIz4mIp6dB7CY6ApgEnAE80mlvdXrCbvXDF9sPSPqQ7S81rud6yjjBj4FLbS9sWU9ETJxBDIOLhmm27e17XswIJP3S9sat6wCQtGo/nJM5IibOwHUT2X596xrGSKM/ZIILkF5NGWNZHdhY0hbAu22/t21lETHeBi4MACTtCmwGrNxps31Yu4qG1Q+HbF+inHntLADbP5O03chPiYino4ELA0n/DqwKvB74BmUxVZNT3Ul6kOE/9Dsn2WjO9h3lNM1P6JcZWBExjgYuDIDX2H6ZpOttf0rSF4Ams4tsr9HifZ+COyS9BnDdSO8g4KbGNdyzZrMAAAFnSURBVEXEBBik8xl0dObvP1y3WfgDsEHDevrZgcD7gA2BRcDL6+2IeIYZxCODsyWtDXweuIbSTfP1tiX1J9t3A/u0riMiJt7ATS3tJulZwMr9siFcv5D0iRHutu1P96yYiOiJgekmkvQKSX/adXtf4BTg05LWbVdZX3pomAvATOBjrYqKiIkzMEcGkq4B3mD7njo98mTgA5R+8JfYfmvTAvuUpDUoA8czKeH5Bdt3ta0qIsbbII0ZTLJ9T72+JzDH9unA6ZKua1hXX6pHS4dQxgyOA7bKSW0inrkGppsImCSpE347AD/qum+QQnFUkj4PXAU8CLzU9icTBBHPbIPUTfQPwC6Uk7RsTPmma0kvAI6zvW3TAvuIpMcpm/gtYdlFcZ1zP6zZpLCImDADEwYAkrahrCn4oe2HatsLgdX7YdfSiIhWBioMIiJieIM0ZhAREcuRMIiIiIRBREQkDCIigoRBREQA/wcvDcP5Wakkn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494" y="1943112"/>
            <a:ext cx="3944678" cy="3129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4" y="1943113"/>
            <a:ext cx="3261465" cy="3100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118925"/>
            <a:ext cx="8520600" cy="4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-US" sz="2400" b="1" dirty="0" smtClean="0"/>
              <a:t>Sales percentage in Weekend and weekday</a:t>
            </a:r>
            <a:endParaRPr sz="2380" b="1" dirty="0"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199733" y="1534187"/>
            <a:ext cx="4568210" cy="2207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11150">
              <a:buSzPts val="1300"/>
              <a:buFont typeface="Century Gothic"/>
              <a:buChar char="-"/>
            </a:pPr>
            <a:r>
              <a:rPr lang="en-US" sz="1300" dirty="0">
                <a:latin typeface="Century Gothic"/>
                <a:ea typeface="Century Gothic"/>
                <a:cs typeface="Century Gothic"/>
                <a:sym typeface="Century Gothic"/>
              </a:rPr>
              <a:t>The number of sales per weekday is </a:t>
            </a:r>
            <a:r>
              <a:rPr lang="en-US" sz="1400" b="1" dirty="0" smtClean="0">
                <a:solidFill>
                  <a:srgbClr val="FF0000"/>
                </a:solidFill>
              </a:rPr>
              <a:t>263623</a:t>
            </a:r>
          </a:p>
          <a:p>
            <a:pPr lvl="0" indent="-311150">
              <a:buSzPts val="1300"/>
              <a:buFont typeface="Century Gothic"/>
              <a:buChar char="-"/>
            </a:pPr>
            <a:endParaRPr lang="en-US" sz="1300"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indent="-311150">
              <a:buSzPts val="1300"/>
              <a:buFont typeface="Century Gothic"/>
              <a:buChar char="-"/>
            </a:pPr>
            <a:r>
              <a:rPr lang="en-US" sz="1300" dirty="0">
                <a:latin typeface="Century Gothic"/>
                <a:ea typeface="Century Gothic"/>
                <a:cs typeface="Century Gothic"/>
                <a:sym typeface="Century Gothic"/>
              </a:rPr>
              <a:t>The number of sales per weekend is </a:t>
            </a:r>
            <a:r>
              <a:rPr lang="en-US" sz="1400" b="1" dirty="0" smtClean="0">
                <a:solidFill>
                  <a:srgbClr val="FF0000"/>
                </a:solidFill>
              </a:rPr>
              <a:t>103107</a:t>
            </a:r>
          </a:p>
          <a:p>
            <a:pPr lvl="0" indent="-311150">
              <a:buSzPts val="1300"/>
              <a:buFont typeface="Century Gothic"/>
              <a:buChar char="-"/>
            </a:pPr>
            <a:endParaRPr lang="en-US" sz="1300"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indent="-311150">
              <a:buSzPts val="1300"/>
              <a:buFont typeface="Century Gothic"/>
              <a:buChar char="-"/>
            </a:pPr>
            <a:r>
              <a:rPr lang="en-US" sz="1300" dirty="0">
                <a:latin typeface="Century Gothic"/>
                <a:ea typeface="Century Gothic"/>
                <a:cs typeface="Century Gothic"/>
                <a:sym typeface="Century Gothic"/>
              </a:rPr>
              <a:t>The percentage of sales per weekday is </a:t>
            </a:r>
            <a:r>
              <a:rPr lang="en-US" sz="1400" b="1" dirty="0"/>
              <a:t>61</a:t>
            </a:r>
            <a:r>
              <a:rPr lang="en-US" sz="1400" dirty="0"/>
              <a:t> </a:t>
            </a:r>
            <a:r>
              <a:rPr lang="en-US" sz="1400" dirty="0" smtClean="0"/>
              <a:t>%</a:t>
            </a:r>
          </a:p>
          <a:p>
            <a:pPr lvl="0" indent="-311150">
              <a:buSzPts val="1300"/>
              <a:buFont typeface="Century Gothic"/>
              <a:buChar char="-"/>
            </a:pPr>
            <a:endParaRPr lang="en-US" sz="13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indent="-311150">
              <a:buSzPts val="1300"/>
              <a:buFont typeface="Century Gothic"/>
              <a:buChar char="-"/>
            </a:pPr>
            <a:r>
              <a:rPr lang="en-US" sz="1300" dirty="0">
                <a:latin typeface="Century Gothic"/>
                <a:ea typeface="Century Gothic"/>
                <a:cs typeface="Century Gothic"/>
                <a:sym typeface="Century Gothic"/>
              </a:rPr>
              <a:t>The percentage of sales per weekend is </a:t>
            </a:r>
            <a:r>
              <a:rPr lang="en-US" sz="1400" b="1" dirty="0"/>
              <a:t>39</a:t>
            </a:r>
            <a:r>
              <a:rPr lang="en-US" sz="1400" dirty="0"/>
              <a:t> %</a:t>
            </a:r>
            <a:endParaRPr sz="13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908" y="1138755"/>
            <a:ext cx="3183263" cy="3007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95693" y="118925"/>
            <a:ext cx="9048307" cy="4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-US" sz="2400" b="1" dirty="0"/>
              <a:t>Getting the number of products in each month of the </a:t>
            </a:r>
            <a:r>
              <a:rPr lang="en-US" sz="2400" b="1" dirty="0" smtClean="0"/>
              <a:t>years</a:t>
            </a:r>
            <a:endParaRPr sz="2380"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99049" y="1520456"/>
            <a:ext cx="3524100" cy="1786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11150">
              <a:buSzPts val="1300"/>
              <a:buFont typeface="Century Gothic"/>
              <a:buChar char="-"/>
            </a:pPr>
            <a:r>
              <a:rPr lang="en-US" sz="1300" dirty="0">
                <a:latin typeface="Century Gothic"/>
                <a:ea typeface="Century Gothic"/>
                <a:cs typeface="Century Gothic"/>
                <a:sym typeface="Century Gothic"/>
              </a:rPr>
              <a:t>Towards the end of the year, we see a peak in sales for all of the </a:t>
            </a:r>
            <a:r>
              <a:rPr lang="en-US" sz="1300" dirty="0" smtClean="0">
                <a:latin typeface="Century Gothic"/>
                <a:ea typeface="Century Gothic"/>
                <a:cs typeface="Century Gothic"/>
                <a:sym typeface="Century Gothic"/>
              </a:rPr>
              <a:t>products</a:t>
            </a:r>
          </a:p>
          <a:p>
            <a:pPr lvl="0" indent="-311150">
              <a:buSzPts val="1300"/>
              <a:buFont typeface="Century Gothic"/>
              <a:buChar char="-"/>
            </a:pPr>
            <a:endParaRPr lang="en-US" sz="13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indent="-311150">
              <a:buSzPts val="1300"/>
              <a:buFont typeface="Century Gothic"/>
              <a:buChar char="-"/>
            </a:pPr>
            <a:r>
              <a:rPr lang="en-US" sz="1300" dirty="0">
                <a:latin typeface="Century Gothic"/>
                <a:ea typeface="Century Gothic"/>
                <a:cs typeface="Century Gothic"/>
                <a:sym typeface="Century Gothic"/>
              </a:rPr>
              <a:t>This could be due to the sales that happens at the end of each year (Black Friday, Christmas, … </a:t>
            </a:r>
            <a:r>
              <a:rPr lang="en-US" sz="1300" dirty="0" smtClean="0">
                <a:latin typeface="Century Gothic"/>
                <a:ea typeface="Century Gothic"/>
                <a:cs typeface="Century Gothic"/>
                <a:sym typeface="Century Gothic"/>
              </a:rPr>
              <a:t>etc.</a:t>
            </a:r>
            <a:endParaRPr sz="13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697" y="1042672"/>
            <a:ext cx="5351831" cy="4079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118925"/>
            <a:ext cx="8520600" cy="4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-US" sz="2380" b="1" dirty="0"/>
              <a:t>Find the best-selling and least-selling product in a particular month of the year(like </a:t>
            </a:r>
            <a:r>
              <a:rPr lang="en-US" sz="2380" b="1" dirty="0" smtClean="0"/>
              <a:t>2020-12)</a:t>
            </a:r>
            <a:endParaRPr sz="2380" b="1" dirty="0"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279802" y="1733107"/>
            <a:ext cx="3524100" cy="1889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11150">
              <a:buSzPts val="1300"/>
              <a:buFont typeface="Century Gothic"/>
              <a:buChar char="-"/>
            </a:pPr>
            <a:r>
              <a:rPr lang="en-US" sz="1400" dirty="0" smtClean="0"/>
              <a:t>highest product </a:t>
            </a:r>
            <a:r>
              <a:rPr lang="en-US" sz="1400" dirty="0"/>
              <a:t>sales is</a:t>
            </a:r>
            <a:r>
              <a:rPr lang="en-US" sz="1400" dirty="0" smtClean="0"/>
              <a:t>:</a:t>
            </a:r>
            <a:r>
              <a:rPr lang="ar-JO" sz="1400" dirty="0" smtClean="0"/>
              <a:t> </a:t>
            </a:r>
            <a:r>
              <a:rPr lang="en-US" sz="1400" dirty="0"/>
              <a:t>Lightning Charging </a:t>
            </a:r>
            <a:r>
              <a:rPr lang="en-US" sz="1400" dirty="0" smtClean="0"/>
              <a:t>Cable(count: 2870)</a:t>
            </a:r>
          </a:p>
          <a:p>
            <a:pPr lvl="0" indent="-311150">
              <a:buSzPts val="1300"/>
              <a:buFont typeface="Century Gothic"/>
              <a:buChar char="-"/>
            </a:pPr>
            <a:endParaRPr lang="en-US" sz="14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indent="-311150">
              <a:buSzPts val="1300"/>
              <a:buFont typeface="Century Gothic"/>
              <a:buChar char="-"/>
            </a:pPr>
            <a:r>
              <a:rPr lang="en-US" sz="1400" dirty="0"/>
              <a:t>minimum </a:t>
            </a:r>
            <a:r>
              <a:rPr lang="en-US" sz="1400" dirty="0" smtClean="0"/>
              <a:t>product </a:t>
            </a:r>
            <a:r>
              <a:rPr lang="en-US" sz="1400" dirty="0"/>
              <a:t>sales is</a:t>
            </a:r>
            <a:r>
              <a:rPr lang="en-US" sz="1400" dirty="0" smtClean="0"/>
              <a:t>:</a:t>
            </a:r>
            <a:r>
              <a:rPr lang="en-US" sz="1400" dirty="0"/>
              <a:t> LG Washing </a:t>
            </a:r>
            <a:r>
              <a:rPr lang="en-US" sz="1400" dirty="0" smtClean="0"/>
              <a:t>Machine(count: </a:t>
            </a:r>
            <a:r>
              <a:rPr lang="en-US" sz="1400" dirty="0"/>
              <a:t>71</a:t>
            </a:r>
            <a:r>
              <a:rPr lang="en-US" sz="1400" dirty="0" smtClean="0"/>
              <a:t>)</a:t>
            </a:r>
            <a:endParaRPr sz="13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330" y="884312"/>
            <a:ext cx="4674670" cy="4154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118925"/>
            <a:ext cx="8757872" cy="4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-US" sz="2400" b="1" dirty="0"/>
              <a:t>Getting the best month for </a:t>
            </a:r>
            <a:r>
              <a:rPr lang="en-US" sz="2400" b="1" dirty="0" smtClean="0"/>
              <a:t>sales</a:t>
            </a:r>
            <a:endParaRPr sz="2380" dirty="0"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806400"/>
            <a:ext cx="3524100" cy="37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11150">
              <a:buSzPts val="1300"/>
              <a:buFont typeface="Century Gothic"/>
              <a:buChar char="-"/>
            </a:pPr>
            <a:r>
              <a:rPr lang="en-US" sz="1300" dirty="0">
                <a:latin typeface="Century Gothic"/>
                <a:ea typeface="Century Gothic"/>
                <a:cs typeface="Century Gothic"/>
                <a:sym typeface="Century Gothic"/>
              </a:rPr>
              <a:t>Towards the end of the year, we see a peak in sales for all of the products</a:t>
            </a:r>
          </a:p>
          <a:p>
            <a:pPr lvl="0" indent="-311150">
              <a:buSzPts val="1300"/>
              <a:buFont typeface="Century Gothic"/>
              <a:buChar char="-"/>
            </a:pPr>
            <a:endParaRPr lang="en-US" sz="13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indent="-311150">
              <a:buSzPts val="1300"/>
              <a:buFont typeface="Century Gothic"/>
              <a:buChar char="-"/>
            </a:pPr>
            <a:r>
              <a:rPr lang="en-US" sz="1300" dirty="0">
                <a:latin typeface="Century Gothic"/>
                <a:ea typeface="Century Gothic"/>
                <a:cs typeface="Century Gothic"/>
                <a:sym typeface="Century Gothic"/>
              </a:rPr>
              <a:t>This could be due to the sales that happens at the end of each year (Black Friday, Christmas, … etc.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entury Gothic"/>
              <a:buChar char="-"/>
            </a:pPr>
            <a:endParaRPr sz="13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AutoShape 2" descr="data:image/png;base64,iVBORw0KGgoAAAANSUhEUgAAAXgAAAERCAYAAABxZrw0AAAABHNCSVQICAgIfAhkiAAAAAlwSFlzAAALEgAACxIB0t1+/AAAADh0RVh0U29mdHdhcmUAbWF0cGxvdGxpYiB2ZXJzaW9uMy4yLjIsIGh0dHA6Ly9tYXRwbG90bGliLm9yZy+WH4yJAAAVX0lEQVR4nO3df7RddXnn8fcHAgUCikhkFJAgAhYZCJpSKhYp2CkVitVqxRGLrS2zRqtgWzo4uoo401m4cFzWNa2aKlUr4lJBRRgVFBDLKmiC/A4/HETAokRAQbT88pk/9s7iJiQ5J7nne3PYeb/Wuuues/c++3lOkvvJvt+z93enqpAkDc9mG7sBSVIbBrwkDZQBL0kDZcBL0kAZ8JI0UAa8JA3U1AV8kjOS3J3kujG3/8MkNyS5PsmnWvcnSU8Wmbbz4JMcAvwM+ERV7Tti2z2BzwCHVdV9SZ5RVXfPRZ+SNO2m7gi+qi4F7p25LMkeSb6SZFmSbyZ5Xr/qz4C/r6r7+tca7pLUm7qAX4slwFuq6oXAXwH/0C/fC9gryWVJLk9yxEbrUJKmzLyN3cAoSbYFXgR8NsnKxb/Sf58H7AkcCuwCXJrkP1bVT+a6T0maNlMf8HS/ZfykqhatYd2dwBVV9QjwvSQ30wX+t+eyQUmaRlM/RFNV99OF96sB0tm/X/0FuqN3kuxIN2Rz68boU5KmzdQFfJKzgH8F9k5yZ5I3Aq8D3pjkauB64OX95l8F7klyA3AxcFJV3bMx+pakaTN1p0lKkiZj6o7gJUmTMVUfsu644461cOHCjd2GJD1pLFu27MdVtWBN66Yq4BcuXMjSpUs3dhuS9KSR5PtrW+cQjSQNlAEvSQNlwEvSQBnwkjRQBrwkDZQBL0kDZcBL0kAZ8JI0UAa8JA3UVF3JKkmzsfDk8ye6v9tOO3Ki+5trHsFL0kAZ8JI0UAa8JA2UAS9JA2XAS9JAGfCSNFCeJilJ6+nJcjqmR/CSNFAGvCQNlAEvSQNlwEvSQBnwkjRQBrwkDZQBL0kDZcBL0kAZ8JI0UAa8JA2UAS9JA2XAS9JAGfCSNFAGvCQNlAEvSQPVNOCTvC3J9UmuS3JWkq1a1pMkPa5ZwCfZGXgrsLiq9gU2B45pVU+StKrWQzTzgK2TzAO2Af6tcT1JUq9ZwFfVD4D3ArcDdwE/raoLVt8uyfFJliZZumLFilbtSNImp+UQzdOAlwO7A88C5ic5dvXtqmpJVS2uqsULFixo1Y4kbXJaDtG8FPheVa2oqkeAc4AXNawnSZqhZcDfDhyUZJskAQ4HljesJ0maoeUY/BXA54ArgWv7Wkta1ZMkrWpey51X1SnAKS1rSJLWzCtZJWmgDHhJGigDXpIGyoCXpIFq+iGrpOm28OTzJ77P2047cuL71IbxCF6SBsqAl6SBMuAlaaAMeEkaKANekgbKgJekgTLgJWmgDHhJGigDXpIGyoCXpIEy4CVpoAx4SRooA16SBsqAl6SBMuAlaaAMeEkaKANekgbKOzpJas47R20c63UEn2R+ks1bNSNJmpx1BnySzZL85yTnJ7kbuBG4K8kNSU5P8ty5aVOStL5GHcFfDOwBvB34D1W1a1U9A3gxcDnwniTHNu5RkrQBRo3Bv7SqHll9YVXdC5wNnJ1kiyadSZJmZZ1H8GsK9yRbJpm/rm0kSRvfyA9Zk5yQZO/+8UuAO4BbkrypdXOSpA03zlk0bwC+2z9+J3A0sCfwXxv1JEmagHWOwSc5BdgJeEeSLYFFwO8ARwDbJfkb4JKqurR5p5Kk9bLOgK+qU5P8OlDAfODsqnp3ks2AI6rq3XPRpCRp/Y0zRPNGYFvgAeCkftlewEdaNSVJmr2RUxVU1V3Af1tt2Y10Fz1JkqbUqCtZ35lkh3WsPyzJUZNvS5I0W6OO4K8FvpTk34ErgRXAVnRn0SwCvgb8r6YdSpI2yKgPWb8IfDHJnsDBwDOB+4FPAsdX1S/W9fok29ON1e9L90Htn1TVv06icUnSuo01XXBV3QLcsgH7/zvgK1X1qv40y202YB+SpA0wVsAn2Qv4K2DhzNdU1WHreM1TgUPoLpSiqh4GHt7wViVJ62PcG358FvgQ3XDLY2O+Zne6Mft/SrI/sAw4oaoenLlRkuOB4wGe/exnj7lrSdIo497w49Gq+mBVfauqlq38GvGaecALgA9W1QHAg8DJq29UVUuqanFVLV6wYMH6dS9JWqtxA/5LSd6U5JlJdlj5NeI1dwJ3VtUV/fPP0QW+JGkOjDtEc1z//aQZywp4ztpeUFU/THJHkr2r6ibgcOCGDWtTkrS+xj2LZvcN3P9bgDP7M2huBf54A/cjSVpP455FswXd9MCH9IsuAT486mYfVXUVsHg2DUqSNsy4QzQfBLYA/qF//vp+2Z+2aEqSNHvjBvyvVdX+M55flOTqFg1JkiZj3LNoHkuyx8onSZ7D+OfDS5I2gnGP4E8CLk5yKxBgN/zAVJKm2rhn0Xy9n3Bs737RTVX1ULu2JEmzNeqerIdV1UVJXrnaqucmoarOadibJGkWRh3BvwS4CPi9NawrwICXpCk1aj74U/rvjrcP0MKTz5/4Pm877ciJ71PShhk1RPMX61pfVe+bbDuSpEkZNUSz3Zx0IUmauFFDNKfOVSOSpMkaNUTzgXWtr6q3TrYdSdKkjBqiGXVTD0nSlBo1RPPxuWpktiZ9Rohng0yOZ+tIG8eoIZr3V9WJSb5Ed977Kqrq6GadSZJmZdQQzT/339/buhFJ0mSNGqJZ1n//xty0I0malFFDNNesa31V7TfZdiRJkzJqiOaXdGPvnwK+BPyieUeSpIlY5w0/qmoR8FpgW7qQ/1vg+cAPqur77duTJG2okfPBV9WNwCnAKUleA3wCeA9weuPepKnkKbl6shgZ8El2Bo4BXgHcB7wN+HzjviRJszTqQ9Zv0E049hm6W/Td06/aMskOVXVv4/6ksXlkLa1q1BH8bnQfsv4X4PgZy9Mvf06jviRJszTqPPiFc9SHJGnC1nkWjSTpycuAl6SBMuAlaaBGnia5UpLNgZ1mvqaqbm/RlCRp9sYK+CRvobvY6Ud00xdAdxaNc9FI0pQa9wj+BGDvqrpn5JaSpKkw7hj8HcBPWzYiSZqscY/gbwUuSXI+8NDKhVX1viZdSZJmbdyAv73/2rL/kiRNubECvqpObd2IpMd5o3JNgjfdlqSBan7T7f78+aV0Nwk5akP3I0laP3Nx0+0TgOXAU2axD0nSemo6VUGSXYAjgY+0rCNJeqLWc9G8H/hrHr/69QmSHJ9kaZKlK1asaNyOJG061jvgk2yWZORwS5KjgLtXDvOsTVUtqarFVbV4wYIF69uOJGktxgr4JJ9K8pQk84HrgBuSnDTiZQcDRye5Dfg0cFiST86qW0nS2MY9gt+nqu4Hfh/4MrA78Pp1vaCq3l5Vu/R3hToGuKiqjp1Ns5Kk8Y0b8Fsk2YIu4M+tqkdYw3nxkqTpMW7Afxi4DZgPXJpkN+D+cYtU1SWeAy9Jc2vcqQo+AHxgxqLvJ/mtNi1JkiZh3A9Zd0ry0SRf7p/vAxzXtDNJ0qyMO0TzMeCrwLP65zcDJ7ZoSJI0GeMG/I5V9Rn6C5aq6lHgsWZdSZJmbdyAfzDJ0+nPnElyEN7hSZKm2rg3/PgL4FxgjySXAQuAVzXrSpI0a+OeRXNlkpcAewMBburPhVcD3uxB0iSMuuHHK9eyaq8kVNU5DXqSJE3AqCP431vHugIMeEmaUqNu+PHHc9WIJGmyxv2QlSRHAs8Htlq5rKre3aIpSdLsjXsl64eA1wBvofuQ9dXAbg37kiTN0rjnwb+oqv4IuK+qTgV+A9irXVuSpNkaN+B/0X//eZJnAY8Az2zTkiRpEsYdgz8vyfbA6cCVdGfQ/GOzriRJszbuhU7/o394dpLzgK2qyqkKJGmKjbrQ6deAO6rqh/3zPwL+gG4++HdV1b1z0ONUmfRVpl5hKqmVUWPwHwYeBkhyCHAa8Am6icaWtG1NkjQbo4ZoNp9xlP4aYElVnU03VHNV29YkSbMx6gh+8yQr/xM4HLhoxrqxL5KSJM29USF9FvCNJD+mO1XymwBJnovzwUvSVBs1F83fJvk63TnvF1RV9as2o7uqVZI0pUYOs1TV5WtYdnObdiRJkzLulaySpCcZA16SBsqAl6SBMuAlaaAMeEkaKANekgbKgJekgTLgJWmgDHhJGigDXpIGyoCXpIEy4CVpoAx4SRqoZgGfZNckFye5Icn1SU5oVUuS9EQt78r0KPCXVXVlku2AZUkurKobGtaUJPWaHcFX1V1VdWX/+AFgObBzq3qSpFXNyRh8koXAAcAVc1FPkjQHAZ9kW+Bs4MSqun8N649PsjTJ0hUrVrRuR5I2GU0DPskWdOF+ZlWds6ZtqmpJVS2uqsULFixo2Y4kbVJankUT4KPA8qp6X6s6kqQ1a3kEfzDweuCwJFf1Xy9rWE+SNEOz0ySr6l+AtNq/JGndvJJVkgbKgJekgTLgJWmgDHhJGigDXpIGyoCXpIEy4CVpoAx4SRooA16SBsqAl6SBMuAlaaAMeEkaKANekgbKgJekgTLgJWmgDHhJGigDXpIGyoCXpIEy4CVpoAx4SRooA16SBsqAl6SBMuAlaaAMeEkaKANekgbKgJekgTLgJWmgDHhJGigDXpIGyoCXpIEy4CVpoAx4SRooA16SBsqAl6SBMuAlaaAMeEkaKANekgaqacAnOSLJTUm+m+TklrUkSatqFvBJNgf+HvhdYB/gtUn2aVVPkrSqlkfwBwLfrapbq+ph4NPAyxvWkyTNkKpqs+PkVcARVfWn/fPXA79eVX++2nbHA8f3T/cGbmrS0ON2BH7cuMbQ6gzpvVhnemtYZ8PsVlUL1rRiXuPCI1XVEmDJXNVLsrSqFltnumpYZ7rrDOm9DLHO2rQcovkBsOuM57v0yyRJc6BlwH8b2DPJ7km2BI4Bzm1YT5I0Q7Mhmqp6NMmfA18FNgfOqKrrW9VbD3M1HDSkOkN6L9aZ3hrWmbBmH7JKkjYur2SVpIEy4CVpoDaZgE9yRpK7k1zXsMauSS5OckOS65Oc0KjOVkm+leTqvs6pLerMqLd5ku8kOa9hjduSXJvkqiRLG9bZPsnnktyYZHmS35jw/vfu38PKr/uTnDjJGjNqva3/+78uyVlJtmpU54S+xvWTfC9r+plMskOSC5Pc0n9/WqM6r+7fzy+TTOQ0xrXUOb3/t3ZNks8n2X4Stca1yQQ88DHgiMY1HgX+sqr2AQ4C3txoeoaHgMOqan9gEXBEkoMa1FnpBGB5w/2v9FtVtajxecN/B3ylqp4H7M+E31dV3dS/h0XAC4GfA5+fZA2AJDsDbwUWV9W+dCcyHNOgzr7An9Fdmb4/cFSS505o9x/jiT+TJwNfr6o9ga/3z1vUuQ54JXDpBPa/rjoXAvtW1X7AzcDbJ1hvpE0m4KvqUuDexjXuqqor+8cP0IXHzg3qVFX9rH+6Rf/V5NPyJLsARwIfabH/uZTkqcAhwEcBqurhqvpJw5KHA/+vqr7faP/zgK2TzAO2Af6tQY1fBa6oqp9X1aPAN+iCcdbW8jP5cuDj/eOPA7/fok5VLa+qiV41v5Y6F/R/bgCX010PNGc2mYCfa0kWAgcAVzTa/+ZJrgLuBi6sqiZ1gPcDfw38stH+VyrggiTL+ukrWtgdWAH8Uz/k9JEk8xvVgu6I+qwWO66qHwDvBW4H7gJ+WlUXNCh1HfCbSZ6eZBvgZax6AeOk7VRVd/WPfwjs1LDWXPsT4MtzWdCAbyDJtsDZwIlVdX+LGlX1WD8MsAtwYP+r9EQlOQq4u6qWTXrfa/DiqnoB3eyjb05ySIMa84AXAB+sqgOAB5nMEMAT9Bf3HQ18ttH+n0Z3tLs78CxgfpJjJ12nqpYD7wEuAL4CXAU8Nuk6a6ldNPrNdK4leQfdEO6Zc1nXgJ+wJFvQhfuZVXVO63r9EMPFtPl84WDg6CS30c0GeliSTzaos/KIlKq6m27M+sAGZe4E7pzx287n6AK/hd8FrqyqHzXa/0uB71XViqp6BDgHeFGLQlX10ap6YVUdAtxHN5bcyo+SPBOg/353w1pzIskbgKOA19UcX3hkwE9QktCN7y6vqvc1rLNg5afxSbYGfhu4cdJ1qurtVbVLVS2kG264qKomfpSYZH6S7VY+Bv4T3dDARFXVD4E7kuzdLzocuGHSdXqvpdHwTO924KAk2/T/7g6n0QfhSZ7Rf3823fj7p1rU6Z0LHNc/Pg74YsNazSU5gm6I8+iq+vmcN1BVm8QX3Q/bXcAjdEdyb2xQ48V0v1JeQ/er7FXAyxrU2Q/4Tl/nOuBv5uDP71DgvEb7fg5wdf91PfCOhu9jEbC0/7P7AvC0BjXmA/cAT238d3Iq3X/s1wH/DPxKozrfpPuP8Grg8Anu9wk/k8DT6c6euQX4GrBDozqv6B8/BPwI+GqjOt8F7piRBx9q+W9i9S+nKpCkgXKIRpIGyoCXpIEy4CVpoAx4SRooA16SBsqA11RKUjMvqkoyL8mKDZ3Rsp9F8k0znh/acnbMMfp5Q5L/s7Hqa9NgwGtaPQjs21/IBd3FXLO5afv2wJtGbvUkkWTzjd2Dpp8Br2n2f+lmsoTVrgzt5w3/Qj/P9uVJ9uuXv6ufl/uSJLcmeWv/ktOAPfo52k/vl207Y274M/srQlfR7+c96ebfvznJb/bLVzkCT3JekkP7xz/r5wG/PsnXkhw4o5+jZ+x+1375LUlOmbGvY/t6VyX58Mow7/f7v5NcDUx0HnsNkwGvafZp4Jh0N7LYj1Vn5jwV+E5182z/d+ATM9Y9D/gduvlsTunnBzqZbureRVV1Ur/dAcCJwD50V9MevJY+5lXVgf22p6xlm5nm003r8HzgAeB/0v0G8grg3TO2OxD4g/69vTrJ4iS/CrwGOLi6yeQeA143Y79XVNX+VfUvY/ShTdy8jd2AtDZVdU0/7fJr6Y7mZ3oxXThSVRf109k+pV93flU9BDyU5G7WPuXst6rqToB+6uWFwJqCc+Wkccv6bUZ5mG7mRYBrgYeq6pEk1672+gur6p6+/jn9e3qU7kYh3+5/odiaxyfceoxuIjtpLAa8pt25dPOeH0o3T8k4Hprx+DHW/u98fbebuc2jrPob8Mzb5T1Sj88B8suVr6+qX/Y351hp9XlCCgjw8apa051//r2q5mSqXg2DQzSadmcAp1bVtast/yb90EU/9v3jWvfc+w8A202wr9uARUk2S7IrGza98W/3nyVsTXfnosvoJtp61YwZHHdIstukmtamxSN4TbV+COUDa1j1LuCMJNfQ3ff0uDVsM3M/9yS5LN0Nkb8MnD/L1i4Dvkc3y+Jy4MoN2Me36IZcdgE+WVVLAZK8k+7uVpvRzUz4ZqDVbf80YM4mKUkD5RCNJA2UAS9JA2XAS9JAGfCSNFAGvCQNlAEvSQNlwEvSQP1/rXWYh1jaRf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016" y="1273175"/>
            <a:ext cx="358140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118925"/>
            <a:ext cx="8757872" cy="4127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-US" sz="2400" b="1" dirty="0"/>
              <a:t>finding the hour should we display advertisements to maximize the likelihood of customers buying the product</a:t>
            </a:r>
            <a:endParaRPr sz="2380" dirty="0"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1934755" y="1382478"/>
            <a:ext cx="5858909" cy="2718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US" sz="1400" dirty="0" smtClean="0"/>
              <a:t>maximum</a:t>
            </a:r>
            <a:r>
              <a:rPr lang="en-US" sz="1400" dirty="0"/>
              <a:t> of buying the products was at 12:00 pm or 7:00 pm</a:t>
            </a:r>
          </a:p>
          <a:p>
            <a:pPr marL="114300" indent="0">
              <a:buNone/>
            </a:pP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2" name="AutoShape 2" descr="data:image/png;base64,iVBORw0KGgoAAAANSUhEUgAAAXgAAAERCAYAAABxZrw0AAAABHNCSVQICAgIfAhkiAAAAAlwSFlzAAALEgAACxIB0t1+/AAAADh0RVh0U29mdHdhcmUAbWF0cGxvdGxpYiB2ZXJzaW9uMy4yLjIsIGh0dHA6Ly9tYXRwbG90bGliLm9yZy+WH4yJAAAVX0lEQVR4nO3df7RddXnn8fcHAgUCikhkFJAgAhYZCJpSKhYp2CkVitVqxRGLrS2zRqtgWzo4uoo401m4cFzWNa2aKlUr4lJBRRgVFBDLKmiC/A4/HETAokRAQbT88pk/9s7iJiQ5J7nne3PYeb/Wuuues/c++3lOkvvJvt+z93enqpAkDc9mG7sBSVIbBrwkDZQBL0kDZcBL0kAZ8JI0UAa8JA3U1AV8kjOS3J3kujG3/8MkNyS5PsmnWvcnSU8Wmbbz4JMcAvwM+ERV7Tti2z2BzwCHVdV9SZ5RVXfPRZ+SNO2m7gi+qi4F7p25LMkeSb6SZFmSbyZ5Xr/qz4C/r6r7+tca7pLUm7qAX4slwFuq6oXAXwH/0C/fC9gryWVJLk9yxEbrUJKmzLyN3cAoSbYFXgR8NsnKxb/Sf58H7AkcCuwCXJrkP1bVT+a6T0maNlMf8HS/ZfykqhatYd2dwBVV9QjwvSQ30wX+t+eyQUmaRlM/RFNV99OF96sB0tm/X/0FuqN3kuxIN2Rz68boU5KmzdQFfJKzgH8F9k5yZ5I3Aq8D3pjkauB64OX95l8F7klyA3AxcFJV3bMx+pakaTN1p0lKkiZj6o7gJUmTMVUfsu644461cOHCjd2GJD1pLFu27MdVtWBN66Yq4BcuXMjSpUs3dhuS9KSR5PtrW+cQjSQNlAEvSQNlwEvSQBnwkjRQBrwkDZQBL0kDZcBL0kAZ8JI0UAa8JA3UVF3JKkmzsfDk8ye6v9tOO3Ki+5trHsFL0kAZ8JI0UAa8JA2UAS9JA2XAS9JAGfCSNFCeJilJ6+nJcjqmR/CSNFAGvCQNlAEvSQNlwEvSQBnwkjRQBrwkDZQBL0kDZcBL0kAZ8JI0UAa8JA2UAS9JA2XAS9JAGfCSNFAGvCQNlAEvSQPVNOCTvC3J9UmuS3JWkq1a1pMkPa5ZwCfZGXgrsLiq9gU2B45pVU+StKrWQzTzgK2TzAO2Af6tcT1JUq9ZwFfVD4D3ArcDdwE/raoLVt8uyfFJliZZumLFilbtSNImp+UQzdOAlwO7A88C5ic5dvXtqmpJVS2uqsULFixo1Y4kbXJaDtG8FPheVa2oqkeAc4AXNawnSZqhZcDfDhyUZJskAQ4HljesJ0maoeUY/BXA54ArgWv7Wkta1ZMkrWpey51X1SnAKS1rSJLWzCtZJWmgDHhJGigDXpIGyoCXpIFq+iGrpOm28OTzJ77P2047cuL71IbxCF6SBsqAl6SBMuAlaaAMeEkaKANekgbKgJekgTLgJWmgDHhJGigDXpIGyoCXpIEy4CVpoAx4SRooA16SBsqAl6SBMuAlaaAMeEkaKANekgbKOzpJas47R20c63UEn2R+ks1bNSNJmpx1BnySzZL85yTnJ7kbuBG4K8kNSU5P8ty5aVOStL5GHcFfDOwBvB34D1W1a1U9A3gxcDnwniTHNu5RkrQBRo3Bv7SqHll9YVXdC5wNnJ1kiyadSZJmZZ1H8GsK9yRbJpm/rm0kSRvfyA9Zk5yQZO/+8UuAO4BbkrypdXOSpA03zlk0bwC+2z9+J3A0sCfwXxv1JEmagHWOwSc5BdgJeEeSLYFFwO8ARwDbJfkb4JKqurR5p5Kk9bLOgK+qU5P8OlDAfODsqnp3ks2AI6rq3XPRpCRp/Y0zRPNGYFvgAeCkftlewEdaNSVJmr2RUxVU1V3Af1tt2Y10Fz1JkqbUqCtZ35lkh3WsPyzJUZNvS5I0W6OO4K8FvpTk34ErgRXAVnRn0SwCvgb8r6YdSpI2yKgPWb8IfDHJnsDBwDOB+4FPAsdX1S/W9fok29ON1e9L90Htn1TVv06icUnSuo01XXBV3QLcsgH7/zvgK1X1qv40y202YB+SpA0wVsAn2Qv4K2DhzNdU1WHreM1TgUPoLpSiqh4GHt7wViVJ62PcG358FvgQ3XDLY2O+Zne6Mft/SrI/sAw4oaoenLlRkuOB4wGe/exnj7lrSdIo497w49Gq+mBVfauqlq38GvGaecALgA9W1QHAg8DJq29UVUuqanFVLV6wYMH6dS9JWqtxA/5LSd6U5JlJdlj5NeI1dwJ3VtUV/fPP0QW+JGkOjDtEc1z//aQZywp4ztpeUFU/THJHkr2r6ibgcOCGDWtTkrS+xj2LZvcN3P9bgDP7M2huBf54A/cjSVpP455FswXd9MCH9IsuAT486mYfVXUVsHg2DUqSNsy4QzQfBLYA/qF//vp+2Z+2aEqSNHvjBvyvVdX+M55flOTqFg1JkiZj3LNoHkuyx8onSZ7D+OfDS5I2gnGP4E8CLk5yKxBgN/zAVJKm2rhn0Xy9n3Bs737RTVX1ULu2JEmzNeqerIdV1UVJXrnaqucmoarOadibJGkWRh3BvwS4CPi9NawrwICXpCk1aj74U/rvjrcP0MKTz5/4Pm877ciJ71PShhk1RPMX61pfVe+bbDuSpEkZNUSz3Zx0IUmauFFDNKfOVSOSpMkaNUTzgXWtr6q3TrYdSdKkjBqiGXVTD0nSlBo1RPPxuWpktiZ9Rohng0yOZ+tIG8eoIZr3V9WJSb5Ed977Kqrq6GadSZJmZdQQzT/339/buhFJ0mSNGqJZ1n//xty0I0malFFDNNesa31V7TfZdiRJkzJqiOaXdGPvnwK+BPyieUeSpIlY5w0/qmoR8FpgW7qQ/1vg+cAPqur77duTJG2okfPBV9WNwCnAKUleA3wCeA9weuPepKnkKbl6shgZ8El2Bo4BXgHcB7wN+HzjviRJszTqQ9Zv0E049hm6W/Td06/aMskOVXVv4/6ksXlkLa1q1BH8bnQfsv4X4PgZy9Mvf06jviRJszTqPPiFc9SHJGnC1nkWjSTpycuAl6SBMuAlaaBGnia5UpLNgZ1mvqaqbm/RlCRp9sYK+CRvobvY6Ud00xdAdxaNc9FI0pQa9wj+BGDvqrpn5JaSpKkw7hj8HcBPWzYiSZqscY/gbwUuSXI+8NDKhVX1viZdSZJmbdyAv73/2rL/kiRNubECvqpObd2IpMd5o3JNgjfdlqSBan7T7f78+aV0Nwk5akP3I0laP3Nx0+0TgOXAU2axD0nSemo6VUGSXYAjgY+0rCNJeqLWc9G8H/hrHr/69QmSHJ9kaZKlK1asaNyOJG061jvgk2yWZORwS5KjgLtXDvOsTVUtqarFVbV4wYIF69uOJGktxgr4JJ9K8pQk84HrgBuSnDTiZQcDRye5Dfg0cFiST86qW0nS2MY9gt+nqu4Hfh/4MrA78Pp1vaCq3l5Vu/R3hToGuKiqjp1Ns5Kk8Y0b8Fsk2YIu4M+tqkdYw3nxkqTpMW7Afxi4DZgPXJpkN+D+cYtU1SWeAy9Jc2vcqQo+AHxgxqLvJ/mtNi1JkiZh3A9Zd0ry0SRf7p/vAxzXtDNJ0qyMO0TzMeCrwLP65zcDJ7ZoSJI0GeMG/I5V9Rn6C5aq6lHgsWZdSZJmbdyAfzDJ0+nPnElyEN7hSZKm2rg3/PgL4FxgjySXAQuAVzXrSpI0a+OeRXNlkpcAewMBburPhVcD3uxB0iSMuuHHK9eyaq8kVNU5DXqSJE3AqCP431vHugIMeEmaUqNu+PHHc9WIJGmyxv2QlSRHAs8Htlq5rKre3aIpSdLsjXsl64eA1wBvofuQ9dXAbg37kiTN0rjnwb+oqv4IuK+qTgV+A9irXVuSpNkaN+B/0X//eZJnAY8Az2zTkiRpEsYdgz8vyfbA6cCVdGfQ/GOzriRJszbuhU7/o394dpLzgK2qyqkKJGmKjbrQ6deAO6rqh/3zPwL+gG4++HdV1b1z0ONUmfRVpl5hKqmVUWPwHwYeBkhyCHAa8Am6icaWtG1NkjQbo4ZoNp9xlP4aYElVnU03VHNV29YkSbMx6gh+8yQr/xM4HLhoxrqxL5KSJM29USF9FvCNJD+mO1XymwBJnovzwUvSVBs1F83fJvk63TnvF1RV9as2o7uqVZI0pUYOs1TV5WtYdnObdiRJkzLulaySpCcZA16SBsqAl6SBMuAlaaAMeEkaKANekgbKgJekgTLgJWmgDHhJGigDXpIGyoCXpIEy4CVpoAx4SRqoZgGfZNckFye5Icn1SU5oVUuS9EQt78r0KPCXVXVlku2AZUkurKobGtaUJPWaHcFX1V1VdWX/+AFgObBzq3qSpFXNyRh8koXAAcAVc1FPkjQHAZ9kW+Bs4MSqun8N649PsjTJ0hUrVrRuR5I2GU0DPskWdOF+ZlWds6ZtqmpJVS2uqsULFixo2Y4kbVJankUT4KPA8qp6X6s6kqQ1a3kEfzDweuCwJFf1Xy9rWE+SNEOz0ySr6l+AtNq/JGndvJJVkgbKgJekgTLgJWmgDHhJGigDXpIGyoCXpIEy4CVpoAx4SRooA16SBsqAl6SBMuAlaaAMeEkaKANekgbKgJekgTLgJWmgDHhJGigDXpIGyoCXpIEy4CVpoAx4SRooA16SBsqAl6SBMuAlaaAMeEkaKANekgbKgJekgTLgJWmgDHhJGigDXpIGyoCXpIEy4CVpoAx4SRooA16SBsqAl6SBMuAlaaAMeEkaKANekgaqacAnOSLJTUm+m+TklrUkSatqFvBJNgf+HvhdYB/gtUn2aVVPkrSqlkfwBwLfrapbq+ph4NPAyxvWkyTNkKpqs+PkVcARVfWn/fPXA79eVX++2nbHA8f3T/cGbmrS0ON2BH7cuMbQ6gzpvVhnemtYZ8PsVlUL1rRiXuPCI1XVEmDJXNVLsrSqFltnumpYZ7rrDOm9DLHO2rQcovkBsOuM57v0yyRJc6BlwH8b2DPJ7km2BI4Bzm1YT5I0Q7Mhmqp6NMmfA18FNgfOqKrrW9VbD3M1HDSkOkN6L9aZ3hrWmbBmH7JKkjYur2SVpIEy4CVpoDaZgE9yRpK7k1zXsMauSS5OckOS65Oc0KjOVkm+leTqvs6pLerMqLd5ku8kOa9hjduSXJvkqiRLG9bZPsnnktyYZHmS35jw/vfu38PKr/uTnDjJGjNqva3/+78uyVlJtmpU54S+xvWTfC9r+plMskOSC5Pc0n9/WqM6r+7fzy+TTOQ0xrXUOb3/t3ZNks8n2X4Stca1yQQ88DHgiMY1HgX+sqr2AQ4C3txoeoaHgMOqan9gEXBEkoMa1FnpBGB5w/2v9FtVtajxecN/B3ylqp4H7M+E31dV3dS/h0XAC4GfA5+fZA2AJDsDbwUWV9W+dCcyHNOgzr7An9Fdmb4/cFSS505o9x/jiT+TJwNfr6o9ga/3z1vUuQ54JXDpBPa/rjoXAvtW1X7AzcDbJ1hvpE0m4KvqUuDexjXuqqor+8cP0IXHzg3qVFX9rH+6Rf/V5NPyJLsARwIfabH/uZTkqcAhwEcBqurhqvpJw5KHA/+vqr7faP/zgK2TzAO2Af6tQY1fBa6oqp9X1aPAN+iCcdbW8jP5cuDj/eOPA7/fok5VLa+qiV41v5Y6F/R/bgCX010PNGc2mYCfa0kWAgcAVzTa/+ZJrgLuBi6sqiZ1gPcDfw38stH+VyrggiTL+ukrWtgdWAH8Uz/k9JEk8xvVgu6I+qwWO66qHwDvBW4H7gJ+WlUXNCh1HfCbSZ6eZBvgZax6AeOk7VRVd/WPfwjs1LDWXPsT4MtzWdCAbyDJtsDZwIlVdX+LGlX1WD8MsAtwYP+r9EQlOQq4u6qWTXrfa/DiqnoB3eyjb05ySIMa84AXAB+sqgOAB5nMEMAT9Bf3HQ18ttH+n0Z3tLs78CxgfpJjJ12nqpYD7wEuAL4CXAU8Nuk6a6ldNPrNdK4leQfdEO6Zc1nXgJ+wJFvQhfuZVXVO63r9EMPFtPl84WDg6CS30c0GeliSTzaos/KIlKq6m27M+sAGZe4E7pzx287n6AK/hd8FrqyqHzXa/0uB71XViqp6BDgHeFGLQlX10ap6YVUdAtxHN5bcyo+SPBOg/353w1pzIskbgKOA19UcX3hkwE9QktCN7y6vqvc1rLNg5afxSbYGfhu4cdJ1qurtVbVLVS2kG264qKomfpSYZH6S7VY+Bv4T3dDARFXVD4E7kuzdLzocuGHSdXqvpdHwTO924KAk2/T/7g6n0QfhSZ7Rf3823fj7p1rU6Z0LHNc/Pg74YsNazSU5gm6I8+iq+vmcN1BVm8QX3Q/bXcAjdEdyb2xQ48V0v1JeQ/er7FXAyxrU2Q/4Tl/nOuBv5uDP71DgvEb7fg5wdf91PfCOhu9jEbC0/7P7AvC0BjXmA/cAT238d3Iq3X/s1wH/DPxKozrfpPuP8Grg8Anu9wk/k8DT6c6euQX4GrBDozqv6B8/BPwI+GqjOt8F7piRBx9q+W9i9S+nKpCkgXKIRpIGyoCXpIEy4CVpoAx4SRooA16SBsqA11RKUjMvqkoyL8mKDZ3Rsp9F8k0znh/acnbMMfp5Q5L/s7Hqa9NgwGtaPQjs21/IBd3FXLO5afv2wJtGbvUkkWTzjd2Dpp8Br2n2f+lmsoTVrgzt5w3/Qj/P9uVJ9uuXv6ufl/uSJLcmeWv/ktOAPfo52k/vl207Y274M/srQlfR7+c96ebfvznJb/bLVzkCT3JekkP7xz/r5wG/PsnXkhw4o5+jZ+x+1375LUlOmbGvY/t6VyX58Mow7/f7v5NcDUx0HnsNkwGvafZp4Jh0N7LYj1Vn5jwV+E5182z/d+ATM9Y9D/gduvlsTunnBzqZbureRVV1Ur/dAcCJwD50V9MevJY+5lXVgf22p6xlm5nm003r8HzgAeB/0v0G8grg3TO2OxD4g/69vTrJ4iS/CrwGOLi6yeQeA143Y79XVNX+VfUvY/ShTdy8jd2AtDZVdU0/7fJr6Y7mZ3oxXThSVRf109k+pV93flU9BDyU5G7WPuXst6rqToB+6uWFwJqCc+Wkccv6bUZ5mG7mRYBrgYeq6pEk1672+gur6p6+/jn9e3qU7kYh3+5/odiaxyfceoxuIjtpLAa8pt25dPOeH0o3T8k4Hprx+DHW/u98fbebuc2jrPob8Mzb5T1Sj88B8suVr6+qX/Y351hp9XlCCgjw8apa051//r2q5mSqXg2DQzSadmcAp1bVtast/yb90EU/9v3jWvfc+w8A202wr9uARUk2S7IrGza98W/3nyVsTXfnosvoJtp61YwZHHdIstukmtamxSN4TbV+COUDa1j1LuCMJNfQ3ff0uDVsM3M/9yS5LN0Nkb8MnD/L1i4Dvkc3y+Jy4MoN2Me36IZcdgE+WVVLAZK8k+7uVpvRzUz4ZqDVbf80YM4mKUkD5RCNJA2UAS9JA2XAS9JAGfCSNFAGvCQNlAEvSQNlwEvSQP1/rXWYh1jaRf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973" y="2317255"/>
            <a:ext cx="36861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5" descr="data:image/png;base64,iVBORw0KGgoAAAANSUhEUgAAAYMAAAD4CAYAAAAO9oqkAAAABHNCSVQICAgIfAhkiAAAAAlwSFlzAAALEgAACxIB0t1+/AAAADh0RVh0U29mdHdhcmUAbWF0cGxvdGxpYiB2ZXJzaW9uMy4yLjIsIGh0dHA6Ly9tYXRwbG90bGliLm9yZy+WH4yJAAAgAElEQVR4nO3deXxU5dXA8d/JTkggrCGQsK/KHraKILhCpOKCW11wty51aX2LW1tb7Vu1i9baYqtSd9G6oCKIgCAuZQtbWATCTjbCGkLIOuf9Yy59U0wyk5DMnWTO9/OZz8w8c8885yZ35sx97iaqijHGmNAW5nYCxhhj3GfFwBhjjBUDY4wxVgyMMcZgxcAYYwwQ4XYCddW2bVvt2rVrnWKPHTtG8+bNgzImkH3ZPAU2JpB92TzVPSaQfQVynk5IT0/fr6rtvveCqjbKW2pqqtbVokWLgjYmkH3ZPAU2JpB92TzVPSaQfQVynk4AVmoV36k2TGSMMcaKgTHGGCsGxhhjsGJgjDEGKwbGGGOwYmCMMQYrBsYYY/CjGIhIiogsEpGNIrJBRO512h8TkSwRWePc0irFPCQimSKyWUQuqNQ+wWnLFJEHK7V3E5FlTvs7IhJV3zNqjJuKSst5Y+ku9hV53E7FmCr5cwRyOfAzVV0lIvFAuojMd157RlX/UHliETkNuAo4HegILBCR3s7LfwXOA/YCK0TkY1XdCDzlvNdMEXkBuBmYfqozZ4zbKjzK+6v28sfPN5NXUEKLKGHg0AL6dmjhdmpN3ucbcnk+vRhN2se43u0QEbdTCmo+1wxUNUdVVzmPjwKbgE41hEwGZqpqiaruADKBEc4tU1W3q2opMBOYLN7/0NnAe078q8DFdZ0hY4LFN5n7mfSXr/n5e+tIatmM564eQrjAlX9fypo9h91Or8lSVV5csp3b30hn4/4KbvznCi5/4d8s237A7dSCmmgtrnQmIl2BJUB/4KfADUABsBLv2sMhEXkeWKqqbzgxLwNznbeYoKq3OO3XASOBx5zpezrtKcBcVe1fRf+3AbcBJCYmps6cObN2c+soLCwkLi4uKGMC2ZfNU8PEZBd6eGdzKWvzK2gTI1zeJ4qRHcIREXbuL+SvG8I4WqrcOzSGfm3CA55ffcYEsi9/Yio8yuubSlm8p5xhieFc2a2cjIJoPt5WxuESpX+bcC7rHUm3ljX/3YNpnuojprLx48enq+qw771Q1TkqqroBcUA6cKnzPBEIx7t28VtghtP+PHBtpbiXgSnO7aVK7dc507bFu8Zwoj0FWO8rHzs3UeOJCWRfbsbsP1qsj36Yod0f+lT7//Iz/duiTD1eWv69uNwjx/XcPy7WXo/M0QUbcwOWX0PEBLIvXzEFx0v1upeXaZdps/XJuZu0osLzn5jjpeX6jy+36eBfz9Mu02brba+t0M25BQHNz82Yyqjm3ER+nbVURCKB94E3VfUDp4jkVXr9RWC28zTL+UI/Idlpo5r2A0CCiESoavlJ0xsT9IrLKnjl25389YtMisoq+NGIztx3bi/axEVXOX1iixjeuf0HTJ2xnNtfT+eZKwfzw0EdA5x107L3UBE3v7KSbfmFPHXZAK4c3vm/Xo+JDOfWsd25akQKM77eyUtfbefzjUu4eHAn7ju3F13a1P0soE2Fz2LgjOm/DGxS1T9Vak9S1Rzn6SXAeufxx8BbIvInvBuQewHLAQF6iUg3vF/2VwE/UlUVkUV41xxmAlOBj+pj5oxpSKrKJ+tyePqz79h76Dhn923Pw2l96dk+3mds6+ZRvHXrSG5+ZSX3zFzNsZJyrhrR2Wec+b61ew5z86srKSmv4NWbRjC6Z9tqp42PieTec3tx/Q+68MKSbbz67U4+WZvNFcNTuOfsXnRoGRPAzIOLP2sGo/EO6WSIyBqn7WHgahEZDCiwE7gdQFU3iMi7wEa8eyLdpaoVACJyNzAP7/DSDFXd4LzfNGCmiDwBrMZbfIwJWpmHKvjz9G9Zvfsw/ZJa8OYtA2v8EqpKfEwkr940gh+/kc6DH2RQWFLOLWO6N1DGTdNn63O47501tI2L5u1bR9Ir0XchBmjVPIqHJvbj5tHdeH5RJm8v38176Xu5flQX7hjXo4GzDk4+i4Gqfo33V/3J5tQQ81u82xFObp9TVZyqbse7t5ExQW/ehlyeWFZM+3jl6csGcllqMuFhddttsVlUOC9eP4z73lnNE59u4mhxOfed28t2g/RBVXnxq+38bu53DE5J4MXrh9G2mmG5mrRvEcNvJvfn1jHd+fPCrcz4ZgdvL9/N/UMjGVf/aQc1OwLZmFo4dKyURz5cT5cWYSx6YBxXDE+pcyE4ISoijOeuGsKU1GT+vHArT3y66cTOFKYKZRUeHv5wPf875zvSBiTx9q2j6lQIKktpHcsfLh/E5/efRYtmkbyxsRSPJ7T+B1YMjKmFX3+ygcNFpdzcP4rm0fV31diI8DCevmwgN5zRlZe/3sGD72dQEWJfRv4oKC7jpldW8Pby3dw1vgd/uWoIMZG+d8/1V8/2cUyb0JedBR5mrQmt/VisGBjjpwUb85i1Jpu7xvekc4v6+wI6ISxM+NUPT+Oes3vyzso93DNzNaXldvqKE/KLPEyZ/i3/3naAp6cM5H8u6EvYKa6VVeWiQR3p1jKMpz/bTFFpeb2/f7CyYmCMH44UlfHwhxn07RDPXeN7Nlg/IsJPz+/DQxP78um6HG5/fSWlFbaGsG7vYR5fepzcI8W8dvMIrhiW4juojsLChKv7RpFbUMyLS3Y0WD/BxoqBMX54/NONHDhWyh8uH0RURMN/bG4/qwe/vaQ/i7fk8+yqYorLKhq8z2CVV1DMTa+sJCpc+ODO0ZzRo3Z7bdVF71bhXDggiRe+3EZeQXGD9xcMrBgY48Oizft4L30vPz6rO/07tQxYv9eM7MLvpwxi4wEPd7+1irKK0BsyKi33cMcb6RSVlnN/agw929f9NAy1NW1CXyo8yu/nbQ5Yn26yYmBMDQqKy3j4gwx6tY/jnnN6Bbz/KanJXHdaFAs27eNn764NuY3Kj8/eyKrdh/n9lEF0igvs11XnNrHcOLor76/ay/qsIwHt2w1WDIypwf9+uom8gmL+cPkgoiPqf6OxP87pHMm0CX35eG02j3yYETK7nb6XvpfXl+7itrHduXBgkis53HV2T1rFRvHEpxub/N/dioEx1fhqaz4zV+zh1rHdGZSS4Goud4zrwV3jezBzxZ6QOA5hfdYRHvkwgx90b8PPL+jjWh4tYiK5/7zeLN1+kPkb83wHNGJWDIypQmFJOQ++n0H3ds25/9zevgMC4IHz+/znOIRnF2x1O50Gc+hYKT9+I53WzaP4y4+GEBHu7tfU1cNT6Nk+jv+ds6lJ7+prxcCYKjw5dxPZR47z+ykD6/WgplMhIvxy0mn/OVL5xSXb3U6p3lV4lHtmrmZfQQnTr0095SOL60NEeBiPXNiPnQeKeH3pLrfTaTBWDIw5ybfb9vPG0t3cNLobqV1au53OfwkLE566bCAXDkjit3M28day3W6nVK+emb+Fr7bu59eTT2ewy0NzlY3v056xvdvx3MKtHC4qdTudBmHFwJhKikrLmfb+Orq2ieWB890bq65JeJjwzJWDGd+nHY/MyuCjJnLahHkbcnl+USZXDU/h6iA8nfcjaf04WlzWZIforBgYU8nTn21m76HjPD1lEM2igmN4qCpREWFMvzaVEV1b89N31/L5hly3Uzol2/IL+dm7axmY3JLHLjrd7XSq1KdDPFeN6MwbS3exLb/Q7XTqnRUDYxzLdxzklW93MvUHXRnRLbiGh6oSExnOyzcMp3+nltz91mq+3rrf7ZTqpLCknB+/nv6fAhcs22iqcv+5vYmJDOd3c75zO5V6Z8XAGOB4aQU/f28tKa2b8fMJwTk8VJW46AhevXE43ds159bXVpK+66DbKdWKqvLz99ayLb+Q568eQqeEZm6nVKN28dHcNb4nCzbl8W1m4yy+1bFiYAzwx883s/NAEU9dNpDYqPo7NXUgJMRG8frNI+nQMoYb/rmiUR0t++JX25mTkcu0CX05o5ZXinPLjaO70imhGY9/uqlJHRFuxcCEvMxDFbz8zQ6uGdk5ICdBawjt4qN545aRtIiJ5PoZy8kuDP794b/N3M+Tc78jbUAHbhvbeC73GRMZzoMT+7Ipp4D30/e6nU69sWJgQlpxWQUvrS+hY8tmPJTWz+10TkmnhGa8cctIwkR4ekUxew4WuZ1StQ4c93D326vp3i6Op6cManSX+Zw0MImhnRP4/eebOVbSNK55YMXAhLRXvt1J7jHlycsGEFePVy5zS7e2zXnjlhGUeZRrXloWlKdfLi6r4Pk1JZSWe3jh2tRG+XcXER6ddBr5R0t44cttbqdTL6wYmJD28ZpseiaEMaZXO7dTqTd9O7TgZ6kxHCgs4dqXlnHwWPAcJOXxKL+YtZ4dRzz84fJBAT0ldX0b2rkVFw3qyD+WbCf78HG30zllVgxMyNp14BgbcwoY3qHx/TL1pXtCOC9NHc7ug0VMnbGco8VlbqeEx6M8MiuDf6Xv5aIekUzo38HtlE7ZiT3PmsI1D6wYmJA1d733QK1hicG7X/up+EGPNky/diibcgq4+dWVHC9172ppFR7lf95bx9vL93D3+J5c0jPStVzqU3KrWG4Z040PV2ex/XDjvhqdFQMTsuZm5DAoJYE2zZrux+Dsvok8c+VgVuw8yI/fSHflrJtlFR7ue2cN76/ay0/P680DF/RpdBuMa3LHuJ60bh7FpzvcX/s6FU33U2BMDfYeKmLt3iOkNYGhCl9+OKgjv7tkAF9uyef+d9YEdN/40nIPP3lrNZ+szebBiX1duVpcQ4uLjuDSIZ1Ys68iqLbP1JYVAxOSPnOGiCb2d+cKWoF21YjOPHphPz7NyOGhD9bhCUBBKCmv4M430/lsQy6/nHQaPz6rR4P36ZYpw5KpUBr1SQOtGJiQNCcjh/6dWtC5TazbqQTMLWO6c885vXh35V4eb+DLOBaXVXDra+ks2LSPJy7uz01ndmuwvoJB3w4t6NoijH+tbLwHoVkxMCEn58hxVu0+HDJrBZXdf24vbhrdjX9+s5NnGuhUzEWl5dz4zxV8tTWfpy8byLWjujRIP8HmzE4RbMwpYEN24zkdSGVWDEzI+f8hoqa/veBkIsIvJvXjimHJPLdwKy99Vb9XSztaXMbUGctZtuMAf7piEFcMT6nX9w9mo5IiiAoP471GeooKKwYm5MzNyKVvh3i6t2u8BzydChHhd5d6r5b2xKebmLm8fq6WduR4Gde9vJxVuw/z3NVDuGRIcr28b2MRFyWce1p7PlqT3SivlWzFwISUfUeLWbHrYEgOEVV24mpp4/q046EPM/hkbfYpvd/holKufWkZG7KP8LdrhjJpYMd6yrRxuTw1hYPHSvniu31up1JrVgxMSJm3IQ9VSBsQekNEJ4uKCGP6NakM79qa+99Zw5p9dTvhWkGpctU/lrI57yj/uG4YF5weun/bMb3a0j4+ulEOFTW94/CNqcHcjBx6to+jV2K826kEhWZR4bw8dRjXvLSMP686whtb5tM2Lpp28dGV7qP+63m7uGhaxUYRFibsKyjmyeXHOVgivDx1WJM6x1NdRISHccnQTrz01Q7yj5bQLj7a7ZT85rMYiEgK8BqQCCjwD1X9s4i0Bt4BugI7gStU9ZB4Dy38M5AGFAE3qOoq572mAo86b/2Eqr7qtKcCrwDNgDnAvdqQ+72ZkHSgsISl2w9w9/iebqcSVOJjInntphH85u3FRLfqwP7CEvKPlrA9/xj7C0soqWL8OzxMaNM8irIKD0Ulyis3jeQHPdq4kH3wuTw1mb9/uZ2P1mRxy5jGc50Gf9YMyoGfqeoqEYkH0kVkPnADsFBVnxSRB4EHgWnARKCXcxsJTAdGOsXjV8AwvEUlXUQ+VtVDzjS3AsvwFoMJwNz6m01j4PONeXgUJoT49oKqJMRGcVGPKMaNG/Bf7arK0ZJy9h/1Foj8whLv48IS9h8tpbCknCGxh6wQVNKzfTyDUxL418q93Hxmt0Zz6g2fxUBVc4Ac5/FREdkEdAImA+OcyV4FFuMtBpOB15xf9ktFJEFEkpxp56vqQQCnoEwQkcVAC1Vd6rS/BlyMFQNTz+Zk5NC1TSz9kmyIyF8iQouYSFrERFa799XixYsDm1QjMCU1mUdnrScj6wgDkxPcTscvUpvRGBHpCiwB+gO7VTXBaRfgkKomiMhs4ElV/dp5bSHeIjEOiFHVJ5z2XwDH8RaRJ1X1XKd9DDBNVSdV0f9twG0AiYmJqTNnzqz9HAOFhYXExdVut8JAxQSyr1Cap8JS5Z5FRUzsGsnlfaJcyS2Qfdk81T2mPvo6Vqbct6iIsckRXHda9dsNAjlPJ4wfPz5dVYd97wVV9esGxAHpwKXO88MnvX7IuZ8NnFmpfSHeoaEHgEcrtf/CaRsGLKjUPgaY7Suf1NRUratFixYFbUwg+wqleXpnxW7tMm22rttzuEH7aYi4YI4JZF+NbZ5+8tYqHfjYPD1eWt6g/dQWsFKr+E71a9dSEYkE3gfeVNUPnOY8Z/gH5/7EjrVZQOXDDpOdtprak6toN6bezM3IIblVM/p3auF2KiZETElN5sjxMhZuahzHHPgsBs4Q0MvAJlX9U6WXPgamOo+nAh9Var9evEYBR9S73WEecL6ItBKRVsD5wDzntQIRGeX0dX2l9zLmlBUUl/F15n7SBiQ1mo15pvEb3bMtSS1j+Ff6HrdT8Ys/awajgeuAs0VkjXNLA54EzhORrcC5znPw7g20HcgEXgTuBFDvhuPHgRXO7TdOG840Lzkx27CNx6YeLdyUR1mFhuS5iIx7wsOES4d2YsmWfPIKit1Oxyd/9ib6Gqju59Q5VUyvwF3VvNcMYEYV7SvxbpQ2pt7NycglqWUMgxrJXh2m6ZiSmsJfF23jg1VZ3DEuuK/nYKejME1aYUk5X27JZ0L/DoSF2RCRCaxubZszrEsr3kvf06DXj6gPVgxMk/bFd/soLfeQNsAONDPuuHxYMtvyj7F6z2G3U6mRFQPTpM3NyKF9fDSpnVu5nYoJUWkDkoiJDP6roFkxME1WUWk5izbvsyEi46r4mEjS+icxe202xWUVbqdTLSsGpslavDmf4jJPyF+7wLhvSmoyR0vKmbch1+1UqmXFwDRZc9fn0qZ5FCO6tXY7FRPiRnVvQ6eEZkF9nQMrBqZJKi6r4ItNeZx/egfCbYjIuCwsTLgsNZmvM/eTdfi42+lUyYqBaZKWbMnnWGmFXdHMBI0pQ5NRhQ9XBefagRUD0yTNXZ9LQmwko7rbefZNcOjcJpaR3VrzXvreoDzmwIqBaXJKyitYsDGP809LJDLcFnETPC4flsLOA0Ws3HXI7VS+xz4ppsn5JnM/R0vKmWgHmpkgM7F/B2KjwvnXyuA7eZ0VA9PkzMnIJT4mgtE92rqdijH/pXl0BBcOSOLTdTkUlZa7nc5/sWJgmpRyj/L5hlzOOy2RqAhbvE3wmZKazLHSCuZmBNcxB/ZpMU3KpgMVFBSXk2YHmpkgNaJbazq3jg266xxYMTBNysq8CppHhXNmLxsiMsFJRJiSmszS7QfJL/K4nc5/WDEwTUZ5hYdVeeWc0y+RmMhwt9MxplqXpSYjAl9nBc92AysGpslYvuMgR8uwA81M0OuU0IwzerTh3znlQXPMgRUD02TMWZ9DVDic1bu926kY49OkgR3ZV6RsyC5wOxXAioFpIsoqPMzJyGVwu3CaRdkQkQl+F5zegTCBuetz3E4FsGJgmoivtuZz8FgpP+jo87LexgSF1s2j6Ns6jDkZuUExVGTFwDQJH67OplVsJAPa2lqBaTyGJ0awY/8xvss96nYqVgxM43e0uIzPN+QyaWBHIux01aYRGZoYQZjAnAz3h4qsGJhGb96GPErKPVw8pJPbqRhTKy2jhRHdWvNpRo7rQ0VWDEyjN2t1Fp1bxzK0c4LbqRhTaxcOSGJ7/jG25BW6mocVA9Oo5RUU8822/Vw8pBMiNkRkGp8L+ndAgmCoyIqBadQ+XpONKlw8uKPbqRhTJ+3jYxjetbXru5haMTCN2qw1WQxKbkn3dnFup2JMnaX178CWvEIy97m3V5EVA9Nobck7yobsAttwbBq9ExdimuPiaa2tGJhGa9bqLMLDhEkDbYjING6JLWIY1qWVq9sNrBiYRsnjUT5ak82YXm1pFx/tdjrGnLK0AUl8l3uUbfnu7FVkxcA0Sit2HiTr8HEusSEi00RMdM62O9eltQMrBqZRmrUmi9iocM47LdHtVIypF0ktmzG0c4Jr2w18FgMRmSEi+0RkfaW2x0QkS0TWOLe0Sq89JCKZIrJZRC6o1D7BacsUkQcrtXcTkWVO+zsiElWfM2ianuKyCmavy+GC0zsQG2UnpjNNR9qAJDbmFLBz/7GA9+3PmsErwIQq2p9R1cHObQ6AiJwGXAWc7sT8TUTCRSQc+CswETgNuNqZFuAp5716AoeAm09lhkzTt3jzPo4Wl9teRKbJmdDfO1Q0x4VjDnwWA1VdAhz08/0mAzNVtURVdwCZwAjnlqmq21W1FJgJTBbvIaNnA+858a8CF9dyHkyImbU6m7Zx0Yzu0cbtVIypV8mtYhmUksBcF4aKxJ+TI4lIV2C2qvZ3nj8G3AAUACuBn6nqIRF5Hliqqm84070MzHXeZoKq3uK0XweMBB5zpu/ptKcAc0/0U0UetwG3ASQmJqbOnDmz1jMMUFhYSFxc7Q5SClRMIPtqjPN0rEy594sizu4cwY/6fX8volD5OwRLTCD7CpV5mrOjlHc3l/H02Ga0j/3+7/W6ztMJ48ePT1fVYd97QVV93oCuwPpKzxOBcLxrFr8FZjjtzwPXVpruZWCKc3upUvt1zrRt8a4xnGhPqdxPTbfU1FStq0WLFgVtTCD7aozz9NayXdpl2mxdt+dwg/bTEDGB7Mvmqe4xgeyrqpjdB45pl2mz9YXFmfXWT2XASq3iO7VOexOpap6qVqiqB3gR7zAQQJbzhX5CstNWXfsBIEFEIk5qN6ZKH67Ooke75vTv1MLtVIxpECmtYxnQqWXAD0CrUzEQkaRKTy8BTuxp9DFwlYhEi0g3oBewHFgB9HL2HIrCu5H5Y6dKLcK75gAwFfioLjmZpm/voSKW7zjIJXaGUtPEpQ1IYu3eI+w9VBSwPv3ZtfRt4N9AHxHZKyI3A0+LSIaIrAPGA/cDqOoG4F1gI/AZcJezBlEO3A3MAzYB7zrTAkwDfioimUAbvENLxnzPR2uyAZg82PYiMk1b2n8OQAvchmSfO2mr6tVVNFf7ha2qv8W7HeHk9jnAnCrat/P/w0zGVElV+XB1FsO6tCKldazb6RjToLq0ac7pHVswZ30Ot47tHpA+7Qhk0yhsyC4gc1+hHVtgQkbagCRW7z5M9uHjAenPioFpFGatziIyXLhwQJLviY1pAiY6B6DNXR+YoSIrBiboVXiUj9dmM65Pe1o1t7OVmNDQvV0cfTvEB+zEdVYMTND797YD7DtaYmcoNSEnbUASK3cdIvdIcYP3ZcXABL0PV2cRHx3B2X3bu52KMQGV5gyLfhaAcxVZMTBB7XhpBZ+tzyFtQBIxkeFup2NMQPVsH0fvxLiAnNbaioEJavM35XGstILJQ+zSliY0pQ1IYsWug+wraNihIisGJqjNWp1FUssYRnWzM5Sa0JQ2IAlV+GxDw64dWDEwQaugVPlySz4XDe5IWJidfsKEpt6J8fRsH9fg5yqyYmCC1vKccio8ansRmZCX1r8Dy3ccJP9oSYP1YcXABK1vs8vp2yGevh3sDKUmtKUNTMKjMK8Bh4qsGJigtHP/MbYf8dhagTFAn8R4urdtztwG3MXUioEJSrPWZCHARYNtLyJjRISJAzrw720HKCj1fXXKurBiYIKOqjJrdRZ9W4eR1LKZ2+kYExTSBniHilbllTfI+1sxMEEnI+sIOw8UMSrJ5xnWjQkZpyW1oEubWFbkWjEwIWL2uhwiwoTURCsGxpwgIqQNSGLTQQ+HjpXW+/vbp80EFY9Hmb02m7G92xEXdcztdIwJKlcNT6F5YRbxMfX/1W1rBiaorN5ziOwjxUwaaNctMOZkXdo0p3/bcCLC6/+r24qBCSqfrM0hKiKM805LdDsVY0KKFQMTNCo8yqcZOZzdpz3xMZFup2NMSLFiYILGsh0HyD9awqRBNkRkTKBZMTBBY/a6HGKjwu0iNsa4wIqBCQplFR7mZuRwTr9EYqNsJzdjAs2KgQkK32Tu51BRGT+0vYiMcYUVAxMUZq/LIT46grP6tHM7FWNCkhUD47qS8grmbcjl/NM7EB1h1zk2xg1WDIzrlmzZz9HictuLyBgXWTEwrvtkbTYJsZGc2bOt26kYE7KsGBhXHS+tYMGmPCb270BkAxxib4zxj336jKu++G4fRaUV/HCgXcTGGDdZMTCumr0um7Zx0Yzs3sbtVIwJaVYMjGsKS8r54rt9XDigA+Fh4nY6xoQ0KwbGNQs25lFS7mHSIBsiMsZtPouBiMwQkX0isr5SW2sRmS8iW537Vk67iMhzIpIpIutEZGilmKnO9FtFZGql9lQRyXBinhMR+4kYIj5Zm01SyxhSO7dyOxVjQp4/awavABNOansQWKiqvYCFznOAiUAv53YbMB28xQP4FTASGAH86kQBcaa5tVLcyX2ZJuhIURlLtuZz4YAkwmyIyBjX+SwGqroEOHhS82TgVefxq8DFldpfU6+lQIKIJAEXAPNV9aCqHgLmAxOc11qo6lJVVeC1Su9lmrB5G3Ipq1B+aENExgQF8X4H+5hIpCswW1X7O88Pq2qC81iAQ6qaICKzgSdV9WvntYXANGAcEKOqTzjtvwCOA4ud6c912scA01R1UjV53IZ3jYPExMTUmTNn1mmmCwsLiYuLC8qYQPbl5jz9YUUxeUUenh7bjOpGBoN5nux/G/i+bJ7qHlPZ+PHj01V12PdeUFWfN6ArsL7S88MnvX7IuZ8NnFmpfSEwDHgAeLRS+y+ctmHAgkrtY/AWHZ85paamal0tWrQoaGMC2Zdb87T/aLF2f+hTfWruputdtRkAABTgSURBVHrvK5hjAtmXzVPdYwLZVyDn6QRgpVbxnVrXvYnynCEenPt9TnsWkFJpumSnrab25CraTRM2d30uFR5lkh1oZkzQqGsx+Bg4sUfQVOCjSu3XO3sVjQKOqGoOMA84X0RaORuOzwfmOa8ViMgoZ7jp+krvZZqoT9Zm06Ndc/olxbudijHG4fOSUiLyNt4x/7YishfvXkFPAu+KyM3ALuAKZ/I5QBqQCRQBNwKo6kEReRxY4Uz3G1U9sVH6Trx7LDUD5jo300TlFRSzfOdB7jm7V7XbCowxgeezGKjq1dW8dE4V0ypwVzXvMwOYUUX7SqC/rzxM0/DpuhxU4Yd2umpjgoodgWwCava6bPoltaBnexsiMiaYWDEwAbP3UBGrdh9mkl3n2JigY8XABMyn63IA7HTVxgQhKwYmYD5Zl82g5JZ0bhPrdirGmJNYMTABkXvMw/qsAjv9hDFByoqBCYjlueUApA2w7QXGBCMrBiYgluWUM7xrKzomNHM7FWNMFawYmAa3OfcoWYV2+gljgpkVA9PgZq/LRoCJAzq4nYoxphpWDEyDUlVmr8uhb+sw2sfHuJ2OMaYaVgxMg1qz5zA79h9jZJLPM58YY1wUksVA/bigj6kfL329g/iYCCsGxgS5kCoGFR7lJ2+v5oPMMrdTCQl7DhYxNyOHH43sTLMIO0OpMcEspIpBeJigqszfWcbBY6Vup9Pkvfz1DsJEuPGMbm6nYozxIaSKAcB95/aipAL+vmSb26k0aYeLSnl35R4uGtyRDi1tw7ExwS7kikHP9vGMSgrntW93kX+0xO10mqw3l+2mqLSCW8d0dzsVY4wfQq4YAEzuGUVphYe/f2lrBw2hpLyCV77dyZhebemX1MLtdIwxfgjJYtCheRiXDOnE60t3kVdQ7HY6Tc5Ha7LJP1rCbWNtrcCYxiIkiwHAPWf3otyjTF9sawf1SVV5ccl2+iW14Myebd1Oxxjjp5AtBp3bxHJ5ajJvLdtNzpHjbqfTZCzeks/WfYXcNrabXfDemEYkZIsBwN1n90RR/roo0+1UmowXl2ynQ4sYOymdMY1MSBeD5FaxXDk8hXdW7GHvoSK302n01mcd4dttB7jpzK5Ehof0omVMoxPyn9i7xvdEEJ7/wtYOTtWLX20nLjqCq0Z0djsVY0wthXwxSGrZjB+N7My/0vey68Axt9NptLIOH2f2uhyuHpFCi5hIt9MxxtRSyBcDgDvH9SAiTPiLrR3U2T+/3oEAN462U08Y0xhZMQDat4jhulFd+GDVXrbnF7qdTqNz5HgZby/fzaSBSXZZS2MaKSsGjtvP6kF0RDjPLdzqdiqNztvLd3OstIJb7NQTxjRaVgwc7eKjuf6MLny0NpvMfUfdTqfRKC338M9vdjC6Zxv6d2rpdjrGmDqyYlDJ7WN7EBsZzrMLbO3AX5+szSavoMROSGdMI2fFoJLWzaO4cXQ3Zq/L4bvcArfTCXqqyotfbadPYjxn9W7ndjrGmFNgxeAkt4zpRnx0BM/Ot7UDX77aup/vco9yyxg79YQxjZ0Vg5MkxEZx05nd+GxDLuuzjridTlB78avttI+P5qLBduoJYxo7KwZVuHlMN1rERNi2gxpszC7gq637uWF0V6Ijwt1Oxxhzik6pGIjIThHJEJE1IrLSaWstIvNFZKtz38ppFxF5TkQyRWSdiAyt9D5Tnem3isjUU5ulU9ciJpLbxnZnwaY81u457HY6Qemlr7YTGxXONSO6uJ2KMaYe1MeawXhVHayqw5znDwILVbUXsNB5DjAR6OXcbgOmg7d4AL8CRgIjgF+dKCBuumF0NxJiI3lmwRa3Uwk6OUeO8/HabK4cnkLLWDv1hDFNQUMME00GXnUevwpcXKn9NfVaCiSISBJwATBfVQ+q6iFgPjChAfKqlbjoCG4f24PFm/NJ33XI7XSCyivf7ESBm+zUE8Y0GaKqdQ8W2QEcAhT4u6r+Q0QOq2qC87oAh1Q1QURmA0+q6tfOawuBacA4IEZVn3DafwEcV9U/VNHfbXjXKkhMTEydOXNmnfIuLCwkLi7O53Ql5coDS4roHB/GHf0q/IqpSz/1EReomPzDhfxypTCwbTh3DI4JuvyCOSaQfdk81T0mkH0Fcp5OGD9+fHqlkZz/p6p1vgGdnPv2wFpgLHD4pGkOOfezgTMrtS8EhgEPAI9Wav8F8ICvvlNTU7WuFi1a5Pe0Ly7Zpl2mzdYX3l/QoP2calygYqbN+Fy7TJuta/ccavC+mlpMIPuyeap7TCD7CuQ8nQCs1Cq+U09pmEhVs5z7fcCHeMf885zhH5z7fc7kWUBKpfBkp6269qBwzcgutIuP5r0tpVR46r4W1RSUVXj4fFcZo7q3ZmBygtvpGGPqUZ2LgYg0F5H4E4+B84H1wMfAiT2CpgIfOY8/Bq539ioaBRxR1RxgHnC+iLRyNhyf77QFhWZR4fzPBX3YetgT8hfAeXflHg4WK7eNtVNPGNPURJxCbCLwoXPkaQTwlqp+JiIrgHdF5GZgF3CFM/0cIA3IBIqAGwFU9aCIPA6scKb7jaoePIW86t3lqcnM+nYjzy7cwtAuCYzpFXqnXtiQfYTffLKRfq3DGNe7vdvpGGPqWZ2LgapuBwZV0X4AOKeKdgXuqua9ZgAz6ppLQxMRpp4Wxf6KGO6duYZP7zmTpJahc97+I0Vl/PiNdFrFRvHjQWGEhdmpJ4xpauwIZD9FRwjTr02lpKyCu95cRVmFx+2UAsLjUe5/dw25R4r56zVDaRlthcCYpsiKQS30aBfHU1MGsmr3YX435zu30wmI5xdl8sV3+/jlpNNI7eL6sYDGmAZixaCWJg3syA1ndGXGNzuYk5HjdjoNavHmfTyzYAuXDunEtaPstBPGNGVWDOrg4bR+DE5J4OfvrWuy10zec7CIe2euoU9iPL+9ZICdotqYJs6KQR1ERYTx12uGEhku3PnmKo6XVridUr0qLqvgjjfT8ajy9+tSaRZlZyU1pqmzYlBHnRKa8exVQ9icd5RHZ60/cfR0k/CrjzawPquAZ68cTJc2zd1OxxgTAFYMTsFZvdtxz9m9eH/VXt5ZscftdOrFzOW7eWflHn5ydk/O6ZfodjrGmACxYnCK7jmnF2N6teWXH29o9FdGW7vnML/8aANjerXlvnN7u52OMSaArBicovAw4dkrB9M6Noo731zFkeNlbqdUJwePlXLnm6toFx/Nc1cNIdwOLDMmpFgxqAdt4qL56zVDyT58nAf+tbbRbT+o8Cj3zlxNfmEJ068dSqvmUW6nZIwJMCsG9SS1SyseTuvH/I15/GPJdrfTqZVnF2zhq637eXzy6XY2UmNC1KmcqM6c5MbRXVm56yBPz9vM4JTG8aW6YGMef/kikyuHpXDl8M5up2OMcYmtGdQjEeGpywbSuXUsd7+9msMlwX3+orxjHu5/dw0DOrXk15NPdzsdY4yLrBjUs/iYSKZfO5SjxWVMX1NCYUm52ylV6XhpBc+vKSE8TPjbNUOJibQDy4wJZVYMGkDfDi343aUD2HLIw7l//JJ5G3LdTum/7Nh/jBtfWc7eox7+fNUQUlrHup2SMcZlVgwayCVDknlkVAwJsZHc/no6t7++ktwjxa7mVFxWwTPzt3DBs0vYkFXATf2jOKt36F2oxxjzfVYMGlDPhHA++cmZ/HxCHxZvzufcP33Jq9/udOVayku25DPh2SX8eeFWJpzegYU/O4sxyZEBz8MYE5ysGDSwyPAw7hzXk8/vH8uQzgn86uMNXDb9WzblFASk/7yCYu56axXXz1hOmAhv3DyS564eQvsWMQHp3xjTONiupQHSpU1zXrtpBLPWZPH47E388C9fc8uY7tx7Tq8GOStoeYWH1/69iz/N30JphYefnteb28/qTnSEbSg2xnyfFYMAEhEuGZLMuN7t+d85m3jhy218mpHNby8ewNh6HLtfvfsQj85az4bsAs7q3Y7fTD7dzj5qjKmRDRO5oFXzKH5/+SDeunUkEWFhXD9jOffOXM3+wpJTet8jRWU8/GEGl07/lv2FJfztmqG8cuNwKwTGGJ9szcBFZ/Roy9x7x/C3RZlM/3Ibizfn89DEvnDMw56DRURFhBEVHkbkiftwqfKKY6rKN1ll/OyPizl8vIybRnfj/vN6Exdt/15jjH/s28JlMZHh/PT8PvxwUEce/jCDBz/I8L7w1aIqpz9RFKIiwogMDyMqIgyPR8k+UsqQzgm8fvEATuvYIoBzYIxpCqwYBIleifG8c9sP+DpzP1+vXEvP3n0oLfdQVuH5r/vSCv1+e4WHCzwH+MWPziDMTj1tjKkDKwZBJCxMGNu7HZ7sCMYNS6lV7OLFi60QGGPqzDYgG2OMsWJgjDHGioExxhisGBhjjMGKgTHGGKwYGGOMwYqBMcYYrBgYY4wBRDXwF1qpDyKSD+yqY3hbYH+QxgSyL5unwMYEsi+bp7rHBLKvQM7TCV1U9funSVbVkLsBK4M1Jtjzs3myv0Njys/myf+bDRMZY4yxYmCMMSZ0i8E/gjgmkH3ZPAU2JpB92TzVPSaQfQVynmrUaDcgG2OMqT+humZgjDGmEisGxhhjQqsYiMgEEdksIpki8qCfMTNEZJ+IrK9FPykiskhENorIBhG514+YGBFZLiJrnZhf16K/cBFZLSKzaxGzU0QyRGSNiKz0MyZBRN4Tke9EZJOI/MDH9H2c9z9xKxCR+/zo537nb7BeRN4WkRg/Yu51pt9QUx9V/T9FpLWIzBeRrc59Kz9iLnf68ojIMD/7+b3zt1snIh+KSIKfcY87MWtE5HMR6egrptJrPxMRFZG2fvTzmIhkVfp/pfnTj4j8xJmvDSLytJ/z9E6lfnaKyBo/YgaLyNITy6yIjPAjZpCI/NtZ1j8RkRYnxVT5Wa1pmaghptplooaYGpeJGuJqXCbqpCH2Vw3GGxAObAO6A1HAWuA0P+LGAkOB9bXoKwkY6jyOB7b46gsQIM55HAksA0b52d9PgbeA2bXIcSfQtpZ/w1eBW5zHUUBCLf/+uXgPeKlpuk7ADqCZ8/xd4AYfMf2B9UAs3qv3LQB6+vv/BJ4GHnQePwg85UdMP6APsBgY5mc/5wMRzuOnTu6nhrgWlR7fA7zgzzIKpADz8B6c2daPfh4DHqjNZwEY7/y9o53n7Wv7GQL+CPzSj74+ByY6j9OAxX7ErADOch7fBDx+UkyVn9WalokaYqpdJmqIqXGZqCGuxmWiLrdQWjMYAWSq6nZVLQVmApN9BanqEuBgbTpS1RxVXeU8PgpswvslV1OMqmqh8zTSufncui8iycCFwEu1ybG2RKQl3g/bywCqWqqqh2vxFucA21TVn6PGI4BmIhKB9ws+28f0/YBlqlqkquXAl8ClVU1Yzf9zMt5Ch3N/sa8YVd2kqpurS6iamM+d/ACWAsl+xhVUetqck5aLGpbRZ4Cfnzy9j5hqVRNzB/CkqpY40+yrTV8iIsAVwNt+xChw4pd9S05aLqqJ6Q0scR7PBy47Kaa6z2q1y0R1MTUtEzXE1LhM1BBX4zJRF6FUDDoBeyo934uPL+j6ICJdgSF4f+n7mjbcWV3eB8xXVZ8xwLN4P/CeWqamwOciki4it/kxfTcgH/ineIekXhKR5rXo7ypO+sBXmZRqFvAHYDeQAxxR1c99hK0HxohIGxGJxfursTYXkU5U1RzncS6QWIvYuroJmOvvxCLyWxHZA1wD/NKP6ScDWaq6tpZ53e0MP8w4ebisGr3x/u2XiciXIjK8lv2NAfJUdasf094H/N75O/wBeMiPmA38/4++y6lhuTjps+rXMlGbz7cfMTUuEyfH1XaZ8CWUikHAiUgc8D5w30mVvEqqWqGqg/H+OhghIv19vP8kYJ+qptchvTNVdSgwEbhLRMb6mD4C7yr4dFUdAhzDu/rsk4hEARcB//Jj2lZ4P7zdgI5AcxG5tqYYVd2EdxX7c+AzYA1Q4U9uVbyXUg+/smoiIo8A5cCb/sao6iOqmuLE3O3j/WOBh6n9F8R0oAcwGG8h/qMfMRFAa2AU8D/Au86vfX9djR8/Ehx3APc7f4f7cdZSfbgJuFNE0vEOs5RWNVFNn9Xqlonafr5rivG1TFQVV5tlwh+hVAyy+O9fBclOW4MQkUi8/7w3VfWD2sQ6wy+LgAk+Jh0NXCQiO/EOe50tIm/42UeWc78P+BDvMFpN9gJ7K62tvIe3OPhjIrBKVfP8mPZcYIeq5qtqGfABcIavIFV9WVVTVXUscAjv2Kq/8kQkCcC5/95QR30RkRuAScA1zpdMbb3JSUMdVeiBt5iudZaNZGCViHSoKUhV85wfJB7gRXwvE+BdLj5whjmX411DbesjBgBnGPBS4B1/pgem4l0ewPvDwmd+qvqdqp6vqql4i862KvKo6rNa4zJRl893dTG+lgk/+vJnmfAplIrBCqCXiHRzfqleBXzcEB05v4xeBjap6p/8jGl3Yk8CEWkGnAd8V1OMqj6kqsmq2hXv/HyhqjX+inbev7mIxJ94jHcjVo17S6lqLrBHRPo4TecAG3315ajNr7/dwCgRiXX+jufgHSetkYi0d+474/2CecvP/sC7HEx1Hk8FPqpFrN9EZALeIb2LVLWoFnG9Kj2djO/lIkNV26tqV2fZ2It3I2Suj36SKj29BB/LhGMW3o3IiEhvvDsW+HtGzXOB71R1r5/TZwNnOY/PBnwOLVVaLsKAR4EXTnq9us9qtctEHT/fVcb4WiZqiKvVMuEXPcUt0I3phncseQveXweP+BnzNt5V5jK8H6qb/Yg5E+9q5Tq8QxZrgDQfMQOB1U7Mek7au8KPPsfh595EePeoWuvcNtTibzEYWOnkOAto5UdMc+AA0LIW8/JrZ+FeD7yOs6eKj5iv8BantcA5tfl/Am2AhXi/XBYArf2IucR5XALkAfP8iMnEu93qxDLxvT1Aqol73/lbrAM+wbsB0e9llCr2HKumn9eBDKefj4EkP2KigDec/FYBZ/v7GQJeAX5ci//TmUC68z9eBqT6EXMv3s/8FuBJnLMu+Pqs1rRM1BBT7TJRQ0yNy0QNcTUuE3W52ekojDHGhNQwkTHGmGpYMTDGGGPFwBhjjBUDY4wxWDEwxhiDFQNjjDFYMTDGGAP8Hyj6V4+diI0C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46" y="2327259"/>
            <a:ext cx="36861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0580836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337</Words>
  <Application>Microsoft Office PowerPoint</Application>
  <PresentationFormat>On-screen Show (16:9)</PresentationFormat>
  <Paragraphs>49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Proxima Nova</vt:lpstr>
      <vt:lpstr>Poppins</vt:lpstr>
      <vt:lpstr>Spearmint</vt:lpstr>
      <vt:lpstr>Sales Analysis</vt:lpstr>
      <vt:lpstr>Overview</vt:lpstr>
      <vt:lpstr>Products Sales Trends(using tableau analyse)</vt:lpstr>
      <vt:lpstr>Sales in the States</vt:lpstr>
      <vt:lpstr>Sales percentage in Weekend and weekday</vt:lpstr>
      <vt:lpstr>Getting the number of products in each month of the years</vt:lpstr>
      <vt:lpstr>Find the best-selling and least-selling product in a particular month of the year(like 2020-12)</vt:lpstr>
      <vt:lpstr>Getting the best month for sales</vt:lpstr>
      <vt:lpstr>finding the hour should we display advertisements to maximize the likelihood of customers buying the product</vt:lpstr>
      <vt:lpstr>Finding the products are most often sold together</vt:lpstr>
      <vt:lpstr>Getting product sold the most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</dc:title>
  <cp:lastModifiedBy>Am_Kh</cp:lastModifiedBy>
  <cp:revision>13</cp:revision>
  <dcterms:modified xsi:type="dcterms:W3CDTF">2022-06-16T21:21:15Z</dcterms:modified>
</cp:coreProperties>
</file>