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94" r:id="rId4"/>
    <p:sldId id="264" r:id="rId5"/>
    <p:sldId id="263" r:id="rId6"/>
    <p:sldId id="295" r:id="rId7"/>
    <p:sldId id="265" r:id="rId8"/>
    <p:sldId id="266" r:id="rId9"/>
    <p:sldId id="267" r:id="rId10"/>
    <p:sldId id="268" r:id="rId11"/>
    <p:sldId id="258" r:id="rId12"/>
    <p:sldId id="259" r:id="rId13"/>
    <p:sldId id="260" r:id="rId14"/>
    <p:sldId id="307" r:id="rId15"/>
    <p:sldId id="261" r:id="rId16"/>
    <p:sldId id="262" r:id="rId17"/>
    <p:sldId id="269" r:id="rId18"/>
    <p:sldId id="308" r:id="rId19"/>
    <p:sldId id="270" r:id="rId20"/>
    <p:sldId id="271" r:id="rId21"/>
    <p:sldId id="272" r:id="rId22"/>
    <p:sldId id="273" r:id="rId23"/>
    <p:sldId id="274" r:id="rId24"/>
    <p:sldId id="309" r:id="rId25"/>
    <p:sldId id="275" r:id="rId26"/>
    <p:sldId id="276" r:id="rId27"/>
    <p:sldId id="277" r:id="rId28"/>
    <p:sldId id="310" r:id="rId29"/>
    <p:sldId id="278" r:id="rId30"/>
    <p:sldId id="279" r:id="rId31"/>
    <p:sldId id="311" r:id="rId32"/>
    <p:sldId id="280" r:id="rId33"/>
    <p:sldId id="281" r:id="rId34"/>
    <p:sldId id="282" r:id="rId35"/>
    <p:sldId id="283" r:id="rId36"/>
    <p:sldId id="312" r:id="rId37"/>
    <p:sldId id="284" r:id="rId38"/>
    <p:sldId id="285" r:id="rId39"/>
    <p:sldId id="313" r:id="rId40"/>
    <p:sldId id="286" r:id="rId41"/>
    <p:sldId id="287" r:id="rId42"/>
    <p:sldId id="288" r:id="rId43"/>
    <p:sldId id="314" r:id="rId44"/>
    <p:sldId id="289" r:id="rId45"/>
    <p:sldId id="290" r:id="rId46"/>
    <p:sldId id="291" r:id="rId47"/>
    <p:sldId id="292" r:id="rId48"/>
    <p:sldId id="315" r:id="rId49"/>
    <p:sldId id="293" r:id="rId50"/>
    <p:sldId id="297" r:id="rId51"/>
    <p:sldId id="298" r:id="rId52"/>
    <p:sldId id="299" r:id="rId53"/>
    <p:sldId id="296" r:id="rId54"/>
    <p:sldId id="316" r:id="rId55"/>
    <p:sldId id="300" r:id="rId56"/>
    <p:sldId id="301" r:id="rId57"/>
    <p:sldId id="302" r:id="rId58"/>
    <p:sldId id="304" r:id="rId59"/>
    <p:sldId id="306" r:id="rId60"/>
    <p:sldId id="317" r:id="rId61"/>
    <p:sldId id="30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50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76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57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453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3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0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45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44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2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0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2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01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61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0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DA97E65-6634-437A-AD73-3155B30E2431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51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339987"/>
            <a:ext cx="12192000" cy="1641490"/>
          </a:xfrm>
        </p:spPr>
        <p:txBody>
          <a:bodyPr/>
          <a:lstStyle/>
          <a:p>
            <a:pPr algn="ctr"/>
            <a:r>
              <a:rPr lang="fr-FR" dirty="0" smtClean="0"/>
              <a:t>Angular</a:t>
            </a: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0" y="5604464"/>
            <a:ext cx="12192000" cy="754025"/>
          </a:xfrm>
        </p:spPr>
        <p:txBody>
          <a:bodyPr/>
          <a:lstStyle/>
          <a:p>
            <a:pPr algn="ctr"/>
            <a:r>
              <a:rPr lang="fr-FR" dirty="0" smtClean="0"/>
              <a:t>Par Robin Delbaere</a:t>
            </a:r>
            <a:endParaRPr lang="fr-FR" dirty="0"/>
          </a:p>
        </p:txBody>
      </p:sp>
      <p:pic>
        <p:nvPicPr>
          <p:cNvPr id="1030" name="Picture 6" descr="Angula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7" y="379558"/>
            <a:ext cx="4111625" cy="41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le TypeScript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109066"/>
          </a:xfrm>
        </p:spPr>
        <p:txBody>
          <a:bodyPr/>
          <a:lstStyle/>
          <a:p>
            <a:r>
              <a:rPr lang="fr-FR" dirty="0" smtClean="0"/>
              <a:t>Métalangage Javascript</a:t>
            </a:r>
          </a:p>
          <a:p>
            <a:pPr lvl="1"/>
            <a:r>
              <a:rPr lang="fr-FR" dirty="0"/>
              <a:t>Surcouche au </a:t>
            </a:r>
            <a:r>
              <a:rPr lang="fr-FR" dirty="0" smtClean="0"/>
              <a:t>langage</a:t>
            </a:r>
          </a:p>
          <a:p>
            <a:pPr lvl="1"/>
            <a:r>
              <a:rPr lang="fr-FR" dirty="0"/>
              <a:t>Simplification &amp; nouvelles </a:t>
            </a:r>
            <a:r>
              <a:rPr lang="fr-FR" dirty="0" smtClean="0"/>
              <a:t>fonctionnalités</a:t>
            </a:r>
          </a:p>
          <a:p>
            <a:pPr lvl="1"/>
            <a:r>
              <a:rPr lang="fr-FR" dirty="0" smtClean="0"/>
              <a:t>Compilé en Javascript</a:t>
            </a:r>
          </a:p>
          <a:p>
            <a:pPr lvl="1"/>
            <a:r>
              <a:rPr lang="fr-FR" dirty="0" smtClean="0"/>
              <a:t>Extension des fichiers en 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17" y="3532908"/>
            <a:ext cx="581890" cy="2632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44705" y="4544291"/>
            <a:ext cx="22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Typage des variables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3" y="4913623"/>
            <a:ext cx="5581797" cy="17365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857187" y="2966153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Aller plus loin avec le typage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672" y="3335485"/>
            <a:ext cx="4580727" cy="33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NodeJS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nodejs.org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/>
              <a:t>Installer </a:t>
            </a:r>
            <a:r>
              <a:rPr lang="fr-FR" dirty="0" smtClean="0"/>
              <a:t>Angular CLI</a:t>
            </a:r>
          </a:p>
          <a:p>
            <a:pPr lvl="1"/>
            <a:r>
              <a:rPr lang="fr-FR" dirty="0"/>
              <a:t> </a:t>
            </a:r>
          </a:p>
          <a:p>
            <a:endParaRPr lang="fr-FR" dirty="0" smtClean="0"/>
          </a:p>
          <a:p>
            <a:r>
              <a:rPr lang="fr-FR" dirty="0" smtClean="0"/>
              <a:t>Créer un nouveau projet</a:t>
            </a:r>
            <a:endParaRPr lang="fr-FR" dirty="0"/>
          </a:p>
          <a:p>
            <a:pPr lvl="1"/>
            <a:r>
              <a:rPr lang="fr-FR" dirty="0"/>
              <a:t>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Lancer l’application</a:t>
            </a:r>
            <a:endParaRPr lang="fr-FR" dirty="0"/>
          </a:p>
          <a:p>
            <a:pPr lvl="1"/>
            <a:r>
              <a:rPr lang="fr-FR" dirty="0"/>
              <a:t> 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52" y="3309502"/>
            <a:ext cx="3688953" cy="3099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252" y="4567452"/>
            <a:ext cx="1974185" cy="3099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980" y="5670404"/>
            <a:ext cx="2300497" cy="309996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1120000" y="4001294"/>
            <a:ext cx="10046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8" y="1690688"/>
            <a:ext cx="3756747" cy="45874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98473" y="2030701"/>
            <a:ext cx="4041491" cy="430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fr-FR" dirty="0" smtClean="0"/>
              <a:t>Configuration Git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Contient les tests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Modules NPM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Source de l’application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 la CLI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 l’éditeur de code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Exclusion du dépôt Git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des tests Karma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NPM courante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NPM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des tests e2e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Documentation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du compilateur TypeScript</a:t>
            </a:r>
            <a:endParaRPr lang="fr-FR" dirty="0"/>
          </a:p>
          <a:p>
            <a:pPr>
              <a:spcAft>
                <a:spcPts val="200"/>
              </a:spcAft>
            </a:pPr>
            <a:r>
              <a:rPr lang="fr-FR" dirty="0" smtClean="0"/>
              <a:t>Configuration du linteur TypeScript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105891" y="2202873"/>
            <a:ext cx="2992582" cy="5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105891" y="2521094"/>
            <a:ext cx="2992582" cy="5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2832171" y="2818316"/>
            <a:ext cx="2266302" cy="2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119745" y="3130980"/>
            <a:ext cx="2978728" cy="14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32171" y="3436647"/>
            <a:ext cx="2266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2687782" y="3740727"/>
            <a:ext cx="2410691" cy="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2493818" y="4032393"/>
            <a:ext cx="2604656" cy="13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2687782" y="4337192"/>
            <a:ext cx="24106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3006436" y="4628139"/>
            <a:ext cx="20920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2687782" y="4933657"/>
            <a:ext cx="24274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3006436" y="5210751"/>
            <a:ext cx="2092037" cy="13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2687782" y="5514681"/>
            <a:ext cx="2427468" cy="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2671004" y="5805627"/>
            <a:ext cx="2427468" cy="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2493818" y="6125149"/>
            <a:ext cx="2604654" cy="23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84884"/>
            <a:ext cx="3670589" cy="53211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« src »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40037" y="2099974"/>
            <a:ext cx="4087979" cy="490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endParaRPr lang="fr-FR" dirty="0" smtClean="0"/>
          </a:p>
          <a:p>
            <a:pPr>
              <a:spcAft>
                <a:spcPts val="200"/>
              </a:spcAft>
            </a:pPr>
            <a:r>
              <a:rPr lang="fr-FR" dirty="0" smtClean="0"/>
              <a:t>Définition du composant principal</a:t>
            </a:r>
          </a:p>
          <a:p>
            <a:pPr>
              <a:spcAft>
                <a:spcPts val="200"/>
              </a:spcAft>
            </a:pPr>
            <a:endParaRPr lang="fr-FR" dirty="0"/>
          </a:p>
          <a:p>
            <a:pPr>
              <a:spcAft>
                <a:spcPts val="200"/>
              </a:spcAft>
            </a:pPr>
            <a:r>
              <a:rPr lang="fr-FR" dirty="0" smtClean="0"/>
              <a:t>Définition des composants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Assets du projet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des environnements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Icône pour navigateur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Point d’entrée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Cœur de l’application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Normalisation 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CSS générique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Cœur des tests</a:t>
            </a:r>
          </a:p>
          <a:p>
            <a:pPr>
              <a:spcAft>
                <a:spcPts val="200"/>
              </a:spcAft>
            </a:pPr>
            <a:endParaRPr lang="fr-FR" dirty="0"/>
          </a:p>
          <a:p>
            <a:pPr>
              <a:spcAft>
                <a:spcPts val="200"/>
              </a:spcAft>
            </a:pPr>
            <a:r>
              <a:rPr lang="fr-FR" dirty="0" smtClean="0"/>
              <a:t>Configuration du compilateur TypeScript</a:t>
            </a:r>
          </a:p>
          <a:p>
            <a:pPr>
              <a:spcAft>
                <a:spcPts val="200"/>
              </a:spcAft>
            </a:pPr>
            <a:endParaRPr lang="fr-FR" dirty="0" smtClean="0"/>
          </a:p>
          <a:p>
            <a:pPr>
              <a:spcAft>
                <a:spcPts val="200"/>
              </a:spcAft>
            </a:pPr>
            <a:endParaRPr lang="fr-FR" dirty="0" smtClean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3713018" y="2493818"/>
            <a:ext cx="1427020" cy="5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ccolade fermante 13"/>
          <p:cNvSpPr/>
          <p:nvPr/>
        </p:nvSpPr>
        <p:spPr>
          <a:xfrm>
            <a:off x="3325091" y="1911927"/>
            <a:ext cx="193964" cy="1136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854036" y="3200400"/>
            <a:ext cx="2286002" cy="6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2147455" y="3491734"/>
            <a:ext cx="2992583" cy="7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590800" y="3812499"/>
            <a:ext cx="2549237" cy="3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327564" y="4075318"/>
            <a:ext cx="2812473" cy="10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2327564" y="4377155"/>
            <a:ext cx="2812474" cy="10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2147455" y="4693666"/>
            <a:ext cx="2992583" cy="8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2327564" y="4998810"/>
            <a:ext cx="2812473" cy="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2327564" y="5278511"/>
            <a:ext cx="2812473" cy="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2147455" y="5569802"/>
            <a:ext cx="2971800" cy="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3255818" y="6192982"/>
            <a:ext cx="1884220" cy="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ccolade fermante 45"/>
          <p:cNvSpPr/>
          <p:nvPr/>
        </p:nvSpPr>
        <p:spPr>
          <a:xfrm>
            <a:off x="2854036" y="5847978"/>
            <a:ext cx="211282" cy="677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/>
              <a:t>Angular CLI</a:t>
            </a:r>
          </a:p>
          <a:p>
            <a:endParaRPr lang="fr-FR" dirty="0" smtClean="0"/>
          </a:p>
          <a:p>
            <a:r>
              <a:rPr lang="fr-FR" dirty="0" smtClean="0"/>
              <a:t>Créer un nouveau projet</a:t>
            </a:r>
          </a:p>
          <a:p>
            <a:endParaRPr lang="fr-FR" dirty="0"/>
          </a:p>
          <a:p>
            <a:r>
              <a:rPr lang="fr-FR" dirty="0" smtClean="0"/>
              <a:t>Lancer votre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37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orienté composant</a:t>
            </a:r>
          </a:p>
          <a:p>
            <a:r>
              <a:rPr lang="fr-FR" dirty="0" smtClean="0"/>
              <a:t>Basé sur les </a:t>
            </a:r>
            <a:r>
              <a:rPr lang="fr-FR" dirty="0"/>
              <a:t>Web Components</a:t>
            </a:r>
            <a:endParaRPr lang="fr-FR" dirty="0" smtClean="0"/>
          </a:p>
          <a:p>
            <a:r>
              <a:rPr lang="fr-FR" dirty="0" smtClean="0"/>
              <a:t>Orchestré par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27" y="2941472"/>
            <a:ext cx="1630074" cy="3260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0" y="3845378"/>
            <a:ext cx="4331278" cy="26385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683" y="5533607"/>
            <a:ext cx="1878884" cy="9503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683" y="3845378"/>
            <a:ext cx="5273770" cy="120415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98764" y="340857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app.component.ts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228749" y="340242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app.component.html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228749" y="5092763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app.component.css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3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composant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20000" y="1811771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un composant</a:t>
            </a:r>
          </a:p>
          <a:p>
            <a:pPr lvl="1"/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Utiliser un composant</a:t>
            </a:r>
          </a:p>
          <a:p>
            <a:pPr lvl="1"/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04" y="2313278"/>
            <a:ext cx="3915847" cy="2850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04" y="3708024"/>
            <a:ext cx="4119111" cy="3044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095325" y="172910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mementos.component.ts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307" y="2120178"/>
            <a:ext cx="4390093" cy="301475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79" y="4494593"/>
            <a:ext cx="5962728" cy="156913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91400" y="41335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app.component.html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5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581" y="2535382"/>
            <a:ext cx="4491091" cy="609599"/>
          </a:xfrm>
        </p:spPr>
        <p:txBody>
          <a:bodyPr/>
          <a:lstStyle/>
          <a:p>
            <a:r>
              <a:rPr lang="fr-FR" dirty="0" smtClean="0"/>
              <a:t>Les étapes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28" y="1981488"/>
            <a:ext cx="5541818" cy="4559593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486328" y="1534679"/>
            <a:ext cx="4491091" cy="58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Utilisation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04432"/>
              </p:ext>
            </p:extLst>
          </p:nvPr>
        </p:nvGraphicFramePr>
        <p:xfrm>
          <a:off x="377581" y="3045779"/>
          <a:ext cx="597592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855">
                  <a:extLst>
                    <a:ext uri="{9D8B030D-6E8A-4147-A177-3AD203B41FA5}">
                      <a16:colId xmlns:a16="http://schemas.microsoft.com/office/drawing/2014/main" val="1157971346"/>
                    </a:ext>
                  </a:extLst>
                </a:gridCol>
                <a:gridCol w="4109073">
                  <a:extLst>
                    <a:ext uri="{9D8B030D-6E8A-4147-A177-3AD203B41FA5}">
                      <a16:colId xmlns:a16="http://schemas.microsoft.com/office/drawing/2014/main" val="170384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2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ngOnChanges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Avant « ngOnInit »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et lors d’une modification des propriétés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0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Lors de l’initialisation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8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ngDoCheck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 de modifier le comportement</a:t>
                      </a:r>
                      <a:r>
                        <a:rPr lang="fr-FR" baseline="0" dirty="0" smtClean="0"/>
                        <a:t> de</a:t>
                      </a:r>
                      <a:r>
                        <a:rPr lang="fr-FR" dirty="0" smtClean="0"/>
                        <a:t> la détection des changements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5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ngAfterViewInit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Après</a:t>
                      </a:r>
                      <a:r>
                        <a:rPr lang="fr-FR" baseline="0" dirty="0" smtClean="0"/>
                        <a:t> l’initialisation de la vue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ngOnDestroy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Lors de la destruction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6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2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Créer un composant pour lister les films disponible</a:t>
            </a:r>
          </a:p>
          <a:p>
            <a:endParaRPr lang="fr-FR" dirty="0"/>
          </a:p>
          <a:p>
            <a:r>
              <a:rPr lang="fr-FR" dirty="0" smtClean="0"/>
              <a:t>Créer un tableau de film à l’initialisation du composant</a:t>
            </a:r>
          </a:p>
          <a:p>
            <a:endParaRPr lang="fr-FR" dirty="0"/>
          </a:p>
          <a:p>
            <a:r>
              <a:rPr lang="fr-FR" dirty="0" smtClean="0"/>
              <a:t>Intégrer ce composant dans la composant racine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87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templates – L’interpolation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20000" y="1811771"/>
            <a:ext cx="10233800" cy="47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Afficher la propriété d’une classe dans un template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612366" y="240708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mementos.component.ts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172989" y="3400043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mementos.component.html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2776415"/>
            <a:ext cx="6961909" cy="39089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529" y="3769375"/>
            <a:ext cx="2121045" cy="16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1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qu’Angular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Framework Javascript</a:t>
            </a:r>
          </a:p>
          <a:p>
            <a:endParaRPr lang="fr-FR" dirty="0"/>
          </a:p>
          <a:p>
            <a:r>
              <a:rPr lang="fr-FR" dirty="0"/>
              <a:t>Développé par Google </a:t>
            </a:r>
          </a:p>
          <a:p>
            <a:endParaRPr lang="fr-FR" dirty="0" smtClean="0"/>
          </a:p>
          <a:p>
            <a:r>
              <a:rPr lang="fr-FR" dirty="0"/>
              <a:t>Single </a:t>
            </a:r>
            <a:r>
              <a:rPr lang="fr-FR" dirty="0" smtClean="0"/>
              <a:t>Page Application</a:t>
            </a:r>
          </a:p>
          <a:p>
            <a:endParaRPr lang="fr-FR" dirty="0"/>
          </a:p>
          <a:p>
            <a:r>
              <a:rPr lang="fr-FR" dirty="0" smtClean="0"/>
              <a:t>Basé sur TypeScript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2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templates – Les évènements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Lier un événement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Définir la fonction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40552"/>
            <a:ext cx="609167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864986"/>
            <a:ext cx="4663002" cy="9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templates – 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Définir une variable</a:t>
            </a:r>
          </a:p>
          <a:p>
            <a:endParaRPr lang="fr-FR" dirty="0"/>
          </a:p>
          <a:p>
            <a:r>
              <a:rPr lang="fr-FR" dirty="0" smtClean="0"/>
              <a:t>Utiliser la variable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Transmettre la valeur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68261"/>
            <a:ext cx="3278952" cy="3056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363119"/>
            <a:ext cx="4906727" cy="6387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929654"/>
            <a:ext cx="7624909" cy="3195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5402611"/>
            <a:ext cx="3278952" cy="9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0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templates </a:t>
            </a:r>
            <a:r>
              <a:rPr lang="fr-FR" dirty="0" smtClean="0"/>
              <a:t>– La directive « </a:t>
            </a:r>
            <a:r>
              <a:rPr lang="fr-FR" dirty="0" err="1" smtClean="0"/>
              <a:t>ngFor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Répéter une portion du template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92" y="3306402"/>
            <a:ext cx="6102415" cy="13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2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templates – La directive « </a:t>
            </a:r>
            <a:r>
              <a:rPr lang="fr-FR" dirty="0" err="1" smtClean="0"/>
              <a:t>ngIf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Conditionner l’affichage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35" y="3562782"/>
            <a:ext cx="3796662" cy="884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8814"/>
            <a:ext cx="5165149" cy="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7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Afficher la liste des films dans le template</a:t>
            </a:r>
          </a:p>
          <a:p>
            <a:endParaRPr lang="fr-FR" dirty="0"/>
          </a:p>
          <a:p>
            <a:r>
              <a:rPr lang="fr-FR" dirty="0" smtClean="0"/>
              <a:t>Afficher le nombre de film disponible</a:t>
            </a:r>
          </a:p>
          <a:p>
            <a:pPr lvl="1"/>
            <a:r>
              <a:rPr lang="fr-FR" dirty="0" smtClean="0"/>
              <a:t>Si aucun film n’est disponible afficher un message spécifique</a:t>
            </a:r>
          </a:p>
          <a:p>
            <a:endParaRPr lang="fr-FR" dirty="0"/>
          </a:p>
          <a:p>
            <a:r>
              <a:rPr lang="fr-FR" dirty="0" smtClean="0"/>
              <a:t>Afficher une alerte contenant le nom du film au clique sur celui-ci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88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avec l’annotation </a:t>
            </a:r>
          </a:p>
          <a:p>
            <a:r>
              <a:rPr lang="fr-FR" dirty="0" smtClean="0"/>
              <a:t>Interagir avec un élément HTML</a:t>
            </a:r>
          </a:p>
          <a:p>
            <a:endParaRPr lang="fr-FR" dirty="0"/>
          </a:p>
          <a:p>
            <a:r>
              <a:rPr lang="fr-FR" dirty="0" smtClean="0"/>
              <a:t>Type de directive</a:t>
            </a:r>
          </a:p>
          <a:p>
            <a:pPr lvl="1"/>
            <a:r>
              <a:rPr lang="fr-FR" dirty="0" smtClean="0"/>
              <a:t>Composant</a:t>
            </a:r>
          </a:p>
          <a:p>
            <a:pPr lvl="1"/>
            <a:r>
              <a:rPr lang="fr-FR" dirty="0" smtClean="0"/>
              <a:t>Directive d’attribut</a:t>
            </a:r>
          </a:p>
          <a:p>
            <a:pPr lvl="1"/>
            <a:r>
              <a:rPr lang="fr-FR" dirty="0" smtClean="0"/>
              <a:t>Directive structurelle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08" y="1927723"/>
            <a:ext cx="1341462" cy="2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une directive </a:t>
            </a:r>
          </a:p>
          <a:p>
            <a:pPr lvl="1"/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 Utiliser la directive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Modifier le style de l’élément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86" y="2345735"/>
            <a:ext cx="4522579" cy="279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58" y="1011200"/>
            <a:ext cx="4456067" cy="27662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00058" y="64186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memento-</a:t>
            </a:r>
            <a:r>
              <a:rPr lang="fr-FR" dirty="0" err="1"/>
              <a:t>active.directive.ts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145744"/>
            <a:ext cx="5777733" cy="63971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99" y="4781185"/>
            <a:ext cx="6749867" cy="3164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999" y="5260835"/>
            <a:ext cx="6865575" cy="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directives – Evénements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l’annotation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10" y="1904003"/>
            <a:ext cx="1638631" cy="3162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99" y="2355167"/>
            <a:ext cx="6521771" cy="33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0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Créer une directive pour réaliser un effet au survol d’un film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29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pipes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Transformer une donnée</a:t>
            </a:r>
          </a:p>
          <a:p>
            <a:r>
              <a:rPr lang="fr-FR" dirty="0" smtClean="0"/>
              <a:t>Utiliser un pipe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Passer un paramètre au pipe</a:t>
            </a:r>
          </a:p>
          <a:p>
            <a:endParaRPr lang="fr-FR" dirty="0"/>
          </a:p>
          <a:p>
            <a:r>
              <a:rPr lang="fr-FR" dirty="0" smtClean="0"/>
              <a:t>Chainer les pipes 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42122"/>
            <a:ext cx="3926819" cy="2537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1" y="3230834"/>
            <a:ext cx="2759668" cy="2877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99" y="4394547"/>
            <a:ext cx="4120186" cy="3021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99" y="5583113"/>
            <a:ext cx="6207747" cy="302147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79405"/>
              </p:ext>
            </p:extLst>
          </p:nvPr>
        </p:nvGraphicFramePr>
        <p:xfrm>
          <a:off x="7095306" y="1825625"/>
          <a:ext cx="42584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17">
                  <a:extLst>
                    <a:ext uri="{9D8B030D-6E8A-4147-A177-3AD203B41FA5}">
                      <a16:colId xmlns:a16="http://schemas.microsoft.com/office/drawing/2014/main" val="2107321785"/>
                    </a:ext>
                  </a:extLst>
                </a:gridCol>
                <a:gridCol w="2745377">
                  <a:extLst>
                    <a:ext uri="{9D8B030D-6E8A-4147-A177-3AD203B41FA5}">
                      <a16:colId xmlns:a16="http://schemas.microsoft.com/office/drawing/2014/main" val="292160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8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Formater</a:t>
                      </a:r>
                      <a:r>
                        <a:rPr lang="fr-FR" baseline="0" dirty="0" smtClean="0"/>
                        <a:t> la date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uppercase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Passer en majuscule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6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lowercase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Passer en minuscule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5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currency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</a:t>
                      </a:r>
                      <a:r>
                        <a:rPr lang="fr-FR" baseline="0" dirty="0" smtClean="0"/>
                        <a:t> devises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Convertir en chaine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5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3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Frameworks ?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549093" y="8512596"/>
            <a:ext cx="1772502" cy="753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Avantages </a:t>
            </a:r>
            <a:endParaRPr lang="fr-FR" dirty="0"/>
          </a:p>
        </p:txBody>
      </p:sp>
      <p:pic>
        <p:nvPicPr>
          <p:cNvPr id="5" name="Picture 2" descr="Résultat de recherche d'images pour &quot;ember js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5" y="4351289"/>
            <a:ext cx="3036551" cy="13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reactj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" y="2408079"/>
            <a:ext cx="5351679" cy="14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vuej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91" y="2001901"/>
            <a:ext cx="2274116" cy="23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2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3471" y="1538242"/>
            <a:ext cx="5372240" cy="4351338"/>
          </a:xfrm>
        </p:spPr>
        <p:txBody>
          <a:bodyPr/>
          <a:lstStyle/>
          <a:p>
            <a:r>
              <a:rPr lang="fr-FR" dirty="0" smtClean="0"/>
              <a:t>Générer un pipe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 Données et affichage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55" y="2050050"/>
            <a:ext cx="4477838" cy="2760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06" y="1131469"/>
            <a:ext cx="5246507" cy="27002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06006" y="770709"/>
            <a:ext cx="27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memento-</a:t>
            </a:r>
            <a:r>
              <a:rPr lang="fr-FR" dirty="0" err="1"/>
              <a:t>difficulty.pipe.ts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1" y="2855261"/>
            <a:ext cx="3714750" cy="18954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006" y="4409350"/>
            <a:ext cx="3078074" cy="232329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71" y="4856053"/>
            <a:ext cx="4679903" cy="1033527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6643139" y="4022119"/>
            <a:ext cx="5372240" cy="57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Modifier la transformation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91" y="6079973"/>
            <a:ext cx="5663703" cy="5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Ajouter la date de sortie au format internationale ainsi que la note dans les données du film</a:t>
            </a:r>
          </a:p>
          <a:p>
            <a:endParaRPr lang="fr-FR" dirty="0"/>
          </a:p>
          <a:p>
            <a:r>
              <a:rPr lang="fr-FR" dirty="0" smtClean="0"/>
              <a:t>Afficher cette date au format français </a:t>
            </a:r>
          </a:p>
          <a:p>
            <a:endParaRPr lang="fr-FR" dirty="0"/>
          </a:p>
          <a:p>
            <a:r>
              <a:rPr lang="fr-FR" dirty="0" smtClean="0"/>
              <a:t>Créer un pipe pour convertir la note en étoile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380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routes –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Simulation d’une navigation « classique »</a:t>
            </a:r>
          </a:p>
          <a:p>
            <a:r>
              <a:rPr lang="fr-FR" dirty="0" smtClean="0"/>
              <a:t>Configurer les routes dans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66" y="2455001"/>
            <a:ext cx="1328330" cy="2780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1" y="2867961"/>
            <a:ext cx="5920880" cy="2837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99" y="3189820"/>
            <a:ext cx="5189565" cy="9675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99" y="4221687"/>
            <a:ext cx="4937161" cy="1530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5957" y="4292303"/>
            <a:ext cx="3294412" cy="8236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348444" y="391396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pp.component.html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4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routes – Redirections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0822" y="1838688"/>
            <a:ext cx="10233800" cy="4351338"/>
          </a:xfrm>
        </p:spPr>
        <p:txBody>
          <a:bodyPr/>
          <a:lstStyle/>
          <a:p>
            <a:r>
              <a:rPr lang="fr-FR" dirty="0" smtClean="0"/>
              <a:t>Dans un template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Dans un component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13486"/>
            <a:ext cx="4784411" cy="14232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87" y="4527642"/>
            <a:ext cx="5217115" cy="15568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527642"/>
            <a:ext cx="3950175" cy="2533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098" y="4915944"/>
            <a:ext cx="4413491" cy="2294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00" y="5261757"/>
            <a:ext cx="4636236" cy="10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routes –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Récupérer la route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Récupérer le paramètre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97913"/>
            <a:ext cx="5382459" cy="2763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309211"/>
            <a:ext cx="5333767" cy="2763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401388"/>
            <a:ext cx="5199263" cy="3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routes – Une page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un composant pour gérer les erreurs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Intercepter toutes les routes avec l’opérateur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43" y="4484619"/>
            <a:ext cx="354331" cy="3037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03" y="4910413"/>
            <a:ext cx="6077358" cy="14014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03" y="2316752"/>
            <a:ext cx="4553562" cy="19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composant pour visualiser un film</a:t>
            </a:r>
          </a:p>
          <a:p>
            <a:endParaRPr lang="fr-FR" dirty="0"/>
          </a:p>
          <a:p>
            <a:r>
              <a:rPr lang="fr-FR" dirty="0" smtClean="0"/>
              <a:t>Mettre en place les routes pour les pages suivantes</a:t>
            </a:r>
          </a:p>
          <a:p>
            <a:pPr lvl="1"/>
            <a:r>
              <a:rPr lang="fr-FR" dirty="0" smtClean="0"/>
              <a:t>Page de présentation du service</a:t>
            </a:r>
          </a:p>
          <a:p>
            <a:pPr lvl="1"/>
            <a:r>
              <a:rPr lang="fr-FR" dirty="0" smtClean="0"/>
              <a:t>Page listant les films</a:t>
            </a:r>
          </a:p>
          <a:p>
            <a:pPr lvl="1"/>
            <a:r>
              <a:rPr lang="fr-FR" dirty="0" smtClean="0"/>
              <a:t>Page de visualisation d’un film</a:t>
            </a:r>
          </a:p>
          <a:p>
            <a:pPr lvl="1"/>
            <a:endParaRPr lang="fr-FR" dirty="0"/>
          </a:p>
          <a:p>
            <a:r>
              <a:rPr lang="fr-FR" dirty="0"/>
              <a:t>Mettre en </a:t>
            </a:r>
            <a:r>
              <a:rPr lang="fr-FR" dirty="0" smtClean="0"/>
              <a:t>place un design de base 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01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632246"/>
          </a:xfrm>
        </p:spPr>
        <p:txBody>
          <a:bodyPr/>
          <a:lstStyle/>
          <a:p>
            <a:r>
              <a:rPr lang="fr-FR" dirty="0" smtClean="0"/>
              <a:t>Architecture modulaire</a:t>
            </a:r>
          </a:p>
          <a:p>
            <a:r>
              <a:rPr lang="fr-FR" dirty="0" smtClean="0"/>
              <a:t>Un module racine</a:t>
            </a:r>
          </a:p>
          <a:p>
            <a:r>
              <a:rPr lang="fr-FR" dirty="0" smtClean="0"/>
              <a:t>Un module par fonctionnalité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30" name="Picture 6" descr="br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35" y="3281492"/>
            <a:ext cx="794249" cy="7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682182" y="421067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AppModule</a:t>
            </a:r>
            <a:endParaRPr lang="fr-FR" dirty="0"/>
          </a:p>
        </p:txBody>
      </p:sp>
      <p:pic>
        <p:nvPicPr>
          <p:cNvPr id="8" name="Picture 6" descr="br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76" y="5184185"/>
            <a:ext cx="794249" cy="7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r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46" y="5184183"/>
            <a:ext cx="794249" cy="7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837481" y="609156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MementoModule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27575" y="609156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UserModule</a:t>
            </a:r>
            <a:endParaRPr lang="fr-FR" dirty="0"/>
          </a:p>
        </p:txBody>
      </p:sp>
      <p:pic>
        <p:nvPicPr>
          <p:cNvPr id="12" name="Picture 6" descr="br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33" y="5184184"/>
            <a:ext cx="794249" cy="7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5450546" y="609156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ManagerModule</a:t>
            </a:r>
            <a:endParaRPr lang="fr-FR" dirty="0"/>
          </a:p>
        </p:txBody>
      </p:sp>
      <p:cxnSp>
        <p:nvCxnSpPr>
          <p:cNvPr id="14" name="Connecteur droit avec flèche 13"/>
          <p:cNvCxnSpPr>
            <a:endCxn id="6" idx="1"/>
          </p:cNvCxnSpPr>
          <p:nvPr/>
        </p:nvCxnSpPr>
        <p:spPr>
          <a:xfrm flipV="1">
            <a:off x="4599725" y="4395344"/>
            <a:ext cx="1082457" cy="788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0"/>
            <a:endCxn id="6" idx="2"/>
          </p:cNvCxnSpPr>
          <p:nvPr/>
        </p:nvCxnSpPr>
        <p:spPr>
          <a:xfrm flipV="1">
            <a:off x="6331558" y="4580010"/>
            <a:ext cx="1" cy="60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0"/>
            <a:endCxn id="6" idx="3"/>
          </p:cNvCxnSpPr>
          <p:nvPr/>
        </p:nvCxnSpPr>
        <p:spPr>
          <a:xfrm flipH="1" flipV="1">
            <a:off x="6980935" y="4395344"/>
            <a:ext cx="1779236" cy="78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1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un module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61" y="2306546"/>
            <a:ext cx="3019963" cy="279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42016"/>
            <a:ext cx="4363947" cy="293494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85639" y="2805216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</a:t>
            </a:r>
            <a:r>
              <a:rPr lang="fr-FR" dirty="0" err="1" smtClean="0"/>
              <a:t>ser.module.ts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39" y="1932906"/>
            <a:ext cx="4977176" cy="2730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09839" y="150242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app.module.ts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839" y="2340905"/>
            <a:ext cx="5862375" cy="38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1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module pour les films</a:t>
            </a:r>
          </a:p>
          <a:p>
            <a:endParaRPr lang="fr-FR" dirty="0"/>
          </a:p>
          <a:p>
            <a:r>
              <a:rPr lang="fr-FR" dirty="0" smtClean="0"/>
              <a:t>Déplacer tous les éléments relatifs aux films à l’intérieur</a:t>
            </a:r>
          </a:p>
          <a:p>
            <a:endParaRPr lang="fr-FR" dirty="0"/>
          </a:p>
          <a:p>
            <a:r>
              <a:rPr lang="fr-FR" dirty="0" smtClean="0"/>
              <a:t>Créer un module pour le gestion des utilisateurs </a:t>
            </a:r>
          </a:p>
          <a:p>
            <a:pPr lvl="1"/>
            <a:r>
              <a:rPr lang="fr-FR" dirty="0" smtClean="0"/>
              <a:t>Un composant pour la connexion</a:t>
            </a:r>
          </a:p>
          <a:p>
            <a:pPr lvl="1"/>
            <a:r>
              <a:rPr lang="fr-FR" dirty="0" smtClean="0"/>
              <a:t>Un composant pour l’inscription</a:t>
            </a:r>
          </a:p>
          <a:p>
            <a:pPr lvl="1"/>
            <a:r>
              <a:rPr lang="fr-FR" dirty="0" smtClean="0"/>
              <a:t>Une page regroupant ces 2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42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Single Page</a:t>
            </a:r>
          </a:p>
        </p:txBody>
      </p:sp>
      <p:pic>
        <p:nvPicPr>
          <p:cNvPr id="4" name="Picture 4" descr="Résultat de recherche d'images pour &quot;server flat ic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34" y="3555551"/>
            <a:ext cx="1071465" cy="10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5805055" y="2050473"/>
            <a:ext cx="0" cy="401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ésultat de recherche d'images pour &quot;p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02" y="2142557"/>
            <a:ext cx="1000008" cy="10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>
            <a:stCxn id="4" idx="3"/>
            <a:endCxn id="3076" idx="1"/>
          </p:cNvCxnSpPr>
          <p:nvPr/>
        </p:nvCxnSpPr>
        <p:spPr>
          <a:xfrm flipV="1">
            <a:off x="2456299" y="2642561"/>
            <a:ext cx="1143403" cy="144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Résultat de recherche d'images pour &quot;p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70" y="3594434"/>
            <a:ext cx="1000008" cy="10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/>
          <p:cNvCxnSpPr>
            <a:stCxn id="4" idx="3"/>
            <a:endCxn id="12" idx="1"/>
          </p:cNvCxnSpPr>
          <p:nvPr/>
        </p:nvCxnSpPr>
        <p:spPr>
          <a:xfrm>
            <a:off x="2456299" y="4091284"/>
            <a:ext cx="1246071" cy="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Résultat de recherche d'images pour &quot;p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05" y="5046311"/>
            <a:ext cx="1000008" cy="10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avec flèche 17"/>
          <p:cNvCxnSpPr>
            <a:stCxn id="4" idx="3"/>
            <a:endCxn id="17" idx="1"/>
          </p:cNvCxnSpPr>
          <p:nvPr/>
        </p:nvCxnSpPr>
        <p:spPr>
          <a:xfrm>
            <a:off x="2456299" y="4091284"/>
            <a:ext cx="1297406" cy="145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Résultat de recherche d'images pour &quot;server flat ic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9" y="2345932"/>
            <a:ext cx="1092962" cy="10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22"/>
          <p:cNvCxnSpPr>
            <a:stCxn id="24" idx="1"/>
            <a:endCxn id="29" idx="3"/>
          </p:cNvCxnSpPr>
          <p:nvPr/>
        </p:nvCxnSpPr>
        <p:spPr>
          <a:xfrm flipH="1">
            <a:off x="7576891" y="4210176"/>
            <a:ext cx="1464046" cy="1023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p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37" y="3710172"/>
            <a:ext cx="1000008" cy="10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avec flèche 24"/>
          <p:cNvCxnSpPr>
            <a:stCxn id="21" idx="3"/>
            <a:endCxn id="24" idx="1"/>
          </p:cNvCxnSpPr>
          <p:nvPr/>
        </p:nvCxnSpPr>
        <p:spPr>
          <a:xfrm>
            <a:off x="7549181" y="2892413"/>
            <a:ext cx="1491756" cy="131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 descr="Résultat de recherche d'images pour &quot;server flat ic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9" y="4687362"/>
            <a:ext cx="1092962" cy="10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753728" y="43526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721094" y="1957891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1611250" y="3225102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</a:t>
            </a:r>
            <a:endParaRPr lang="fr-FR" dirty="0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689" y="4470615"/>
            <a:ext cx="433493" cy="43349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09" y="4470615"/>
            <a:ext cx="433493" cy="433493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597" y="4470615"/>
            <a:ext cx="433493" cy="4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8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Factoriser le code</a:t>
            </a:r>
          </a:p>
          <a:p>
            <a:endParaRPr lang="fr-FR" dirty="0"/>
          </a:p>
          <a:p>
            <a:r>
              <a:rPr lang="fr-FR" dirty="0" smtClean="0"/>
              <a:t>Centraliser la gestion des données </a:t>
            </a:r>
          </a:p>
          <a:p>
            <a:endParaRPr lang="fr-FR" dirty="0"/>
          </a:p>
          <a:p>
            <a:r>
              <a:rPr lang="fr-FR" dirty="0" smtClean="0"/>
              <a:t>Isoler la partie métier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560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un service</a:t>
            </a:r>
          </a:p>
          <a:p>
            <a:pPr lvl="1"/>
            <a:r>
              <a:rPr lang="fr-FR" dirty="0"/>
              <a:t>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Enregistrer le service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10" y="2310590"/>
            <a:ext cx="3549695" cy="2995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61" y="535815"/>
            <a:ext cx="4308975" cy="20785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071" y="2785089"/>
            <a:ext cx="4811757" cy="3843223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stCxn id="5" idx="2"/>
            <a:endCxn id="6" idx="0"/>
          </p:cNvCxnSpPr>
          <p:nvPr/>
        </p:nvCxnSpPr>
        <p:spPr>
          <a:xfrm>
            <a:off x="9611949" y="2614399"/>
            <a:ext cx="1" cy="170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572240" y="16648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memento.service.ts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81611" y="387225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*.</a:t>
            </a:r>
            <a:r>
              <a:rPr lang="fr-FR" dirty="0" err="1" smtClean="0"/>
              <a:t>module.ts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328" y="4728477"/>
            <a:ext cx="3009957" cy="12128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611" y="4362486"/>
            <a:ext cx="5711824" cy="2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4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le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</a:t>
            </a:r>
          </a:p>
          <a:p>
            <a:endParaRPr lang="fr-FR" dirty="0"/>
          </a:p>
          <a:p>
            <a:r>
              <a:rPr lang="fr-FR" dirty="0" smtClean="0"/>
              <a:t>Injecter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Consommer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57573"/>
            <a:ext cx="5986194" cy="302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357834"/>
            <a:ext cx="4046418" cy="9920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919691"/>
            <a:ext cx="5489785" cy="9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7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Créer un service pour centraliser la gestion des films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36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module</a:t>
            </a:r>
          </a:p>
          <a:p>
            <a:endParaRPr lang="fr-FR" dirty="0"/>
          </a:p>
          <a:p>
            <a:r>
              <a:rPr lang="fr-FR" dirty="0"/>
              <a:t>Deux approches </a:t>
            </a:r>
            <a:r>
              <a:rPr lang="fr-FR" dirty="0" smtClean="0"/>
              <a:t>différentes</a:t>
            </a:r>
          </a:p>
          <a:p>
            <a:pPr lvl="1"/>
            <a:r>
              <a:rPr lang="fr-FR" dirty="0" smtClean="0"/>
              <a:t>Piloté par le template avec</a:t>
            </a:r>
          </a:p>
          <a:p>
            <a:pPr lvl="1"/>
            <a:r>
              <a:rPr lang="fr-FR" dirty="0" smtClean="0"/>
              <a:t>Piloté par le composant avec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01" y="1914660"/>
            <a:ext cx="1981109" cy="306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377" y="3412126"/>
            <a:ext cx="1288733" cy="2454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260" y="3805599"/>
            <a:ext cx="2049700" cy="2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67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5530366" cy="1949541"/>
          </a:xfrm>
        </p:spPr>
        <p:txBody>
          <a:bodyPr/>
          <a:lstStyle/>
          <a:p>
            <a:r>
              <a:rPr lang="fr-FR" dirty="0" smtClean="0"/>
              <a:t>Créer un modèle</a:t>
            </a:r>
          </a:p>
          <a:p>
            <a:r>
              <a:rPr lang="fr-FR" dirty="0" smtClean="0"/>
              <a:t>Configurer le module</a:t>
            </a:r>
          </a:p>
          <a:p>
            <a:r>
              <a:rPr lang="fr-FR" dirty="0" smtClean="0"/>
              <a:t>Générer un composant</a:t>
            </a:r>
          </a:p>
          <a:p>
            <a:pPr lvl="1"/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70" y="3349513"/>
            <a:ext cx="4346067" cy="23241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919765" y="664884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user.ts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4645152"/>
            <a:ext cx="5103837" cy="29783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20000" y="42083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user.module.ts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877813"/>
            <a:ext cx="5765944" cy="77487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5016425"/>
            <a:ext cx="5530366" cy="79176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970" y="3581923"/>
            <a:ext cx="4800600" cy="31623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310970" y="3212591"/>
            <a:ext cx="229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register.component.ts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64" y="1011482"/>
            <a:ext cx="2353665" cy="19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51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template du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5502869" cy="1609906"/>
          </a:xfrm>
        </p:spPr>
        <p:txBody>
          <a:bodyPr/>
          <a:lstStyle/>
          <a:p>
            <a:r>
              <a:rPr lang="fr-FR" dirty="0" smtClean="0"/>
              <a:t>Configuration du formulaire</a:t>
            </a:r>
          </a:p>
          <a:p>
            <a:pPr lvl="1"/>
            <a:r>
              <a:rPr lang="fr-FR" dirty="0" smtClean="0"/>
              <a:t>Créer une variable </a:t>
            </a:r>
          </a:p>
          <a:p>
            <a:pPr lvl="1"/>
            <a:r>
              <a:rPr lang="fr-FR" dirty="0" smtClean="0"/>
              <a:t>Intercepter l’envoi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2" y="2362336"/>
            <a:ext cx="2216376" cy="2502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12" y="2747509"/>
            <a:ext cx="2206627" cy="250236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6622869" y="1825625"/>
            <a:ext cx="5502869" cy="160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Liaison avec le modèle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346" y="2346677"/>
            <a:ext cx="2446235" cy="2658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26" y="3149283"/>
            <a:ext cx="8791711" cy="25435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26" y="5854401"/>
            <a:ext cx="5920699" cy="7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83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du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des attributs HTML5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Désactiver le bouton d’envoi en cas d’erreur</a:t>
            </a:r>
          </a:p>
          <a:p>
            <a:endParaRPr lang="fr-FR" dirty="0"/>
          </a:p>
          <a:p>
            <a:r>
              <a:rPr lang="fr-FR" dirty="0" smtClean="0"/>
              <a:t>Afficher un message d’erreur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395265"/>
            <a:ext cx="6173750" cy="556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087143"/>
            <a:ext cx="7149568" cy="5569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385423"/>
            <a:ext cx="8484969" cy="2961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5" y="5373438"/>
            <a:ext cx="6253923" cy="4758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00" y="5916748"/>
            <a:ext cx="4825644" cy="7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Créer un modèle pour les films</a:t>
            </a:r>
            <a:endParaRPr lang="fr-FR" dirty="0"/>
          </a:p>
          <a:p>
            <a:r>
              <a:rPr lang="fr-FR" dirty="0" smtClean="0"/>
              <a:t>Créer un composant d’ajout de film</a:t>
            </a:r>
          </a:p>
          <a:p>
            <a:endParaRPr lang="fr-FR" dirty="0"/>
          </a:p>
          <a:p>
            <a:r>
              <a:rPr lang="fr-FR" dirty="0" smtClean="0"/>
              <a:t>Créer un modèle d’utilisateur</a:t>
            </a:r>
          </a:p>
          <a:p>
            <a:r>
              <a:rPr lang="fr-FR" dirty="0" smtClean="0"/>
              <a:t>Créer le formulaire d’inscription</a:t>
            </a:r>
          </a:p>
        </p:txBody>
      </p:sp>
    </p:spTree>
    <p:extLst>
      <p:ext uri="{BB962C8B-B14F-4D97-AF65-F5344CB8AC3E}">
        <p14:creationId xmlns:p14="http://schemas.microsoft.com/office/powerpoint/2010/main" val="1259789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Communiquer avec une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module</a:t>
            </a:r>
          </a:p>
          <a:p>
            <a:endParaRPr lang="fr-FR" dirty="0"/>
          </a:p>
          <a:p>
            <a:r>
              <a:rPr lang="fr-FR" dirty="0" smtClean="0"/>
              <a:t>Importer le module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74" y="1927723"/>
            <a:ext cx="1694126" cy="279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4380768"/>
            <a:ext cx="1738048" cy="14161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874918"/>
            <a:ext cx="4784411" cy="3073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20000" y="343952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*.</a:t>
            </a:r>
            <a:r>
              <a:rPr lang="fr-FR" dirty="0" err="1" smtClean="0"/>
              <a:t>module.ts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2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pic>
        <p:nvPicPr>
          <p:cNvPr id="1026" name="Picture 2" descr="Résultat de recherche d'images pour &quot;angular j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11" y="2414532"/>
            <a:ext cx="1745673" cy="1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angular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79" y="2346846"/>
            <a:ext cx="1813359" cy="18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687706" y="194795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AngularJS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7981083" y="194795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Angular</a:t>
            </a:r>
            <a:endParaRPr lang="fr-FR" sz="2400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1108364" y="5001493"/>
            <a:ext cx="993370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2642474" y="4884049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228337" y="4884049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5763491" y="4716219"/>
            <a:ext cx="0" cy="57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452080" y="4807852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931939" y="4807852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572604" y="4807523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8013819" y="4807523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9527946" y="4807522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879427" y="43749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1.0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399568" y="436187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1.6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6585367" y="43749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043862" y="436187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9588032" y="43749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7116784" y="4874288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596045" y="4874288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630006" y="4874290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9109267" y="4874290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0120872" y="4874290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10600133" y="4874290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641221" y="5291781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06/2012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176297" y="5291781"/>
            <a:ext cx="9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12/2016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280283" y="5286385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09/2016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7745090" y="5286385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03/2017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287950" y="5286385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11/2017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3814200" y="4884049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09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module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Injecter le module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Effectuer un appel GET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Effectuer un appel POST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401525"/>
            <a:ext cx="4066455" cy="2763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812823"/>
            <a:ext cx="4076325" cy="2763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858306"/>
            <a:ext cx="5872680" cy="8319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5401198"/>
            <a:ext cx="6234814" cy="8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85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Consommer une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service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Dans le composant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92" y="2476022"/>
            <a:ext cx="4743450" cy="1057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96" y="2606242"/>
            <a:ext cx="2618938" cy="80949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5" idx="3"/>
            <a:endCxn id="4" idx="1"/>
          </p:cNvCxnSpPr>
          <p:nvPr/>
        </p:nvCxnSpPr>
        <p:spPr>
          <a:xfrm flipV="1">
            <a:off x="4146634" y="3004660"/>
            <a:ext cx="1231858" cy="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836204"/>
            <a:ext cx="4401458" cy="689385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stCxn id="12" idx="3"/>
          </p:cNvCxnSpPr>
          <p:nvPr/>
        </p:nvCxnSpPr>
        <p:spPr>
          <a:xfrm flipV="1">
            <a:off x="5521458" y="5174840"/>
            <a:ext cx="1024802" cy="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60" y="4710315"/>
            <a:ext cx="5032772" cy="9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39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Gérer les erreurs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Utilisation de la méthode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73" y="2437176"/>
            <a:ext cx="1063916" cy="2929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799760"/>
            <a:ext cx="6338891" cy="15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5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en place une API de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json</a:t>
            </a:r>
            <a:r>
              <a:rPr lang="fr-FR" dirty="0" smtClean="0"/>
              <a:t>-server</a:t>
            </a:r>
          </a:p>
          <a:p>
            <a:endParaRPr lang="fr-FR" dirty="0"/>
          </a:p>
          <a:p>
            <a:r>
              <a:rPr lang="fr-FR" dirty="0" smtClean="0"/>
              <a:t>Créer un fichier </a:t>
            </a:r>
            <a:r>
              <a:rPr lang="fr-FR" dirty="0" err="1" smtClean="0"/>
              <a:t>data.json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Lancer le serveur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52403"/>
            <a:ext cx="5271031" cy="4650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5951152"/>
            <a:ext cx="5105281" cy="4516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344272"/>
            <a:ext cx="4915040" cy="19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61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Mettre en place un API de test pour les films</a:t>
            </a:r>
          </a:p>
          <a:p>
            <a:endParaRPr lang="fr-FR" dirty="0"/>
          </a:p>
          <a:p>
            <a:r>
              <a:rPr lang="fr-FR" dirty="0" smtClean="0"/>
              <a:t>Modifier le service pour charger les films depuis l’API</a:t>
            </a:r>
          </a:p>
        </p:txBody>
      </p:sp>
    </p:spTree>
    <p:extLst>
      <p:ext uri="{BB962C8B-B14F-4D97-AF65-F5344CB8AC3E}">
        <p14:creationId xmlns:p14="http://schemas.microsoft.com/office/powerpoint/2010/main" val="240595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Utilisation des </a:t>
            </a:r>
            <a:r>
              <a:rPr lang="fr-FR" i="1" dirty="0" smtClean="0"/>
              <a:t>Guards</a:t>
            </a:r>
          </a:p>
          <a:p>
            <a:endParaRPr lang="fr-FR" dirty="0" smtClean="0"/>
          </a:p>
          <a:p>
            <a:r>
              <a:rPr lang="fr-FR" dirty="0" smtClean="0"/>
              <a:t>Gérer </a:t>
            </a:r>
            <a:r>
              <a:rPr lang="fr-FR" dirty="0"/>
              <a:t>d</a:t>
            </a:r>
            <a:r>
              <a:rPr lang="fr-FR" dirty="0" smtClean="0"/>
              <a:t>es scénarios de navigation</a:t>
            </a:r>
          </a:p>
          <a:p>
            <a:endParaRPr lang="fr-FR" dirty="0" smtClean="0"/>
          </a:p>
          <a:p>
            <a:r>
              <a:rPr lang="fr-FR" dirty="0" smtClean="0"/>
              <a:t>Renvoi un booléen pour autoriser ou non l’accès </a:t>
            </a:r>
          </a:p>
          <a:p>
            <a:endParaRPr lang="fr-FR" dirty="0" smtClean="0"/>
          </a:p>
          <a:p>
            <a:r>
              <a:rPr lang="fr-FR" dirty="0" smtClean="0"/>
              <a:t>Fonctionnement de manière synchrone et asynchrone</a:t>
            </a:r>
          </a:p>
          <a:p>
            <a:endParaRPr lang="fr-FR" dirty="0" smtClean="0"/>
          </a:p>
          <a:p>
            <a:r>
              <a:rPr lang="fr-FR" dirty="0" smtClean="0"/>
              <a:t>Différents types des </a:t>
            </a:r>
            <a:r>
              <a:rPr lang="fr-FR" i="1" dirty="0" smtClean="0"/>
              <a:t>Guards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087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en place un </a:t>
            </a:r>
            <a:r>
              <a:rPr lang="fr-FR" i="1" dirty="0" smtClean="0"/>
              <a:t>Guard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un </a:t>
            </a:r>
            <a:r>
              <a:rPr lang="fr-FR" i="1" dirty="0" smtClean="0"/>
              <a:t>guard</a:t>
            </a:r>
          </a:p>
          <a:p>
            <a:pPr lvl="1"/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Injecter dans le module racine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Configurer pour une route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91" y="1940650"/>
            <a:ext cx="4559209" cy="25430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94591" y="157349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auth.guard.ts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48" y="2314846"/>
            <a:ext cx="2571887" cy="25848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842289"/>
            <a:ext cx="8350571" cy="13346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3701097"/>
            <a:ext cx="2586787" cy="2626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00" y="3263262"/>
            <a:ext cx="4341538" cy="30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80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i="1" dirty="0" smtClean="0"/>
              <a:t>Guard</a:t>
            </a:r>
            <a:endParaRPr lang="fr-FR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21" y="1564413"/>
            <a:ext cx="5451158" cy="48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77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Authentification sur une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358537"/>
            <a:ext cx="10233800" cy="48184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Ouvert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Par Identifiant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 token </a:t>
            </a:r>
            <a:endParaRPr lang="fr-FR" dirty="0"/>
          </a:p>
        </p:txBody>
      </p:sp>
      <p:pic>
        <p:nvPicPr>
          <p:cNvPr id="2052" name="Picture 4" descr="http://blog.ineat-conseil.fr/wp-content/uploads/2013/01/auth-image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51" y="2790070"/>
            <a:ext cx="5105384" cy="8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63" y="1577577"/>
            <a:ext cx="4126874" cy="9234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00" y="4084710"/>
            <a:ext cx="6477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4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points clés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« </a:t>
            </a:r>
            <a:r>
              <a:rPr lang="fr-FR" dirty="0" err="1"/>
              <a:t>salt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Protocole « https »</a:t>
            </a:r>
          </a:p>
          <a:p>
            <a:endParaRPr lang="fr-FR" dirty="0" smtClean="0"/>
          </a:p>
          <a:p>
            <a:r>
              <a:rPr lang="fr-FR" dirty="0" smtClean="0"/>
              <a:t>Expiration des </a:t>
            </a:r>
            <a:r>
              <a:rPr lang="fr-FR" dirty="0" err="1" smtClean="0"/>
              <a:t>tokens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Signature de la requête (HMAC)</a:t>
            </a:r>
          </a:p>
        </p:txBody>
      </p:sp>
    </p:spTree>
    <p:extLst>
      <p:ext uri="{BB962C8B-B14F-4D97-AF65-F5344CB8AC3E}">
        <p14:creationId xmlns:p14="http://schemas.microsoft.com/office/powerpoint/2010/main" val="29293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L’épreuve de force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</a:t>
            </a:r>
          </a:p>
          <a:p>
            <a:pPr lvl="1"/>
            <a:r>
              <a:rPr lang="fr-FR" dirty="0" smtClean="0"/>
              <a:t>Productivité</a:t>
            </a:r>
          </a:p>
          <a:p>
            <a:pPr lvl="1"/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Communauté</a:t>
            </a:r>
          </a:p>
          <a:p>
            <a:pPr lvl="1"/>
            <a:r>
              <a:rPr lang="fr-FR" dirty="0" smtClean="0"/>
              <a:t>Exhaustif</a:t>
            </a:r>
          </a:p>
          <a:p>
            <a:pPr lvl="1"/>
            <a:r>
              <a:rPr lang="fr-FR" dirty="0" smtClean="0"/>
              <a:t>Performance</a:t>
            </a:r>
          </a:p>
          <a:p>
            <a:endParaRPr lang="fr-FR" dirty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Complexité</a:t>
            </a:r>
            <a:endParaRPr lang="fr-FR" dirty="0"/>
          </a:p>
          <a:p>
            <a:pPr lvl="1"/>
            <a:r>
              <a:rPr lang="fr-FR" dirty="0" smtClean="0"/>
              <a:t>Intégration </a:t>
            </a:r>
          </a:p>
        </p:txBody>
      </p:sp>
    </p:spTree>
    <p:extLst>
      <p:ext uri="{BB962C8B-B14F-4D97-AF65-F5344CB8AC3E}">
        <p14:creationId xmlns:p14="http://schemas.microsoft.com/office/powerpoint/2010/main" val="22494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Mettre en place un Guard pour la page de détail d’un film</a:t>
            </a:r>
          </a:p>
          <a:p>
            <a:endParaRPr lang="fr-FR" dirty="0" smtClean="0"/>
          </a:p>
          <a:p>
            <a:r>
              <a:rPr lang="fr-FR" dirty="0" smtClean="0"/>
              <a:t>Bonus : Authentification complète</a:t>
            </a:r>
            <a:endParaRPr lang="fr-FR" dirty="0"/>
          </a:p>
          <a:p>
            <a:pPr lvl="1"/>
            <a:r>
              <a:rPr lang="fr-FR" dirty="0" smtClean="0"/>
              <a:t>Créer un service pour gérer l’authentification</a:t>
            </a:r>
          </a:p>
          <a:p>
            <a:pPr lvl="1"/>
            <a:r>
              <a:rPr lang="fr-FR" dirty="0" smtClean="0"/>
              <a:t>Mettre en place le formulaire de connexion </a:t>
            </a:r>
          </a:p>
          <a:p>
            <a:pPr lvl="1"/>
            <a:r>
              <a:rPr lang="fr-FR" dirty="0" smtClean="0"/>
              <a:t>Mettre en place un bouton de déconnexion</a:t>
            </a:r>
          </a:p>
        </p:txBody>
      </p:sp>
    </p:spTree>
    <p:extLst>
      <p:ext uri="{BB962C8B-B14F-4D97-AF65-F5344CB8AC3E}">
        <p14:creationId xmlns:p14="http://schemas.microsoft.com/office/powerpoint/2010/main" val="3062497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Déployer votre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9100" y="1864814"/>
            <a:ext cx="10233800" cy="4351338"/>
          </a:xfrm>
        </p:spPr>
        <p:txBody>
          <a:bodyPr/>
          <a:lstStyle/>
          <a:p>
            <a:r>
              <a:rPr lang="fr-FR" dirty="0" smtClean="0"/>
              <a:t>Compiler pour un environnement de test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Compiler pour un environnement de production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L’application compilé se trouve vers le dossier « /</a:t>
            </a:r>
            <a:r>
              <a:rPr lang="fr-FR" dirty="0" err="1" smtClean="0"/>
              <a:t>dist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Pointer votre serveur web sur le dossier « /</a:t>
            </a:r>
            <a:r>
              <a:rPr lang="fr-FR" dirty="0" err="1" smtClean="0"/>
              <a:t>dist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votre application n’est pas à la racine</a:t>
            </a:r>
          </a:p>
          <a:p>
            <a:pPr lvl="2"/>
            <a:r>
              <a:rPr lang="fr-FR" dirty="0"/>
              <a:t> 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81" y="2357075"/>
            <a:ext cx="1377041" cy="3286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1" y="3256326"/>
            <a:ext cx="2613959" cy="3286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64" y="5454695"/>
            <a:ext cx="4457108" cy="2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point sur ES6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ECMAScript</a:t>
            </a:r>
          </a:p>
          <a:p>
            <a:pPr lvl="1"/>
            <a:r>
              <a:rPr lang="fr-FR" dirty="0" smtClean="0"/>
              <a:t>Norme pour certains langages</a:t>
            </a:r>
          </a:p>
          <a:p>
            <a:pPr lvl="1"/>
            <a:r>
              <a:rPr lang="fr-FR" dirty="0" smtClean="0"/>
              <a:t>Notamment Javascript </a:t>
            </a:r>
          </a:p>
          <a:p>
            <a:pPr lvl="1"/>
            <a:r>
              <a:rPr lang="fr-FR" dirty="0" smtClean="0"/>
              <a:t>ECMAScript 5 </a:t>
            </a:r>
          </a:p>
          <a:p>
            <a:pPr lvl="2"/>
            <a:r>
              <a:rPr lang="fr-FR" dirty="0" smtClean="0"/>
              <a:t>Norme majoritairement supportée </a:t>
            </a:r>
          </a:p>
          <a:p>
            <a:pPr lvl="1"/>
            <a:r>
              <a:rPr lang="fr-FR" dirty="0"/>
              <a:t>ECMAScript </a:t>
            </a:r>
            <a:r>
              <a:rPr lang="fr-FR" dirty="0" smtClean="0"/>
              <a:t>6</a:t>
            </a:r>
          </a:p>
          <a:p>
            <a:pPr lvl="2"/>
            <a:r>
              <a:rPr lang="fr-FR" dirty="0" smtClean="0"/>
              <a:t>Egalement nommé ECMAScript 2015</a:t>
            </a:r>
          </a:p>
          <a:p>
            <a:pPr lvl="2"/>
            <a:r>
              <a:rPr lang="fr-FR" dirty="0" smtClean="0"/>
              <a:t>En cours d’intégration</a:t>
            </a:r>
          </a:p>
          <a:p>
            <a:pPr lvl="2"/>
            <a:r>
              <a:rPr lang="fr-FR" dirty="0" smtClean="0"/>
              <a:t>Utilisation d’un</a:t>
            </a:r>
            <a:r>
              <a:rPr lang="fr-FR" dirty="0"/>
              <a:t> transpilateur</a:t>
            </a:r>
            <a:r>
              <a:rPr lang="fr-FR" dirty="0" smtClean="0"/>
              <a:t> pour la compatibilité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0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nouveautés d’ES6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74" y="3628811"/>
            <a:ext cx="2779707" cy="25964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624" y="3306693"/>
            <a:ext cx="2650546" cy="32453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43855" y="2909607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Notion de classe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593681" y="4927026"/>
            <a:ext cx="247943" cy="2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46" y="4663139"/>
            <a:ext cx="3434240" cy="156210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352940" y="418752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Notion de d’héritage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19122" y="136977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Valeur par défaut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430" y="1923772"/>
            <a:ext cx="2685629" cy="1355364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41666" y="169068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mot clé « let »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69" y="2102102"/>
            <a:ext cx="1908558" cy="25024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035821" y="1692365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mot clé « const »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1624" y="2102102"/>
            <a:ext cx="2394352" cy="267604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V="1">
            <a:off x="568869" y="2599921"/>
            <a:ext cx="6613552" cy="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661564" y="3810000"/>
            <a:ext cx="39485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398327" y="1739106"/>
            <a:ext cx="44447" cy="2070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2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ES6 - Les promesses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7" y="2224632"/>
            <a:ext cx="2874818" cy="26637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19" y="1690688"/>
            <a:ext cx="4400117" cy="373161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48157" y="18553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83288" y="130578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Promesse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3"/>
            <a:endCxn id="5" idx="1"/>
          </p:cNvCxnSpPr>
          <p:nvPr/>
        </p:nvCxnSpPr>
        <p:spPr>
          <a:xfrm>
            <a:off x="4281055" y="3556497"/>
            <a:ext cx="2097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62" y="5701225"/>
            <a:ext cx="4494164" cy="79792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85144" y="5257694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838200" y="5140036"/>
            <a:ext cx="4565073" cy="13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5403273" y="5422307"/>
            <a:ext cx="0" cy="113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797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2193</TotalTime>
  <Words>1061</Words>
  <Application>Microsoft Office PowerPoint</Application>
  <PresentationFormat>Grand écran</PresentationFormat>
  <Paragraphs>450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4" baseType="lpstr">
      <vt:lpstr>Arial</vt:lpstr>
      <vt:lpstr>Corbel</vt:lpstr>
      <vt:lpstr>Profondeur</vt:lpstr>
      <vt:lpstr>Angular</vt:lpstr>
      <vt:lpstr>Qu’est ce qu’Angular ?</vt:lpstr>
      <vt:lpstr>D’autres Frameworks ?</vt:lpstr>
      <vt:lpstr>Application Single Page</vt:lpstr>
      <vt:lpstr>Historique</vt:lpstr>
      <vt:lpstr>L’épreuve de force </vt:lpstr>
      <vt:lpstr>Le point sur ES6</vt:lpstr>
      <vt:lpstr>Quelques nouveautés d’ES6</vt:lpstr>
      <vt:lpstr>ES6 - Les promesses</vt:lpstr>
      <vt:lpstr>Et le TypeScript ?</vt:lpstr>
      <vt:lpstr>Installation</vt:lpstr>
      <vt:lpstr>Structure</vt:lpstr>
      <vt:lpstr>Structure « src »</vt:lpstr>
      <vt:lpstr>Pratique</vt:lpstr>
      <vt:lpstr>Composants</vt:lpstr>
      <vt:lpstr>Créer un composant</vt:lpstr>
      <vt:lpstr>Cycle de vie d’un composant</vt:lpstr>
      <vt:lpstr>Pratique</vt:lpstr>
      <vt:lpstr>Les templates – L’interpolation</vt:lpstr>
      <vt:lpstr>Les templates – Les évènements</vt:lpstr>
      <vt:lpstr>Les templates – Les variables</vt:lpstr>
      <vt:lpstr>Les templates – La directive « ngFor »</vt:lpstr>
      <vt:lpstr>Les templates – La directive « ngIf »</vt:lpstr>
      <vt:lpstr>Pratique</vt:lpstr>
      <vt:lpstr>Les directives</vt:lpstr>
      <vt:lpstr>Créer une directive</vt:lpstr>
      <vt:lpstr>Les directives – Evénements</vt:lpstr>
      <vt:lpstr>Pratique</vt:lpstr>
      <vt:lpstr>Les pipes</vt:lpstr>
      <vt:lpstr>Créer un pipe</vt:lpstr>
      <vt:lpstr>Pratique</vt:lpstr>
      <vt:lpstr>Les routes – Configuration</vt:lpstr>
      <vt:lpstr>Les routes – Redirections</vt:lpstr>
      <vt:lpstr>Les routes – Paramètres</vt:lpstr>
      <vt:lpstr>Les routes – Une page d’erreur</vt:lpstr>
      <vt:lpstr>Pratique</vt:lpstr>
      <vt:lpstr>Les modules</vt:lpstr>
      <vt:lpstr>Créer un module</vt:lpstr>
      <vt:lpstr>Pratique</vt:lpstr>
      <vt:lpstr>Les services</vt:lpstr>
      <vt:lpstr>Créer un service</vt:lpstr>
      <vt:lpstr>Utiliser le service</vt:lpstr>
      <vt:lpstr>Pratique</vt:lpstr>
      <vt:lpstr>Les formulaire</vt:lpstr>
      <vt:lpstr>Créer un formulaire</vt:lpstr>
      <vt:lpstr>Le template du formulaire</vt:lpstr>
      <vt:lpstr>Validation du formulaire</vt:lpstr>
      <vt:lpstr>Pratique</vt:lpstr>
      <vt:lpstr>Communiquer avec une API</vt:lpstr>
      <vt:lpstr>Utilisation du module Http</vt:lpstr>
      <vt:lpstr>Consommer une API</vt:lpstr>
      <vt:lpstr>Gérer les erreurs HTTP</vt:lpstr>
      <vt:lpstr>Mettre en place une API de test</vt:lpstr>
      <vt:lpstr>Pratique</vt:lpstr>
      <vt:lpstr>Authentification</vt:lpstr>
      <vt:lpstr>Mettre en place un Guard</vt:lpstr>
      <vt:lpstr>Exemple de Guard</vt:lpstr>
      <vt:lpstr>Authentification sur une API</vt:lpstr>
      <vt:lpstr>Les points clés </vt:lpstr>
      <vt:lpstr>Pratique</vt:lpstr>
      <vt:lpstr>Déployer votre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Robin Guillon Delbaere</dc:creator>
  <cp:lastModifiedBy>Robin Guillon Delbaere</cp:lastModifiedBy>
  <cp:revision>193</cp:revision>
  <dcterms:created xsi:type="dcterms:W3CDTF">2018-02-15T11:59:14Z</dcterms:created>
  <dcterms:modified xsi:type="dcterms:W3CDTF">2018-02-25T16:06:52Z</dcterms:modified>
</cp:coreProperties>
</file>