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1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3174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Предикција  тениских мечева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81431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 21/2021  Лена Рељић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364599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 22/2021 Мила Будимировић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673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ХВАЛА НА ПАЖЊИ!!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71838"/>
            <a:ext cx="66167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Циљеви истраживања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482334" y="2477214"/>
            <a:ext cx="456188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281"/>
              </a:lnSpc>
              <a:buSzPct val="100000"/>
              <a:buChar char="•"/>
            </a:pPr>
            <a:r>
              <a:rPr lang="en-US" sz="218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Развити и тестирати моделе логистичке регресије и стабала одлука за предикцију победника тениских мечева и турнира.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482334" y="4221361"/>
            <a:ext cx="4561880" cy="833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281"/>
              </a:lnSpc>
              <a:buSzPct val="100000"/>
              <a:buChar char="•"/>
            </a:pPr>
            <a:r>
              <a:rPr lang="en-US" sz="218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Анализа утицаја различитих фактора  на исходе мечева.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482334" y="5132308"/>
            <a:ext cx="4561880" cy="833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281"/>
              </a:lnSpc>
              <a:buSzPct val="100000"/>
              <a:buChar char="•"/>
            </a:pPr>
            <a:r>
              <a:rPr lang="en-US" sz="218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Графички прикази утицаја фактора на 10 најбољих играча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6043255"/>
            <a:ext cx="4561880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281"/>
              </a:lnSpc>
              <a:buSzPct val="100000"/>
              <a:buChar char="•"/>
            </a:pPr>
            <a:r>
              <a:rPr lang="en-US" sz="218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‘head-to-head’ анализа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2649379"/>
            <a:ext cx="5006221" cy="3425309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93806" y="6324600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393394" y="571024"/>
            <a:ext cx="9843492" cy="1294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9"/>
              </a:lnSpc>
              <a:buNone/>
            </a:pPr>
            <a:r>
              <a:rPr lang="en-US" sz="4079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Очекивани резултати истраживања</a:t>
            </a:r>
            <a:endParaRPr lang="en-US" sz="4079" dirty="0"/>
          </a:p>
        </p:txBody>
      </p:sp>
      <p:sp>
        <p:nvSpPr>
          <p:cNvPr id="5" name="Text 3"/>
          <p:cNvSpPr/>
          <p:nvPr/>
        </p:nvSpPr>
        <p:spPr>
          <a:xfrm>
            <a:off x="2807732" y="2249210"/>
            <a:ext cx="5845254" cy="1165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204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Очекује се да ће развијени модели логистичке регресије и стабала одлука имати високу прецизност</a:t>
            </a:r>
            <a:endParaRPr lang="en-US" sz="2040" dirty="0"/>
          </a:p>
        </p:txBody>
      </p:sp>
      <p:sp>
        <p:nvSpPr>
          <p:cNvPr id="6" name="Text 4"/>
          <p:cNvSpPr/>
          <p:nvPr/>
        </p:nvSpPr>
        <p:spPr>
          <a:xfrm>
            <a:off x="2807732" y="3487579"/>
            <a:ext cx="5845254" cy="1554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204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Очекујемо да ће различити фактори, као што су године играча, површина терена, трајање меча, ранг играча, и висина бити кључни као улазни подаци за модел предикције меча.</a:t>
            </a:r>
            <a:endParaRPr lang="en-US" sz="2040" dirty="0"/>
          </a:p>
        </p:txBody>
      </p:sp>
      <p:sp>
        <p:nvSpPr>
          <p:cNvPr id="7" name="Text 5"/>
          <p:cNvSpPr/>
          <p:nvPr/>
        </p:nvSpPr>
        <p:spPr>
          <a:xfrm>
            <a:off x="2807732" y="5114568"/>
            <a:ext cx="5845254" cy="1554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060"/>
              </a:lnSpc>
              <a:buSzPct val="100000"/>
              <a:buChar char="•"/>
            </a:pPr>
            <a:r>
              <a:rPr lang="en-US" sz="204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'Head to head' резултати ће пружити дубље увиде у међусобне релације врхунских играча и факторе који утичу на њихове међусобне исходе.</a:t>
            </a:r>
            <a:endParaRPr lang="en-US" sz="204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146" y="2409825"/>
            <a:ext cx="3073837" cy="3073837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9166146" y="5716786"/>
            <a:ext cx="3078242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8"/>
              </a:lnSpc>
              <a:buNone/>
            </a:pPr>
            <a:endParaRPr lang="en-US" sz="1632" dirty="0"/>
          </a:p>
        </p:txBody>
      </p:sp>
      <p:sp>
        <p:nvSpPr>
          <p:cNvPr id="10" name="Text 7"/>
          <p:cNvSpPr/>
          <p:nvPr/>
        </p:nvSpPr>
        <p:spPr>
          <a:xfrm>
            <a:off x="2393394" y="7161133"/>
            <a:ext cx="4668917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8"/>
              </a:lnSpc>
              <a:buNone/>
            </a:pPr>
            <a:endParaRPr lang="en-US" sz="1632" dirty="0"/>
          </a:p>
        </p:txBody>
      </p:sp>
      <p:sp>
        <p:nvSpPr>
          <p:cNvPr id="11" name="Text 8"/>
          <p:cNvSpPr/>
          <p:nvPr/>
        </p:nvSpPr>
        <p:spPr>
          <a:xfrm>
            <a:off x="7575471" y="7161133"/>
            <a:ext cx="4668917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8"/>
              </a:lnSpc>
              <a:buNone/>
            </a:pPr>
            <a:endParaRPr lang="en-US" sz="16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561749" y="550307"/>
            <a:ext cx="5775841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5"/>
              </a:lnSpc>
              <a:buNone/>
            </a:pPr>
            <a:r>
              <a:rPr lang="en-US" sz="3940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Методе истраживања</a:t>
            </a:r>
            <a:endParaRPr lang="en-US" sz="3940" dirty="0"/>
          </a:p>
        </p:txBody>
      </p:sp>
      <p:sp>
        <p:nvSpPr>
          <p:cNvPr id="5" name="Shape 3"/>
          <p:cNvSpPr/>
          <p:nvPr/>
        </p:nvSpPr>
        <p:spPr>
          <a:xfrm>
            <a:off x="2561749" y="1576030"/>
            <a:ext cx="4653439" cy="3101816"/>
          </a:xfrm>
          <a:prstGeom prst="roundRect">
            <a:avLst>
              <a:gd name="adj" fmla="val 290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769513" y="1783794"/>
            <a:ext cx="3885009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Припрема и обрада података</a:t>
            </a:r>
            <a:endParaRPr lang="en-US" sz="1970" dirty="0"/>
          </a:p>
        </p:txBody>
      </p:sp>
      <p:sp>
        <p:nvSpPr>
          <p:cNvPr id="7" name="Text 5"/>
          <p:cNvSpPr/>
          <p:nvPr/>
        </p:nvSpPr>
        <p:spPr>
          <a:xfrm>
            <a:off x="3089672" y="2216468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Преузимање података о АТП турнирима, играчима и рангирању</a:t>
            </a:r>
            <a:endParaRPr lang="en-US" sz="1576" dirty="0"/>
          </a:p>
        </p:txBody>
      </p:sp>
      <p:sp>
        <p:nvSpPr>
          <p:cNvPr id="8" name="Text 6"/>
          <p:cNvSpPr/>
          <p:nvPr/>
        </p:nvSpPr>
        <p:spPr>
          <a:xfrm>
            <a:off x="3089672" y="2886789"/>
            <a:ext cx="3917752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Чишћење података:</a:t>
            </a:r>
            <a:endParaRPr lang="en-US" sz="1576" dirty="0"/>
          </a:p>
        </p:txBody>
      </p:sp>
      <p:sp>
        <p:nvSpPr>
          <p:cNvPr id="9" name="Shape 7"/>
          <p:cNvSpPr/>
          <p:nvPr/>
        </p:nvSpPr>
        <p:spPr>
          <a:xfrm>
            <a:off x="7415332" y="1576030"/>
            <a:ext cx="4653439" cy="3101816"/>
          </a:xfrm>
          <a:prstGeom prst="roundRect">
            <a:avLst>
              <a:gd name="adj" fmla="val 290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23096" y="1783794"/>
            <a:ext cx="4237911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Развој модела за предикцију исхода мечева</a:t>
            </a:r>
            <a:endParaRPr lang="en-US" sz="1970" dirty="0"/>
          </a:p>
        </p:txBody>
      </p:sp>
      <p:sp>
        <p:nvSpPr>
          <p:cNvPr id="11" name="Text 9"/>
          <p:cNvSpPr/>
          <p:nvPr/>
        </p:nvSpPr>
        <p:spPr>
          <a:xfrm>
            <a:off x="7943255" y="2529126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Оба модела користе логистичку регресију. </a:t>
            </a:r>
            <a:endParaRPr lang="en-US" sz="1576" dirty="0"/>
          </a:p>
        </p:txBody>
      </p:sp>
      <p:sp>
        <p:nvSpPr>
          <p:cNvPr id="12" name="Text 10"/>
          <p:cNvSpPr/>
          <p:nvPr/>
        </p:nvSpPr>
        <p:spPr>
          <a:xfrm>
            <a:off x="7943255" y="3199448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Разлика између два модела је у енкодирању ненумеричких података.</a:t>
            </a:r>
            <a:endParaRPr lang="en-US" sz="1576" dirty="0"/>
          </a:p>
        </p:txBody>
      </p:sp>
      <p:sp>
        <p:nvSpPr>
          <p:cNvPr id="13" name="Text 11"/>
          <p:cNvSpPr/>
          <p:nvPr/>
        </p:nvSpPr>
        <p:spPr>
          <a:xfrm>
            <a:off x="7943255" y="3869769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 оба модела смо користили StandardScaler</a:t>
            </a:r>
            <a:endParaRPr lang="en-US" sz="1576" dirty="0"/>
          </a:p>
        </p:txBody>
      </p:sp>
      <p:sp>
        <p:nvSpPr>
          <p:cNvPr id="14" name="Shape 12"/>
          <p:cNvSpPr/>
          <p:nvPr/>
        </p:nvSpPr>
        <p:spPr>
          <a:xfrm>
            <a:off x="2561749" y="4877991"/>
            <a:ext cx="4653439" cy="2801660"/>
          </a:xfrm>
          <a:prstGeom prst="roundRect">
            <a:avLst>
              <a:gd name="adj" fmla="val 321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769513" y="5085755"/>
            <a:ext cx="4237911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Модел за предикцију победника турнира</a:t>
            </a:r>
            <a:endParaRPr lang="en-US" sz="1970" dirty="0"/>
          </a:p>
        </p:txBody>
      </p:sp>
      <p:sp>
        <p:nvSpPr>
          <p:cNvPr id="16" name="Text 14"/>
          <p:cNvSpPr/>
          <p:nvPr/>
        </p:nvSpPr>
        <p:spPr>
          <a:xfrm>
            <a:off x="3089672" y="5831086"/>
            <a:ext cx="3917752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користили смо модел стабла одлука</a:t>
            </a:r>
            <a:endParaRPr lang="en-US" sz="1576" dirty="0"/>
          </a:p>
        </p:txBody>
      </p:sp>
      <p:sp>
        <p:nvSpPr>
          <p:cNvPr id="17" name="Text 15"/>
          <p:cNvSpPr/>
          <p:nvPr/>
        </p:nvSpPr>
        <p:spPr>
          <a:xfrm>
            <a:off x="3089672" y="6201251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симулирамо турнир са рундама и мечевима.</a:t>
            </a:r>
            <a:endParaRPr lang="en-US" sz="1576" dirty="0"/>
          </a:p>
        </p:txBody>
      </p:sp>
      <p:sp>
        <p:nvSpPr>
          <p:cNvPr id="18" name="Text 16"/>
          <p:cNvSpPr/>
          <p:nvPr/>
        </p:nvSpPr>
        <p:spPr>
          <a:xfrm>
            <a:off x="3089672" y="6871573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узимамо само оне мечеве у којима је играо бар један од два играча.</a:t>
            </a:r>
            <a:endParaRPr lang="en-US" sz="1576" dirty="0"/>
          </a:p>
        </p:txBody>
      </p:sp>
      <p:sp>
        <p:nvSpPr>
          <p:cNvPr id="19" name="Shape 17"/>
          <p:cNvSpPr/>
          <p:nvPr/>
        </p:nvSpPr>
        <p:spPr>
          <a:xfrm>
            <a:off x="7415332" y="4877991"/>
            <a:ext cx="4653439" cy="2801660"/>
          </a:xfrm>
          <a:prstGeom prst="roundRect">
            <a:avLst>
              <a:gd name="adj" fmla="val 321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623096" y="5085755"/>
            <a:ext cx="4237911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Анализа 'head-to-head' резултата</a:t>
            </a:r>
            <a:endParaRPr lang="en-US" sz="1970" dirty="0"/>
          </a:p>
        </p:txBody>
      </p:sp>
      <p:sp>
        <p:nvSpPr>
          <p:cNvPr id="21" name="Text 19"/>
          <p:cNvSpPr/>
          <p:nvPr/>
        </p:nvSpPr>
        <p:spPr>
          <a:xfrm>
            <a:off x="7943255" y="5831086"/>
            <a:ext cx="3917752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филтрирамо мечеве</a:t>
            </a:r>
            <a:endParaRPr lang="en-US" sz="1576" dirty="0"/>
          </a:p>
        </p:txBody>
      </p:sp>
      <p:sp>
        <p:nvSpPr>
          <p:cNvPr id="22" name="Text 20"/>
          <p:cNvSpPr/>
          <p:nvPr/>
        </p:nvSpPr>
        <p:spPr>
          <a:xfrm>
            <a:off x="7943255" y="6201251"/>
            <a:ext cx="3917752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64"/>
              </a:lnSpc>
              <a:buSzPct val="100000"/>
              <a:buChar char="•"/>
            </a:pPr>
            <a:r>
              <a:rPr lang="en-US" sz="157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бројимо победе сваког играча, као и укупан број освојених сетова и асева</a:t>
            </a:r>
            <a:endParaRPr lang="en-US" sz="157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472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Графички приказ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802"/>
            <a:ext cx="3135392" cy="316944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44158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Утицај освојеног првог сета на исход меча</a:t>
            </a:r>
            <a:endParaRPr lang="en-US" sz="262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224802"/>
            <a:ext cx="3184803" cy="321933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93806" y="5694045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Утицај броја асева на исход меча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7593806" y="6749177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515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Графички приказ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29101"/>
            <a:ext cx="3505795" cy="354389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122908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Утицај висине тенисера на исход меча</a:t>
            </a:r>
            <a:endParaRPr lang="en-US" sz="262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329101"/>
            <a:ext cx="3419356" cy="347138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93806" y="605039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Утицај старости тенисера на исход меча</a:t>
            </a:r>
            <a:endParaRPr lang="en-US" sz="262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239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Графички приказ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01491"/>
            <a:ext cx="3444002" cy="303871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90116"/>
            <a:ext cx="48440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Утицај ранга на исход меча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037993" y="6328767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401491"/>
            <a:ext cx="5006221" cy="28659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93806" y="5517356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Приказ најбитнијих колона за модел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7593806" y="6572488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76807" y="607338"/>
            <a:ext cx="5993487" cy="689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Тумачење резултата</a:t>
            </a:r>
            <a:endParaRPr lang="en-US" sz="4342" dirty="0"/>
          </a:p>
        </p:txBody>
      </p:sp>
      <p:sp>
        <p:nvSpPr>
          <p:cNvPr id="5" name="Text 3"/>
          <p:cNvSpPr/>
          <p:nvPr/>
        </p:nvSpPr>
        <p:spPr>
          <a:xfrm>
            <a:off x="2429708" y="1704380"/>
            <a:ext cx="4616410" cy="1985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05"/>
              </a:lnSpc>
              <a:buSzPct val="100000"/>
              <a:buChar char="•"/>
            </a:pPr>
            <a:r>
              <a:rPr lang="en-US" sz="173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Код нашег првог модела за предикцију мечева смо очекивали много већу прецизност, али због великог броја ненумеричких података и коришћења target encoding-а та прецизност је много мања.</a:t>
            </a:r>
            <a:endParaRPr lang="en-US" sz="1737" dirty="0"/>
          </a:p>
        </p:txBody>
      </p:sp>
      <p:sp>
        <p:nvSpPr>
          <p:cNvPr id="6" name="Text 4"/>
          <p:cNvSpPr/>
          <p:nvPr/>
        </p:nvSpPr>
        <p:spPr>
          <a:xfrm>
            <a:off x="2429708" y="3766780"/>
            <a:ext cx="4616410" cy="1323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05"/>
              </a:lnSpc>
              <a:buSzPct val="100000"/>
              <a:buChar char="•"/>
            </a:pPr>
            <a:r>
              <a:rPr lang="en-US" sz="173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Код другог модела велика прецизност је очекивана зато што енкодирањем података помоћу one-hot encoding-а повећавамо број колона и то за јако велик број.</a:t>
            </a:r>
            <a:endParaRPr lang="en-US" sz="1737" dirty="0"/>
          </a:p>
        </p:txBody>
      </p:sp>
      <p:sp>
        <p:nvSpPr>
          <p:cNvPr id="7" name="Text 5"/>
          <p:cNvSpPr/>
          <p:nvPr/>
        </p:nvSpPr>
        <p:spPr>
          <a:xfrm>
            <a:off x="2429708" y="5167432"/>
            <a:ext cx="4616410" cy="1323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05"/>
              </a:lnSpc>
              <a:buSzPct val="100000"/>
              <a:buChar char="•"/>
            </a:pPr>
            <a:r>
              <a:rPr lang="en-US" sz="173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У нашем моделу, карактеристике као што су име играча, порекло, висина, ранг и рунда меча имају највећи утицај на предвиђање победника.</a:t>
            </a:r>
            <a:endParaRPr lang="en-US" sz="1737" dirty="0"/>
          </a:p>
        </p:txBody>
      </p:sp>
      <p:sp>
        <p:nvSpPr>
          <p:cNvPr id="8" name="Text 6"/>
          <p:cNvSpPr/>
          <p:nvPr/>
        </p:nvSpPr>
        <p:spPr>
          <a:xfrm>
            <a:off x="2429708" y="6568083"/>
            <a:ext cx="4616410" cy="661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05"/>
              </a:lnSpc>
              <a:buSzPct val="100000"/>
              <a:buChar char="•"/>
            </a:pPr>
            <a:r>
              <a:rPr lang="en-US" sz="1737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Код предикције турнира приметићемо важност турнира на којем играчи играју.</a:t>
            </a:r>
            <a:endParaRPr lang="en-US" sz="173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01" y="1875353"/>
            <a:ext cx="4969312" cy="4969312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91901" y="7092791"/>
            <a:ext cx="4969312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5"/>
              </a:lnSpc>
              <a:buNone/>
            </a:pPr>
            <a:endParaRPr lang="en-US" sz="17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3735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Закључак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188601" y="3555206"/>
            <a:ext cx="71222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Примена овог истраживања у пракси може помоћи тенисерима и њиховим тренерима, да добију увид у битне факторе који утичу на исход меча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632722"/>
            <a:ext cx="71222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Истраживање може значити аналитичарима и свим љубитељима спорта, који желе да стекну нова сазнања и дубље разумевање учинка различитих фактора на перформансе спортиста, што им може помоћи у праћењу и предвиђању резултата у спорту.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Custom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Overpass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2024-06-05T03:23:25Z</dcterms:created>
  <dcterms:modified xsi:type="dcterms:W3CDTF">2024-06-05T03:25:07Z</dcterms:modified>
</cp:coreProperties>
</file>