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Alimaa intro</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HI EVERYONE, WE ARE THE JAVA CHAPERONES </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173a8dabbc_1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173a8dabbc_1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Andrew: updating required all to be populated</a:t>
            </a:r>
            <a:endParaRPr/>
          </a:p>
          <a:p>
            <a:pPr indent="0" lvl="0" marL="0" rtl="0" algn="l">
              <a:spcBef>
                <a:spcPts val="0"/>
              </a:spcBef>
              <a:spcAft>
                <a:spcPts val="0"/>
              </a:spcAft>
              <a:buNone/>
            </a:pPr>
            <a:r>
              <a:rPr lang="en"/>
              <a:t>Missing fields would update the entity with null fields. BAD.</a:t>
            </a:r>
            <a:endParaRPr/>
          </a:p>
          <a:p>
            <a:pPr indent="0" lvl="0" marL="0" rtl="0" algn="l">
              <a:spcBef>
                <a:spcPts val="0"/>
              </a:spcBef>
              <a:spcAft>
                <a:spcPts val="0"/>
              </a:spcAft>
              <a:buNone/>
            </a:pPr>
            <a:r>
              <a:rPr lang="en"/>
              <a:t>Code checks for null fields and uses original values for the update.</a:t>
            </a:r>
            <a:endParaRPr/>
          </a:p>
          <a:p>
            <a:pPr indent="0" lvl="0" marL="0" rtl="0" algn="l">
              <a:spcBef>
                <a:spcPts val="0"/>
              </a:spcBef>
              <a:spcAft>
                <a:spcPts val="0"/>
              </a:spcAft>
              <a:buNone/>
            </a:pPr>
            <a:r>
              <a:rPr lang="en"/>
              <a:t>Updates are now simpler and more intuitive.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173a8dabbc_1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173a8dabbc_1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73a8dabbc_1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73a8dabbc_1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Adib </a:t>
            </a:r>
            <a:endParaRPr sz="1200"/>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This is a test to see if we can delete a user using their ID from the database if that Id does not exist yet. This is a variation of the delete method, deleting user by id, the main aim of this was to see if an exception would be thrown to see if the code was working.</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The reason I picked this line of code is due to my uncertainty around testing and mocking prior to this project. With the help of my group I managed to understand it better and write tests myself. Although I am not fully confident in testing, I find myself in a better position than I started this project.</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173a8dabbc_1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173a8dabbc_1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wanted to talk about this bit of code as i did not have a lot of experiencing with mocking or testing and i had not incorporate an exception being thrown into a test before. So this test the logic in the guide service class that if a guide is added who has the same phone number or email as an existing guide an exception should be thrown informing them this guide exists. </a:t>
            </a:r>
            <a:endParaRPr/>
          </a:p>
          <a:p>
            <a:pPr indent="0" lvl="0" marL="0" rtl="0" algn="l">
              <a:spcBef>
                <a:spcPts val="0"/>
              </a:spcBef>
              <a:spcAft>
                <a:spcPts val="0"/>
              </a:spcAft>
              <a:buNone/>
            </a:pPr>
            <a:r>
              <a:rPr lang="en"/>
              <a:t>From this I learned about why we need to mock the DAO dependency the service </a:t>
            </a:r>
            <a:r>
              <a:rPr lang="en"/>
              <a:t>class</a:t>
            </a:r>
            <a:r>
              <a:rPr lang="en"/>
              <a:t> has to test the code in the service class in isolation and how we need to use a list to act as the database.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173a8dabbc_1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173a8dabbc_1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71b923e9f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71b923e9f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Adib</a:t>
            </a:r>
            <a:endParaRPr/>
          </a:p>
          <a:p>
            <a:pPr indent="0" lvl="0" marL="0" rtl="0" algn="l">
              <a:lnSpc>
                <a:spcPct val="115000"/>
              </a:lnSpc>
              <a:spcBef>
                <a:spcPts val="0"/>
              </a:spcBef>
              <a:spcAft>
                <a:spcPts val="0"/>
              </a:spcAft>
              <a:buNone/>
            </a:pPr>
            <a:r>
              <a:rPr lang="en" sz="1000">
                <a:solidFill>
                  <a:schemeClr val="dk1"/>
                </a:solidFill>
              </a:rPr>
              <a:t>For our key takeaways, we added comments to our code for us to refer back to and for future developer. This made it very easy for us to see what the code is doing and keep on top of our code. as mentioned before, the way we planned and time management was the biggest takeaway for us. Planning really helped us keep on top of our work and manage our time well. Having a set working schedule, helped us make the most of our time and helped us be more productive with less wastage.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73a8dabbc_1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73a8dabbc_1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73a8dabbc_1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73a8dabbc_1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173a8dabbc_1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173a8dabbc_1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Adib</a:t>
            </a:r>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For us, planning and organisation of the project was key. We spent the majority of Friday planning and organising how to work. As you saw, we used a diagram app to demonstrate our entity relation diagram as well as as this we used excalidraw and trello to be more organised. </a:t>
            </a:r>
            <a:endParaRPr sz="100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173a8dabbc_1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173a8dabbc_1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Adib </a:t>
            </a:r>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Excalidraw used to show all our POJO, packages and all our connections in between the api, DAO and other connections. </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173a8dabbc_1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173a8dabbc_1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Adib</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73a8dabbc_1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73a8dabbc_1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Adib</a:t>
            </a:r>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Trello was used to keep on top of tasks, we all took a pojo each and started to work through the code. The most important part of this troll board is the peer review section. Sometimes seeing errors in your code is difficult and with peer review, it made it so the task could not be done without another person looking through it. </a:t>
            </a:r>
            <a:endParaRPr sz="1000">
              <a:solidFill>
                <a:schemeClr val="dk1"/>
              </a:solidFill>
            </a:endParaRPr>
          </a:p>
          <a:p>
            <a:pPr indent="0" lvl="0" marL="0" rtl="0" algn="l">
              <a:lnSpc>
                <a:spcPct val="115000"/>
              </a:lnSpc>
              <a:spcBef>
                <a:spcPts val="0"/>
              </a:spcBef>
              <a:spcAft>
                <a:spcPts val="0"/>
              </a:spcAft>
              <a:buNone/>
            </a:pPr>
            <a:r>
              <a:rPr lang="en" sz="1000">
                <a:solidFill>
                  <a:schemeClr val="dk1"/>
                </a:solidFill>
              </a:rPr>
              <a:t>Before I pass over to Robyn and Andrew for some demos of our API on Postman, I just want to mention some of the tech we used throughout this project. For this project, we used java, springboot, Postgres, postman and Postico.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73a8dabbc_1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73a8dabbc_1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Robyn demo</a:t>
            </a:r>
            <a:endParaRPr/>
          </a:p>
          <a:p>
            <a:pPr indent="0" lvl="0" marL="0" rtl="0" algn="l">
              <a:lnSpc>
                <a:spcPct val="115000"/>
              </a:lnSpc>
              <a:spcBef>
                <a:spcPts val="0"/>
              </a:spcBef>
              <a:spcAft>
                <a:spcPts val="0"/>
              </a:spcAft>
              <a:buClr>
                <a:schemeClr val="dk1"/>
              </a:buClr>
              <a:buSzPts val="1100"/>
              <a:buFont typeface="Arial"/>
              <a:buNone/>
            </a:pPr>
            <a:r>
              <a:rPr lang="en" sz="1200">
                <a:solidFill>
                  <a:srgbClr val="737373"/>
                </a:solidFill>
                <a:latin typeface="Roboto"/>
                <a:ea typeface="Roboto"/>
                <a:cs typeface="Roboto"/>
                <a:sym typeface="Roboto"/>
              </a:rPr>
              <a:t>Clients can perform operations on entities: </a:t>
            </a:r>
            <a:endParaRPr sz="1200">
              <a:solidFill>
                <a:srgbClr val="737373"/>
              </a:solidFill>
              <a:latin typeface="Roboto"/>
              <a:ea typeface="Roboto"/>
              <a:cs typeface="Roboto"/>
              <a:sym typeface="Roboto"/>
            </a:endParaRPr>
          </a:p>
          <a:p>
            <a:pPr indent="-304800" lvl="0" marL="457200" rtl="0" algn="l">
              <a:lnSpc>
                <a:spcPct val="115000"/>
              </a:lnSpc>
              <a:spcBef>
                <a:spcPts val="1200"/>
              </a:spcBef>
              <a:spcAft>
                <a:spcPts val="0"/>
              </a:spcAft>
              <a:buClr>
                <a:srgbClr val="737373"/>
              </a:buClr>
              <a:buSzPts val="1200"/>
              <a:buFont typeface="Roboto"/>
              <a:buChar char="❖"/>
            </a:pPr>
            <a:r>
              <a:rPr lang="en" sz="1200">
                <a:solidFill>
                  <a:srgbClr val="737373"/>
                </a:solidFill>
                <a:latin typeface="Roboto"/>
                <a:ea typeface="Roboto"/>
                <a:cs typeface="Roboto"/>
                <a:sym typeface="Roboto"/>
              </a:rPr>
              <a:t>Create</a:t>
            </a:r>
            <a:endParaRPr sz="1200">
              <a:solidFill>
                <a:srgbClr val="737373"/>
              </a:solidFill>
              <a:latin typeface="Roboto"/>
              <a:ea typeface="Roboto"/>
              <a:cs typeface="Roboto"/>
              <a:sym typeface="Roboto"/>
            </a:endParaRPr>
          </a:p>
          <a:p>
            <a:pPr indent="-304800" lvl="0" marL="457200" rtl="0" algn="l">
              <a:lnSpc>
                <a:spcPct val="115000"/>
              </a:lnSpc>
              <a:spcBef>
                <a:spcPts val="0"/>
              </a:spcBef>
              <a:spcAft>
                <a:spcPts val="0"/>
              </a:spcAft>
              <a:buClr>
                <a:srgbClr val="737373"/>
              </a:buClr>
              <a:buSzPts val="1200"/>
              <a:buFont typeface="Roboto"/>
              <a:buChar char="❖"/>
            </a:pPr>
            <a:r>
              <a:rPr lang="en" sz="1200">
                <a:solidFill>
                  <a:srgbClr val="737373"/>
                </a:solidFill>
                <a:latin typeface="Roboto"/>
                <a:ea typeface="Roboto"/>
                <a:cs typeface="Roboto"/>
                <a:sym typeface="Roboto"/>
              </a:rPr>
              <a:t>Read</a:t>
            </a:r>
            <a:endParaRPr sz="1200">
              <a:solidFill>
                <a:srgbClr val="737373"/>
              </a:solidFill>
              <a:latin typeface="Roboto"/>
              <a:ea typeface="Roboto"/>
              <a:cs typeface="Roboto"/>
              <a:sym typeface="Roboto"/>
            </a:endParaRPr>
          </a:p>
          <a:p>
            <a:pPr indent="-304800" lvl="0" marL="457200" rtl="0" algn="l">
              <a:lnSpc>
                <a:spcPct val="115000"/>
              </a:lnSpc>
              <a:spcBef>
                <a:spcPts val="0"/>
              </a:spcBef>
              <a:spcAft>
                <a:spcPts val="0"/>
              </a:spcAft>
              <a:buClr>
                <a:srgbClr val="737373"/>
              </a:buClr>
              <a:buSzPts val="1200"/>
              <a:buFont typeface="Roboto"/>
              <a:buChar char="❖"/>
            </a:pPr>
            <a:r>
              <a:rPr lang="en" sz="1200">
                <a:solidFill>
                  <a:srgbClr val="737373"/>
                </a:solidFill>
                <a:latin typeface="Roboto"/>
                <a:ea typeface="Roboto"/>
                <a:cs typeface="Roboto"/>
                <a:sym typeface="Roboto"/>
              </a:rPr>
              <a:t>Update </a:t>
            </a:r>
            <a:endParaRPr sz="1200">
              <a:solidFill>
                <a:srgbClr val="737373"/>
              </a:solidFill>
              <a:latin typeface="Roboto"/>
              <a:ea typeface="Roboto"/>
              <a:cs typeface="Roboto"/>
              <a:sym typeface="Roboto"/>
            </a:endParaRPr>
          </a:p>
          <a:p>
            <a:pPr indent="-304800" lvl="0" marL="457200" rtl="0" algn="l">
              <a:lnSpc>
                <a:spcPct val="115000"/>
              </a:lnSpc>
              <a:spcBef>
                <a:spcPts val="0"/>
              </a:spcBef>
              <a:spcAft>
                <a:spcPts val="0"/>
              </a:spcAft>
              <a:buClr>
                <a:srgbClr val="737373"/>
              </a:buClr>
              <a:buSzPts val="1200"/>
              <a:buFont typeface="Roboto"/>
              <a:buChar char="❖"/>
            </a:pPr>
            <a:r>
              <a:rPr lang="en" sz="1200">
                <a:solidFill>
                  <a:srgbClr val="737373"/>
                </a:solidFill>
                <a:latin typeface="Roboto"/>
                <a:ea typeface="Roboto"/>
                <a:cs typeface="Roboto"/>
                <a:sym typeface="Roboto"/>
              </a:rPr>
              <a:t>Delete </a:t>
            </a:r>
            <a:endParaRPr sz="1200">
              <a:solidFill>
                <a:srgbClr val="737373"/>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73a8dabbc_1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73a8dabbc_1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Andrew demo: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300">
                <a:solidFill>
                  <a:schemeClr val="dk1"/>
                </a:solidFill>
                <a:latin typeface="Roboto"/>
                <a:ea typeface="Roboto"/>
                <a:cs typeface="Roboto"/>
                <a:sym typeface="Roboto"/>
              </a:rPr>
              <a:t>Clients can manage bookings for users stored in the link table.</a:t>
            </a:r>
            <a:endParaRPr sz="1300">
              <a:solidFill>
                <a:schemeClr val="dk1"/>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 sz="1300">
                <a:solidFill>
                  <a:schemeClr val="dk1"/>
                </a:solidFill>
                <a:latin typeface="Roboto"/>
                <a:ea typeface="Roboto"/>
                <a:cs typeface="Roboto"/>
                <a:sym typeface="Roboto"/>
              </a:rPr>
              <a:t> Activities can be quickly interrogated and cancelled from the path.</a:t>
            </a:r>
            <a:endParaRPr sz="6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mlRivNnesvKp2zXOYPMTE9Ez_HVRkm52/view" TargetMode="External"/><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FutXreCu5v8FpXdpzbVDD-Xywf_h3dCj/view"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Java </a:t>
            </a:r>
            <a:r>
              <a:rPr lang="en"/>
              <a:t>Chaperones</a:t>
            </a:r>
            <a:r>
              <a:rPr lang="en"/>
              <a:t> </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Robyn, </a:t>
            </a:r>
            <a:r>
              <a:rPr lang="en"/>
              <a:t>Andrew, Alimaa and Adib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471900" y="1919075"/>
            <a:ext cx="27171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2100"/>
              <a:t>Updating an entity is </a:t>
            </a:r>
            <a:r>
              <a:rPr lang="en" sz="2100"/>
              <a:t>simpler. Any fields not given in the JSON (null values) will be given the original values and not change.</a:t>
            </a:r>
            <a:endParaRPr sz="2100"/>
          </a:p>
        </p:txBody>
      </p:sp>
      <p:pic>
        <p:nvPicPr>
          <p:cNvPr id="126" name="Google Shape;126;p22"/>
          <p:cNvPicPr preferRelativeResize="0"/>
          <p:nvPr/>
        </p:nvPicPr>
        <p:blipFill>
          <a:blip r:embed="rId3">
            <a:alphaModFix/>
          </a:blip>
          <a:stretch>
            <a:fillRect/>
          </a:stretch>
        </p:blipFill>
        <p:spPr>
          <a:xfrm>
            <a:off x="3334201" y="0"/>
            <a:ext cx="5809797" cy="5166359"/>
          </a:xfrm>
          <a:prstGeom prst="rect">
            <a:avLst/>
          </a:prstGeom>
          <a:noFill/>
          <a:ln>
            <a:noFill/>
          </a:ln>
        </p:spPr>
      </p:pic>
      <p:sp>
        <p:nvSpPr>
          <p:cNvPr id="127" name="Google Shape;127;p22"/>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snippet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idx="1" type="body"/>
          </p:nvPr>
        </p:nvSpPr>
        <p:spPr>
          <a:xfrm>
            <a:off x="471900" y="1919075"/>
            <a:ext cx="28818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100"/>
              <a:t>Get all the users booked onto an activity. This method required the use of a join table.</a:t>
            </a:r>
            <a:endParaRPr sz="2100"/>
          </a:p>
        </p:txBody>
      </p:sp>
      <p:pic>
        <p:nvPicPr>
          <p:cNvPr id="133" name="Google Shape;133;p23"/>
          <p:cNvPicPr preferRelativeResize="0"/>
          <p:nvPr/>
        </p:nvPicPr>
        <p:blipFill>
          <a:blip r:embed="rId3">
            <a:alphaModFix/>
          </a:blip>
          <a:stretch>
            <a:fillRect/>
          </a:stretch>
        </p:blipFill>
        <p:spPr>
          <a:xfrm>
            <a:off x="3477000" y="0"/>
            <a:ext cx="5667001" cy="5166361"/>
          </a:xfrm>
          <a:prstGeom prst="rect">
            <a:avLst/>
          </a:prstGeom>
          <a:noFill/>
          <a:ln>
            <a:noFill/>
          </a:ln>
        </p:spPr>
      </p:pic>
      <p:sp>
        <p:nvSpPr>
          <p:cNvPr id="134" name="Google Shape;134;p23"/>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snippet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snippet </a:t>
            </a:r>
            <a:endParaRPr/>
          </a:p>
        </p:txBody>
      </p:sp>
      <p:sp>
        <p:nvSpPr>
          <p:cNvPr id="140" name="Google Shape;140;p24"/>
          <p:cNvSpPr txBox="1"/>
          <p:nvPr>
            <p:ph idx="1" type="body"/>
          </p:nvPr>
        </p:nvSpPr>
        <p:spPr>
          <a:xfrm>
            <a:off x="471900" y="1919075"/>
            <a:ext cx="31524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This is a test for deleting a user by their id when their id does not exist. The aim is to make the program throw an exception to make sure it is running smoothly.</a:t>
            </a:r>
            <a:endParaRPr sz="2100"/>
          </a:p>
        </p:txBody>
      </p:sp>
      <p:pic>
        <p:nvPicPr>
          <p:cNvPr id="141" name="Google Shape;141;p24"/>
          <p:cNvPicPr preferRelativeResize="0"/>
          <p:nvPr/>
        </p:nvPicPr>
        <p:blipFill>
          <a:blip r:embed="rId3">
            <a:alphaModFix/>
          </a:blip>
          <a:stretch>
            <a:fillRect/>
          </a:stretch>
        </p:blipFill>
        <p:spPr>
          <a:xfrm>
            <a:off x="3624425" y="0"/>
            <a:ext cx="5519575" cy="51663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idx="1" type="body"/>
          </p:nvPr>
        </p:nvSpPr>
        <p:spPr>
          <a:xfrm>
            <a:off x="471900" y="1919075"/>
            <a:ext cx="30192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2100"/>
              <a:t>This is a test that when a guide is added who has the same phone number and email as an existing guide. An exception should be thrown indicating this guide already exists.</a:t>
            </a:r>
            <a:endParaRPr sz="2100"/>
          </a:p>
        </p:txBody>
      </p:sp>
      <p:pic>
        <p:nvPicPr>
          <p:cNvPr id="147" name="Google Shape;147;p25"/>
          <p:cNvPicPr preferRelativeResize="0"/>
          <p:nvPr/>
        </p:nvPicPr>
        <p:blipFill>
          <a:blip r:embed="rId3">
            <a:alphaModFix/>
          </a:blip>
          <a:stretch>
            <a:fillRect/>
          </a:stretch>
        </p:blipFill>
        <p:spPr>
          <a:xfrm>
            <a:off x="3624425" y="0"/>
            <a:ext cx="5519575" cy="5166359"/>
          </a:xfrm>
          <a:prstGeom prst="rect">
            <a:avLst/>
          </a:prstGeom>
          <a:noFill/>
          <a:ln>
            <a:noFill/>
          </a:ln>
        </p:spPr>
      </p:pic>
      <p:sp>
        <p:nvSpPr>
          <p:cNvPr id="148" name="Google Shape;148;p2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snippet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implementations</a:t>
            </a:r>
            <a:endParaRPr/>
          </a:p>
        </p:txBody>
      </p:sp>
      <p:sp>
        <p:nvSpPr>
          <p:cNvPr id="154" name="Google Shape;154;p2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74650" lvl="0" marL="457200" rtl="0" algn="l">
              <a:spcBef>
                <a:spcPts val="0"/>
              </a:spcBef>
              <a:spcAft>
                <a:spcPts val="0"/>
              </a:spcAft>
              <a:buSzPts val="2300"/>
              <a:buChar char="❖"/>
            </a:pPr>
            <a:r>
              <a:rPr lang="en" sz="2300"/>
              <a:t>Completing our stretch goals e.g.create a user login with security and create search functions. </a:t>
            </a:r>
            <a:endParaRPr sz="2300"/>
          </a:p>
          <a:p>
            <a:pPr indent="-374650" lvl="0" marL="457200" rtl="0" algn="l">
              <a:spcBef>
                <a:spcPts val="0"/>
              </a:spcBef>
              <a:spcAft>
                <a:spcPts val="0"/>
              </a:spcAft>
              <a:buSzPts val="2300"/>
              <a:buChar char="❖"/>
            </a:pPr>
            <a:r>
              <a:rPr lang="en" sz="2300"/>
              <a:t>Perform more tests e.g. testing our database</a:t>
            </a:r>
            <a:endParaRPr sz="2300"/>
          </a:p>
          <a:p>
            <a:pPr indent="-374650" lvl="0" marL="457200" rtl="0" algn="l">
              <a:spcBef>
                <a:spcPts val="0"/>
              </a:spcBef>
              <a:spcAft>
                <a:spcPts val="0"/>
              </a:spcAft>
              <a:buSzPts val="2300"/>
              <a:buChar char="❖"/>
            </a:pPr>
            <a:r>
              <a:rPr lang="en" sz="2300"/>
              <a:t>In users:</a:t>
            </a:r>
            <a:endParaRPr sz="2300"/>
          </a:p>
          <a:p>
            <a:pPr indent="-349250" lvl="1" marL="914400" rtl="0" algn="l">
              <a:spcBef>
                <a:spcPts val="0"/>
              </a:spcBef>
              <a:spcAft>
                <a:spcPts val="0"/>
              </a:spcAft>
              <a:buSzPts val="1900"/>
              <a:buChar char="➢"/>
            </a:pPr>
            <a:r>
              <a:rPr lang="en" sz="1900"/>
              <a:t> if they are already on the activity then they cannot be added again.</a:t>
            </a:r>
            <a:endParaRPr sz="1900"/>
          </a:p>
          <a:p>
            <a:pPr indent="-349250" lvl="1" marL="914400" rtl="0" algn="l">
              <a:spcBef>
                <a:spcPts val="0"/>
              </a:spcBef>
              <a:spcAft>
                <a:spcPts val="0"/>
              </a:spcAft>
              <a:buSzPts val="1900"/>
              <a:buChar char="➢"/>
            </a:pPr>
            <a:r>
              <a:rPr lang="en" sz="1900"/>
              <a:t>The activities they are booked on can be filtered by upcoming and those that have already happened.</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en"/>
              <a:t>Key learning points </a:t>
            </a:r>
            <a:endParaRPr/>
          </a:p>
        </p:txBody>
      </p:sp>
      <p:sp>
        <p:nvSpPr>
          <p:cNvPr id="160" name="Google Shape;160;p27"/>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Add comments to all our code so when we refer back to it it is clear what we are doing and why.</a:t>
            </a:r>
            <a:endParaRPr sz="2100"/>
          </a:p>
          <a:p>
            <a:pPr indent="-336550" lvl="1" marL="914400" rtl="0" algn="l">
              <a:spcBef>
                <a:spcPts val="0"/>
              </a:spcBef>
              <a:spcAft>
                <a:spcPts val="0"/>
              </a:spcAft>
              <a:buSzPts val="1700"/>
              <a:buChar char="➢"/>
            </a:pPr>
            <a:r>
              <a:rPr lang="en" sz="1700"/>
              <a:t>This will also help other developers understand our code.</a:t>
            </a:r>
            <a:endParaRPr sz="1700"/>
          </a:p>
          <a:p>
            <a:pPr indent="-361950" lvl="0" marL="457200" rtl="0" algn="l">
              <a:spcBef>
                <a:spcPts val="0"/>
              </a:spcBef>
              <a:spcAft>
                <a:spcPts val="0"/>
              </a:spcAft>
              <a:buSzPts val="2100"/>
              <a:buChar char="❖"/>
            </a:pPr>
            <a:r>
              <a:rPr lang="en" sz="2100"/>
              <a:t>Importance of planning, this really helped understand the interactions happening in our code and the database. </a:t>
            </a:r>
            <a:endParaRPr sz="2100"/>
          </a:p>
          <a:p>
            <a:pPr indent="-336550" lvl="1" marL="914400" rtl="0" algn="l">
              <a:spcBef>
                <a:spcPts val="0"/>
              </a:spcBef>
              <a:spcAft>
                <a:spcPts val="0"/>
              </a:spcAft>
              <a:buSzPts val="1700"/>
              <a:buChar char="➢"/>
            </a:pPr>
            <a:r>
              <a:rPr lang="en" sz="1700"/>
              <a:t>Trello to keep track of what everyone is doing. </a:t>
            </a:r>
            <a:endParaRPr sz="1700"/>
          </a:p>
          <a:p>
            <a:pPr indent="-361950" lvl="0" marL="457200" rtl="0" algn="l">
              <a:spcBef>
                <a:spcPts val="0"/>
              </a:spcBef>
              <a:spcAft>
                <a:spcPts val="0"/>
              </a:spcAft>
              <a:buSzPts val="2100"/>
              <a:buChar char="❖"/>
            </a:pPr>
            <a:r>
              <a:rPr lang="en" sz="2100"/>
              <a:t>Time management- we had a set working schedule remembering the importance of balance. </a:t>
            </a:r>
            <a:endParaRPr sz="2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Content </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 to our idea </a:t>
            </a:r>
            <a:endParaRPr/>
          </a:p>
          <a:p>
            <a:pPr indent="-342900" lvl="0" marL="457200" rtl="0" algn="l">
              <a:spcBef>
                <a:spcPts val="0"/>
              </a:spcBef>
              <a:spcAft>
                <a:spcPts val="0"/>
              </a:spcAft>
              <a:buSzPts val="1800"/>
              <a:buChar char="❖"/>
            </a:pPr>
            <a:r>
              <a:rPr lang="en"/>
              <a:t>Planning and organisation </a:t>
            </a:r>
            <a:endParaRPr/>
          </a:p>
          <a:p>
            <a:pPr indent="-342900" lvl="0" marL="457200" rtl="0" algn="l">
              <a:spcBef>
                <a:spcPts val="0"/>
              </a:spcBef>
              <a:spcAft>
                <a:spcPts val="0"/>
              </a:spcAft>
              <a:buSzPts val="1800"/>
              <a:buChar char="❖"/>
            </a:pPr>
            <a:r>
              <a:rPr lang="en"/>
              <a:t>Quick demo</a:t>
            </a:r>
            <a:endParaRPr/>
          </a:p>
          <a:p>
            <a:pPr indent="-342900" lvl="0" marL="457200" rtl="0" algn="l">
              <a:spcBef>
                <a:spcPts val="0"/>
              </a:spcBef>
              <a:spcAft>
                <a:spcPts val="0"/>
              </a:spcAft>
              <a:buSzPts val="1800"/>
              <a:buChar char="❖"/>
            </a:pPr>
            <a:r>
              <a:rPr lang="en"/>
              <a:t>Key code snippets </a:t>
            </a:r>
            <a:endParaRPr/>
          </a:p>
          <a:p>
            <a:pPr indent="-342900" lvl="0" marL="457200" rtl="0" algn="l">
              <a:spcBef>
                <a:spcPts val="0"/>
              </a:spcBef>
              <a:spcAft>
                <a:spcPts val="0"/>
              </a:spcAft>
              <a:buSzPts val="1800"/>
              <a:buChar char="❖"/>
            </a:pPr>
            <a:r>
              <a:rPr lang="en"/>
              <a:t>Future implementations</a:t>
            </a:r>
            <a:endParaRPr/>
          </a:p>
          <a:p>
            <a:pPr indent="-342900" lvl="0" marL="457200" rtl="0" algn="l">
              <a:spcBef>
                <a:spcPts val="0"/>
              </a:spcBef>
              <a:spcAft>
                <a:spcPts val="0"/>
              </a:spcAft>
              <a:buSzPts val="1800"/>
              <a:buChar char="❖"/>
            </a:pPr>
            <a:r>
              <a:rPr lang="en"/>
              <a:t>Key learning points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87225" y="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idea with visual representation </a:t>
            </a:r>
            <a:endParaRPr/>
          </a:p>
        </p:txBody>
      </p:sp>
      <p:pic>
        <p:nvPicPr>
          <p:cNvPr id="80" name="Google Shape;80;p15"/>
          <p:cNvPicPr preferRelativeResize="0"/>
          <p:nvPr/>
        </p:nvPicPr>
        <p:blipFill>
          <a:blip r:embed="rId3">
            <a:alphaModFix/>
          </a:blip>
          <a:stretch>
            <a:fillRect/>
          </a:stretch>
        </p:blipFill>
        <p:spPr>
          <a:xfrm>
            <a:off x="0" y="857750"/>
            <a:ext cx="9144001" cy="4285750"/>
          </a:xfrm>
          <a:prstGeom prst="rect">
            <a:avLst/>
          </a:prstGeom>
          <a:noFill/>
          <a:ln>
            <a:noFill/>
          </a:ln>
        </p:spPr>
      </p:pic>
      <p:sp>
        <p:nvSpPr>
          <p:cNvPr id="81" name="Google Shape;81;p15"/>
          <p:cNvSpPr txBox="1"/>
          <p:nvPr>
            <p:ph idx="1" type="body"/>
          </p:nvPr>
        </p:nvSpPr>
        <p:spPr>
          <a:xfrm>
            <a:off x="5416500" y="1054175"/>
            <a:ext cx="3405300" cy="817800"/>
          </a:xfrm>
          <a:prstGeom prst="rect">
            <a:avLst/>
          </a:prstGeom>
        </p:spPr>
        <p:txBody>
          <a:bodyPr anchorCtr="0" anchor="t" bIns="91425" lIns="91425" spcFirstLastPara="1" rIns="91425" wrap="square" tIns="91425">
            <a:noAutofit/>
          </a:bodyPr>
          <a:lstStyle/>
          <a:p>
            <a:pPr indent="-284114" lvl="0" marL="457200" rtl="0" algn="l">
              <a:lnSpc>
                <a:spcPct val="100000"/>
              </a:lnSpc>
              <a:spcBef>
                <a:spcPts val="0"/>
              </a:spcBef>
              <a:spcAft>
                <a:spcPts val="0"/>
              </a:spcAft>
              <a:buSzPts val="874"/>
              <a:buChar char="❖"/>
            </a:pPr>
            <a:r>
              <a:rPr lang="en" sz="874"/>
              <a:t>API to search, book, update and cancel activities and tours within different London locations for tourists and general adventure seekers.</a:t>
            </a:r>
            <a:endParaRPr sz="874"/>
          </a:p>
          <a:p>
            <a:pPr indent="-271414" lvl="0" marL="457200" rtl="0" algn="l">
              <a:lnSpc>
                <a:spcPct val="100000"/>
              </a:lnSpc>
              <a:spcBef>
                <a:spcPts val="0"/>
              </a:spcBef>
              <a:spcAft>
                <a:spcPts val="0"/>
              </a:spcAft>
              <a:buSzPts val="674"/>
              <a:buChar char="❖"/>
            </a:pPr>
            <a:r>
              <a:rPr lang="en" sz="874"/>
              <a:t>Users can book an activity run by different guides</a:t>
            </a:r>
            <a:r>
              <a:rPr lang="en" sz="1174"/>
              <a:t>.</a:t>
            </a:r>
            <a:r>
              <a:rPr lang="en" sz="2000"/>
              <a:t> </a:t>
            </a:r>
            <a:endParaRPr sz="2000"/>
          </a:p>
        </p:txBody>
      </p:sp>
      <p:sp>
        <p:nvSpPr>
          <p:cNvPr id="82" name="Google Shape;82;p15"/>
          <p:cNvSpPr txBox="1"/>
          <p:nvPr/>
        </p:nvSpPr>
        <p:spPr>
          <a:xfrm>
            <a:off x="6806700" y="4685350"/>
            <a:ext cx="2015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lt1"/>
                </a:solidFill>
                <a:highlight>
                  <a:srgbClr val="D9D9D9"/>
                </a:highlight>
                <a:latin typeface="Roboto"/>
                <a:ea typeface="Roboto"/>
                <a:cs typeface="Roboto"/>
                <a:sym typeface="Roboto"/>
              </a:rPr>
              <a:t>Entity </a:t>
            </a:r>
            <a:r>
              <a:rPr i="1" lang="en" sz="1200">
                <a:solidFill>
                  <a:schemeClr val="lt1"/>
                </a:solidFill>
                <a:highlight>
                  <a:srgbClr val="D9D9D9"/>
                </a:highlight>
                <a:latin typeface="Roboto"/>
                <a:ea typeface="Roboto"/>
                <a:cs typeface="Roboto"/>
                <a:sym typeface="Roboto"/>
              </a:rPr>
              <a:t>Relationship</a:t>
            </a:r>
            <a:r>
              <a:rPr i="1" lang="en" sz="1200">
                <a:solidFill>
                  <a:schemeClr val="lt1"/>
                </a:solidFill>
                <a:highlight>
                  <a:srgbClr val="D9D9D9"/>
                </a:highlight>
                <a:latin typeface="Roboto"/>
                <a:ea typeface="Roboto"/>
                <a:cs typeface="Roboto"/>
                <a:sym typeface="Roboto"/>
              </a:rPr>
              <a:t> diagram</a:t>
            </a:r>
            <a:endParaRPr i="1" sz="1200">
              <a:solidFill>
                <a:schemeClr val="lt1"/>
              </a:solidFill>
              <a:highlight>
                <a:srgbClr val="D9D9D9"/>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Tools used for planning</a:t>
            </a:r>
            <a:endParaRPr sz="2100"/>
          </a:p>
          <a:p>
            <a:pPr indent="-361950" lvl="0" marL="457200" rtl="0" algn="l">
              <a:spcBef>
                <a:spcPts val="1200"/>
              </a:spcBef>
              <a:spcAft>
                <a:spcPts val="0"/>
              </a:spcAft>
              <a:buSzPts val="2100"/>
              <a:buChar char="❖"/>
            </a:pPr>
            <a:r>
              <a:rPr lang="en" sz="2100"/>
              <a:t>Entity Relations Diagram - via diagram.net </a:t>
            </a:r>
            <a:endParaRPr i="1" sz="1200">
              <a:solidFill>
                <a:schemeClr val="lt1"/>
              </a:solidFill>
              <a:highlight>
                <a:srgbClr val="D9D9D9"/>
              </a:highlight>
            </a:endParaRPr>
          </a:p>
          <a:p>
            <a:pPr indent="-361950" lvl="0" marL="457200" rtl="0" algn="l">
              <a:spcBef>
                <a:spcPts val="0"/>
              </a:spcBef>
              <a:spcAft>
                <a:spcPts val="0"/>
              </a:spcAft>
              <a:buSzPts val="2100"/>
              <a:buChar char="❖"/>
            </a:pPr>
            <a:r>
              <a:rPr lang="en" sz="2100"/>
              <a:t>Excalidraw </a:t>
            </a:r>
            <a:endParaRPr sz="2100"/>
          </a:p>
          <a:p>
            <a:pPr indent="-361950" lvl="0" marL="457200" rtl="0" algn="l">
              <a:spcBef>
                <a:spcPts val="0"/>
              </a:spcBef>
              <a:spcAft>
                <a:spcPts val="0"/>
              </a:spcAft>
              <a:buSzPts val="2100"/>
              <a:buChar char="❖"/>
            </a:pPr>
            <a:r>
              <a:rPr lang="en" sz="2100"/>
              <a:t>Trello</a:t>
            </a:r>
            <a:endParaRPr sz="2100"/>
          </a:p>
          <a:p>
            <a:pPr indent="0" lvl="0" marL="0" rtl="0" algn="l">
              <a:spcBef>
                <a:spcPts val="1200"/>
              </a:spcBef>
              <a:spcAft>
                <a:spcPts val="1200"/>
              </a:spcAft>
              <a:buNone/>
            </a:pPr>
            <a:r>
              <a:t/>
            </a:r>
            <a:endParaRPr sz="2100"/>
          </a:p>
        </p:txBody>
      </p:sp>
      <p:sp>
        <p:nvSpPr>
          <p:cNvPr id="88" name="Google Shape;88;p16"/>
          <p:cNvSpPr txBox="1"/>
          <p:nvPr>
            <p:ph type="title"/>
          </p:nvPr>
        </p:nvSpPr>
        <p:spPr>
          <a:xfrm>
            <a:off x="220725" y="707650"/>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Planning and organisation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94" name="Google Shape;94;p17"/>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 name="Google Shape;95;p17"/>
          <p:cNvPicPr preferRelativeResize="0"/>
          <p:nvPr/>
        </p:nvPicPr>
        <p:blipFill rotWithShape="1">
          <a:blip r:embed="rId3">
            <a:alphaModFix/>
          </a:blip>
          <a:srcRect b="3769" l="0" r="0" t="30678"/>
          <a:stretch/>
        </p:blipFill>
        <p:spPr>
          <a:xfrm>
            <a:off x="0" y="0"/>
            <a:ext cx="9143999" cy="5143501"/>
          </a:xfrm>
          <a:prstGeom prst="rect">
            <a:avLst/>
          </a:prstGeom>
          <a:noFill/>
          <a:ln>
            <a:noFill/>
          </a:ln>
        </p:spPr>
      </p:pic>
      <p:sp>
        <p:nvSpPr>
          <p:cNvPr id="96" name="Google Shape;96;p17"/>
          <p:cNvSpPr txBox="1"/>
          <p:nvPr/>
        </p:nvSpPr>
        <p:spPr>
          <a:xfrm>
            <a:off x="8112300" y="4774200"/>
            <a:ext cx="103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lt1"/>
                </a:solidFill>
                <a:highlight>
                  <a:srgbClr val="D9D9D9"/>
                </a:highlight>
                <a:latin typeface="Roboto"/>
                <a:ea typeface="Roboto"/>
                <a:cs typeface="Roboto"/>
                <a:sym typeface="Roboto"/>
              </a:rPr>
              <a:t>Excalidraw</a:t>
            </a:r>
            <a:endParaRPr i="1" sz="1200">
              <a:solidFill>
                <a:schemeClr val="lt1"/>
              </a:solidFill>
              <a:highlight>
                <a:srgbClr val="D9D9D9"/>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18"/>
          <p:cNvPicPr preferRelativeResize="0"/>
          <p:nvPr/>
        </p:nvPicPr>
        <p:blipFill rotWithShape="1">
          <a:blip r:embed="rId3">
            <a:alphaModFix/>
          </a:blip>
          <a:srcRect b="9660" l="0" r="42065" t="6846"/>
          <a:stretch/>
        </p:blipFill>
        <p:spPr>
          <a:xfrm>
            <a:off x="0" y="0"/>
            <a:ext cx="9144003" cy="5118125"/>
          </a:xfrm>
          <a:prstGeom prst="rect">
            <a:avLst/>
          </a:prstGeom>
          <a:noFill/>
          <a:ln>
            <a:noFill/>
          </a:ln>
        </p:spPr>
      </p:pic>
      <p:sp>
        <p:nvSpPr>
          <p:cNvPr id="103" name="Google Shape;103;p18"/>
          <p:cNvSpPr txBox="1"/>
          <p:nvPr/>
        </p:nvSpPr>
        <p:spPr>
          <a:xfrm>
            <a:off x="7838000" y="4838325"/>
            <a:ext cx="1031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lt1"/>
                </a:solidFill>
                <a:highlight>
                  <a:srgbClr val="D9D9D9"/>
                </a:highlight>
                <a:latin typeface="Roboto"/>
                <a:ea typeface="Roboto"/>
                <a:cs typeface="Roboto"/>
                <a:sym typeface="Roboto"/>
              </a:rPr>
              <a:t>Excalidraw</a:t>
            </a:r>
            <a:endParaRPr i="1" sz="1200">
              <a:solidFill>
                <a:schemeClr val="lt1"/>
              </a:solidFill>
              <a:highlight>
                <a:srgbClr val="D9D9D9"/>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19"/>
          <p:cNvPicPr preferRelativeResize="0"/>
          <p:nvPr/>
        </p:nvPicPr>
        <p:blipFill rotWithShape="1">
          <a:blip r:embed="rId3">
            <a:alphaModFix/>
          </a:blip>
          <a:srcRect b="0" l="1854" r="0" t="0"/>
          <a:stretch/>
        </p:blipFill>
        <p:spPr>
          <a:xfrm>
            <a:off x="0" y="0"/>
            <a:ext cx="9144003" cy="5143501"/>
          </a:xfrm>
          <a:prstGeom prst="rect">
            <a:avLst/>
          </a:prstGeom>
          <a:noFill/>
          <a:ln>
            <a:noFill/>
          </a:ln>
        </p:spPr>
      </p:pic>
      <p:sp>
        <p:nvSpPr>
          <p:cNvPr id="110" name="Google Shape;110;p19"/>
          <p:cNvSpPr txBox="1"/>
          <p:nvPr/>
        </p:nvSpPr>
        <p:spPr>
          <a:xfrm>
            <a:off x="8242425" y="4705325"/>
            <a:ext cx="604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chemeClr val="lt1"/>
                </a:solidFill>
                <a:highlight>
                  <a:srgbClr val="D9D9D9"/>
                </a:highlight>
                <a:latin typeface="Roboto"/>
                <a:ea typeface="Roboto"/>
                <a:cs typeface="Roboto"/>
                <a:sym typeface="Roboto"/>
              </a:rPr>
              <a:t>Trello</a:t>
            </a:r>
            <a:endParaRPr i="1" sz="1200">
              <a:solidFill>
                <a:schemeClr val="lt1"/>
              </a:solidFill>
              <a:highlight>
                <a:srgbClr val="D9D9D9"/>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0" title="chaperone demo new.mov">
            <a:hlinkClick r:id="rId3"/>
          </p:cNvPr>
          <p:cNvPicPr preferRelativeResize="0"/>
          <p:nvPr/>
        </p:nvPicPr>
        <p:blipFill>
          <a:blip r:embed="rId4">
            <a:alphaModFix/>
          </a:blip>
          <a:stretch>
            <a:fillRect/>
          </a:stretch>
        </p:blipFill>
        <p:spPr>
          <a:xfrm>
            <a:off x="0" y="0"/>
            <a:ext cx="9144000" cy="517550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1" title="chaperones demo new 1.mov">
            <a:hlinkClick r:id="rId3"/>
          </p:cNvPr>
          <p:cNvPicPr preferRelativeResize="0"/>
          <p:nvPr/>
        </p:nvPicPr>
        <p:blipFill>
          <a:blip r:embed="rId4">
            <a:alphaModFix/>
          </a:blip>
          <a:stretch>
            <a:fillRect/>
          </a:stretch>
        </p:blipFill>
        <p:spPr>
          <a:xfrm>
            <a:off x="0" y="0"/>
            <a:ext cx="9144000" cy="514807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