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y="5143500" cx="9144000"/>
  <p:notesSz cx="6858000" cy="9144000"/>
  <p:embeddedFontLst>
    <p:embeddedFont>
      <p:font typeface="Economica"/>
      <p:regular r:id="rId36"/>
      <p:bold r:id="rId37"/>
      <p:italic r:id="rId38"/>
      <p:boldItalic r:id="rId39"/>
    </p:embeddedFont>
    <p:embeddedFont>
      <p:font typeface="PT Sans Narrow"/>
      <p:regular r:id="rId40"/>
      <p:bold r:id="rId41"/>
    </p:embeddedFont>
    <p:embeddedFont>
      <p:font typeface="Open Sans"/>
      <p:regular r:id="rId42"/>
      <p:bold r:id="rId43"/>
      <p:italic r:id="rId44"/>
      <p:boldItalic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9F599CB-EBD0-49D9-A336-E55BAC2AAA71}">
  <a:tblStyle styleId="{C9F599CB-EBD0-49D9-A336-E55BAC2AAA7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PTSansNarrow-regular.fntdata"/><Relationship Id="rId20" Type="http://schemas.openxmlformats.org/officeDocument/2006/relationships/slide" Target="slides/slide15.xml"/><Relationship Id="rId42" Type="http://schemas.openxmlformats.org/officeDocument/2006/relationships/font" Target="fonts/OpenSans-regular.fntdata"/><Relationship Id="rId41" Type="http://schemas.openxmlformats.org/officeDocument/2006/relationships/font" Target="fonts/PTSansNarrow-bold.fntdata"/><Relationship Id="rId22" Type="http://schemas.openxmlformats.org/officeDocument/2006/relationships/slide" Target="slides/slide17.xml"/><Relationship Id="rId44" Type="http://schemas.openxmlformats.org/officeDocument/2006/relationships/font" Target="fonts/OpenSans-italic.fntdata"/><Relationship Id="rId21" Type="http://schemas.openxmlformats.org/officeDocument/2006/relationships/slide" Target="slides/slide16.xml"/><Relationship Id="rId43" Type="http://schemas.openxmlformats.org/officeDocument/2006/relationships/font" Target="fonts/OpenSans-bold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45" Type="http://schemas.openxmlformats.org/officeDocument/2006/relationships/font" Target="fonts/OpenSans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Economica-bold.fntdata"/><Relationship Id="rId14" Type="http://schemas.openxmlformats.org/officeDocument/2006/relationships/slide" Target="slides/slide9.xml"/><Relationship Id="rId36" Type="http://schemas.openxmlformats.org/officeDocument/2006/relationships/font" Target="fonts/Economica-regular.fntdata"/><Relationship Id="rId17" Type="http://schemas.openxmlformats.org/officeDocument/2006/relationships/slide" Target="slides/slide12.xml"/><Relationship Id="rId39" Type="http://schemas.openxmlformats.org/officeDocument/2006/relationships/font" Target="fonts/Economica-boldItalic.fntdata"/><Relationship Id="rId16" Type="http://schemas.openxmlformats.org/officeDocument/2006/relationships/slide" Target="slides/slide11.xml"/><Relationship Id="rId38" Type="http://schemas.openxmlformats.org/officeDocument/2006/relationships/font" Target="fonts/Economica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81c6fc8241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81c6fc8241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81c6fc8241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81c6fc8241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81c6fc8241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81c6fc8241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81c6fc8241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81c6fc8241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81c6fc8241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81c6fc8241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81c6fc8241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81c6fc8241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81c6fc8241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81c6fc8241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81c6fc8241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81c6fc8241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81c6fc8241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81c6fc8241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81c6fc8241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81c6fc8241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818e87660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818e87660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81c6fc8241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81c6fc8241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81c6fc8241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81c6fc8241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81c6fc8241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81c6fc8241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7364f31bf1_0_3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7364f31bf1_0_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81c6fc8241_0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81c6fc8241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81c6fc8241_0_2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81c6fc8241_0_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81c6fc8241_0_3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81c6fc8241_0_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81c6fc8241_0_3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81c6fc8241_0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81c6fc8241_0_3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81c6fc8241_0_3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81c6fc8241_0_3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81c6fc8241_0_3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818e87660b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818e87660b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81c6fc8241_0_3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81c6fc8241_0_3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818e87660b_0_5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818e87660b_0_5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818e87660b_0_6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818e87660b_0_6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7364f31bf1_0_3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7364f31bf1_0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81c6fc824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81c6fc824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81c6fc8241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81c6fc8241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81c6fc8241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81c6fc8241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0">
  <p:cSld name="AUTOLAYOUT_16">
    <p:bg>
      <p:bgPr>
        <a:solidFill>
          <a:srgbClr val="FFFFFF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3"/>
          <p:cNvSpPr/>
          <p:nvPr/>
        </p:nvSpPr>
        <p:spPr>
          <a:xfrm>
            <a:off x="0" y="0"/>
            <a:ext cx="9144000" cy="3460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3"/>
          <p:cNvSpPr/>
          <p:nvPr/>
        </p:nvSpPr>
        <p:spPr>
          <a:xfrm rot="-5400000">
            <a:off x="5684575" y="600"/>
            <a:ext cx="3460200" cy="3459000"/>
          </a:xfrm>
          <a:prstGeom prst="rtTriangle">
            <a:avLst/>
          </a:prstGeom>
          <a:solidFill>
            <a:srgbClr val="FFFFFF">
              <a:alpha val="43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3"/>
          <p:cNvSpPr txBox="1"/>
          <p:nvPr>
            <p:ph type="title"/>
          </p:nvPr>
        </p:nvSpPr>
        <p:spPr>
          <a:xfrm>
            <a:off x="324475" y="465975"/>
            <a:ext cx="5124300" cy="2841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324475" y="3612602"/>
            <a:ext cx="5124300" cy="1302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None/>
              <a:defRPr sz="1800">
                <a:solidFill>
                  <a:srgbClr val="61616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None/>
              <a:defRPr sz="1800">
                <a:solidFill>
                  <a:srgbClr val="61616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None/>
              <a:defRPr sz="1800">
                <a:solidFill>
                  <a:srgbClr val="61616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None/>
              <a:defRPr sz="1800">
                <a:solidFill>
                  <a:srgbClr val="61616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None/>
              <a:defRPr sz="1800">
                <a:solidFill>
                  <a:srgbClr val="61616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None/>
              <a:defRPr sz="1800">
                <a:solidFill>
                  <a:srgbClr val="61616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None/>
              <a:defRPr sz="1800">
                <a:solidFill>
                  <a:srgbClr val="61616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None/>
              <a:defRPr sz="1800">
                <a:solidFill>
                  <a:srgbClr val="61616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None/>
              <a:defRPr sz="1800">
                <a:solidFill>
                  <a:srgbClr val="61616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68" name="Google Shape;68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1pPr>
            <a:lvl2pPr lvl="1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2pPr>
            <a:lvl3pPr lvl="2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3pPr>
            <a:lvl4pPr lvl="3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4pPr>
            <a:lvl5pPr lvl="4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5pPr>
            <a:lvl6pPr lvl="5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6pPr>
            <a:lvl7pPr lvl="6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7pPr>
            <a:lvl8pPr lvl="7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8pPr>
            <a:lvl9pPr lvl="8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3.png"/><Relationship Id="rId6" Type="http://schemas.openxmlformats.org/officeDocument/2006/relationships/image" Target="../media/image8.png"/><Relationship Id="rId7" Type="http://schemas.openxmlformats.org/officeDocument/2006/relationships/image" Target="../media/image2.png"/><Relationship Id="rId8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3.png"/><Relationship Id="rId6" Type="http://schemas.openxmlformats.org/officeDocument/2006/relationships/image" Target="../media/image8.png"/><Relationship Id="rId7" Type="http://schemas.openxmlformats.org/officeDocument/2006/relationships/image" Target="../media/image2.png"/><Relationship Id="rId8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Relationship Id="rId4" Type="http://schemas.openxmlformats.org/officeDocument/2006/relationships/image" Target="../media/image17.png"/><Relationship Id="rId5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Relationship Id="rId4" Type="http://schemas.openxmlformats.org/officeDocument/2006/relationships/image" Target="../media/image17.png"/><Relationship Id="rId5" Type="http://schemas.openxmlformats.org/officeDocument/2006/relationships/image" Target="../media/image15.png"/><Relationship Id="rId6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Relationship Id="rId4" Type="http://schemas.openxmlformats.org/officeDocument/2006/relationships/image" Target="../media/image11.png"/><Relationship Id="rId5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3.png"/><Relationship Id="rId6" Type="http://schemas.openxmlformats.org/officeDocument/2006/relationships/image" Target="../media/image8.png"/><Relationship Id="rId7" Type="http://schemas.openxmlformats.org/officeDocument/2006/relationships/image" Target="../media/image2.png"/><Relationship Id="rId8" Type="http://schemas.openxmlformats.org/officeDocument/2006/relationships/image" Target="../media/image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8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1.png"/><Relationship Id="rId4" Type="http://schemas.openxmlformats.org/officeDocument/2006/relationships/hyperlink" Target="http://www.slideshare.net/roelofp/deep-learning-a-birdseye-view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0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2.png"/><Relationship Id="rId4" Type="http://schemas.openxmlformats.org/officeDocument/2006/relationships/hyperlink" Target="http://brohrer.github.io/how_convolutional_neural_networks_work.html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9.gif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hyperlink" Target="https://towardsdatascience.com/the-differences-between-artificial-and-biological-neural-networks-a8b46db828b7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hyperlink" Target="https://towardsdatascience.com/the-differences-between-artificial-and-biological-neural-networks-a8b46db828b7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2.png"/><Relationship Id="rId6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ctrTitle"/>
          </p:nvPr>
        </p:nvSpPr>
        <p:spPr>
          <a:xfrm>
            <a:off x="1004150" y="1381552"/>
            <a:ext cx="7136700" cy="80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Introduction to deep learning</a:t>
            </a:r>
            <a:endParaRPr sz="4000"/>
          </a:p>
        </p:txBody>
      </p:sp>
      <p:sp>
        <p:nvSpPr>
          <p:cNvPr id="74" name="Google Shape;74;p14"/>
          <p:cNvSpPr txBox="1"/>
          <p:nvPr>
            <p:ph idx="1" type="subTitle"/>
          </p:nvPr>
        </p:nvSpPr>
        <p:spPr>
          <a:xfrm>
            <a:off x="2137225" y="2773857"/>
            <a:ext cx="4870500" cy="126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 </a:t>
            </a:r>
            <a:r>
              <a:rPr lang="en" sz="2200"/>
              <a:t>Ali Madani</a:t>
            </a:r>
            <a:endParaRPr sz="2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Farnoosh Khodakarami</a:t>
            </a:r>
            <a:r>
              <a:rPr lang="en" sz="2200"/>
              <a:t>  </a:t>
            </a:r>
            <a:endParaRPr sz="2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3"/>
          <p:cNvSpPr txBox="1"/>
          <p:nvPr>
            <p:ph type="title"/>
          </p:nvPr>
        </p:nvSpPr>
        <p:spPr>
          <a:xfrm>
            <a:off x="311700" y="146100"/>
            <a:ext cx="8754300" cy="77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Mathematics of forward propagation in more details</a:t>
            </a:r>
            <a:endParaRPr/>
          </a:p>
        </p:txBody>
      </p:sp>
      <p:sp>
        <p:nvSpPr>
          <p:cNvPr id="178" name="Google Shape;178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9" name="Google Shape;179;p23"/>
          <p:cNvSpPr/>
          <p:nvPr/>
        </p:nvSpPr>
        <p:spPr>
          <a:xfrm>
            <a:off x="684100" y="1681050"/>
            <a:ext cx="347100" cy="250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3"/>
          <p:cNvSpPr/>
          <p:nvPr/>
        </p:nvSpPr>
        <p:spPr>
          <a:xfrm>
            <a:off x="2970100" y="1925600"/>
            <a:ext cx="347100" cy="203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3"/>
          <p:cNvSpPr/>
          <p:nvPr/>
        </p:nvSpPr>
        <p:spPr>
          <a:xfrm>
            <a:off x="5484700" y="2146500"/>
            <a:ext cx="347100" cy="165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3"/>
          <p:cNvSpPr txBox="1"/>
          <p:nvPr/>
        </p:nvSpPr>
        <p:spPr>
          <a:xfrm rot="-5400000">
            <a:off x="-266300" y="2580375"/>
            <a:ext cx="1538400" cy="5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Input layer</a:t>
            </a:r>
            <a:endParaRPr sz="2000"/>
          </a:p>
        </p:txBody>
      </p:sp>
      <p:sp>
        <p:nvSpPr>
          <p:cNvPr id="183" name="Google Shape;183;p23"/>
          <p:cNvSpPr txBox="1"/>
          <p:nvPr/>
        </p:nvSpPr>
        <p:spPr>
          <a:xfrm rot="-5400000">
            <a:off x="1862825" y="2580375"/>
            <a:ext cx="2002200" cy="5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Hidden layer 1</a:t>
            </a:r>
            <a:endParaRPr sz="2000"/>
          </a:p>
        </p:txBody>
      </p:sp>
      <p:sp>
        <p:nvSpPr>
          <p:cNvPr id="184" name="Google Shape;184;p23"/>
          <p:cNvSpPr txBox="1"/>
          <p:nvPr/>
        </p:nvSpPr>
        <p:spPr>
          <a:xfrm rot="-5400000">
            <a:off x="4359125" y="2580375"/>
            <a:ext cx="2002200" cy="5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Hidden layer 2</a:t>
            </a:r>
            <a:endParaRPr sz="2000"/>
          </a:p>
        </p:txBody>
      </p:sp>
      <p:sp>
        <p:nvSpPr>
          <p:cNvPr id="185" name="Google Shape;185;p23"/>
          <p:cNvSpPr/>
          <p:nvPr/>
        </p:nvSpPr>
        <p:spPr>
          <a:xfrm>
            <a:off x="7999300" y="2682925"/>
            <a:ext cx="347100" cy="56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3"/>
          <p:cNvSpPr txBox="1"/>
          <p:nvPr/>
        </p:nvSpPr>
        <p:spPr>
          <a:xfrm rot="-5400000">
            <a:off x="6873725" y="2504175"/>
            <a:ext cx="2002200" cy="5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Output layer </a:t>
            </a:r>
            <a:endParaRPr sz="2000"/>
          </a:p>
        </p:txBody>
      </p:sp>
      <p:sp>
        <p:nvSpPr>
          <p:cNvPr id="187" name="Google Shape;187;p23"/>
          <p:cNvSpPr/>
          <p:nvPr/>
        </p:nvSpPr>
        <p:spPr>
          <a:xfrm>
            <a:off x="1215600" y="1708550"/>
            <a:ext cx="1576200" cy="393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3"/>
          <p:cNvSpPr/>
          <p:nvPr/>
        </p:nvSpPr>
        <p:spPr>
          <a:xfrm>
            <a:off x="3501600" y="1708550"/>
            <a:ext cx="1576200" cy="393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3"/>
          <p:cNvSpPr/>
          <p:nvPr/>
        </p:nvSpPr>
        <p:spPr>
          <a:xfrm>
            <a:off x="6321000" y="1708550"/>
            <a:ext cx="1576200" cy="393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Z^{[2]}=W^{[2]}X^{[1]}+b^{[2]}" id="190" name="Google Shape;190;p23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6928" y="1038425"/>
            <a:ext cx="2159010" cy="272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Z^{[3]}=W^{[3]}X^{[2]}+b^{[3]}" id="191" name="Google Shape;191;p23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73740" y="1038425"/>
            <a:ext cx="2159010" cy="272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X^{[2]}=A(Z^{[2]})" id="192" name="Google Shape;192;p23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28599" y="1334975"/>
            <a:ext cx="1626076" cy="349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Y_{pred}=X^{[3]}=A(Z^{[3]})" id="193" name="Google Shape;193;p23" title="MathEquation,#00000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92739" y="1334975"/>
            <a:ext cx="2519638" cy="349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Z^{[1]}=W^{[1]}X^{[0]}+b^{[1]}" id="194" name="Google Shape;194;p23" title="MathEquation,#00000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738277" y="1038425"/>
            <a:ext cx="2159076" cy="272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X^{[1]}=A(Z^{[1]})" id="195" name="Google Shape;195;p23" title="MathEquation,#00000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582303" y="1345300"/>
            <a:ext cx="1830698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4"/>
          <p:cNvSpPr txBox="1"/>
          <p:nvPr>
            <p:ph type="title"/>
          </p:nvPr>
        </p:nvSpPr>
        <p:spPr>
          <a:xfrm>
            <a:off x="189775" y="146100"/>
            <a:ext cx="8954100" cy="131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Mathematics of backward propagation in more details</a:t>
            </a:r>
            <a:endParaRPr/>
          </a:p>
        </p:txBody>
      </p:sp>
      <p:sp>
        <p:nvSpPr>
          <p:cNvPr id="201" name="Google Shape;201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2" name="Google Shape;202;p24"/>
          <p:cNvSpPr/>
          <p:nvPr/>
        </p:nvSpPr>
        <p:spPr>
          <a:xfrm>
            <a:off x="684100" y="1681050"/>
            <a:ext cx="347100" cy="250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4"/>
          <p:cNvSpPr/>
          <p:nvPr/>
        </p:nvSpPr>
        <p:spPr>
          <a:xfrm>
            <a:off x="2970100" y="1925600"/>
            <a:ext cx="347100" cy="203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4"/>
          <p:cNvSpPr/>
          <p:nvPr/>
        </p:nvSpPr>
        <p:spPr>
          <a:xfrm>
            <a:off x="5484700" y="2146500"/>
            <a:ext cx="347100" cy="165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4"/>
          <p:cNvSpPr txBox="1"/>
          <p:nvPr/>
        </p:nvSpPr>
        <p:spPr>
          <a:xfrm rot="-5400000">
            <a:off x="-266300" y="2580375"/>
            <a:ext cx="1538400" cy="5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Input layer</a:t>
            </a:r>
            <a:endParaRPr sz="2000"/>
          </a:p>
        </p:txBody>
      </p:sp>
      <p:sp>
        <p:nvSpPr>
          <p:cNvPr id="206" name="Google Shape;206;p24"/>
          <p:cNvSpPr txBox="1"/>
          <p:nvPr/>
        </p:nvSpPr>
        <p:spPr>
          <a:xfrm rot="-5400000">
            <a:off x="1862825" y="2580375"/>
            <a:ext cx="2002200" cy="5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Hidden layer 1</a:t>
            </a:r>
            <a:endParaRPr sz="2000"/>
          </a:p>
        </p:txBody>
      </p:sp>
      <p:sp>
        <p:nvSpPr>
          <p:cNvPr id="207" name="Google Shape;207;p24"/>
          <p:cNvSpPr txBox="1"/>
          <p:nvPr/>
        </p:nvSpPr>
        <p:spPr>
          <a:xfrm rot="-5400000">
            <a:off x="4359125" y="2580375"/>
            <a:ext cx="2002200" cy="5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Hidden layer 2</a:t>
            </a:r>
            <a:endParaRPr sz="2000"/>
          </a:p>
        </p:txBody>
      </p:sp>
      <p:sp>
        <p:nvSpPr>
          <p:cNvPr id="208" name="Google Shape;208;p24"/>
          <p:cNvSpPr/>
          <p:nvPr/>
        </p:nvSpPr>
        <p:spPr>
          <a:xfrm>
            <a:off x="7999300" y="2682925"/>
            <a:ext cx="347100" cy="56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4"/>
          <p:cNvSpPr txBox="1"/>
          <p:nvPr/>
        </p:nvSpPr>
        <p:spPr>
          <a:xfrm rot="-5400000">
            <a:off x="6873725" y="2504175"/>
            <a:ext cx="2002200" cy="5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Output layer </a:t>
            </a:r>
            <a:endParaRPr sz="2000"/>
          </a:p>
        </p:txBody>
      </p:sp>
      <p:sp>
        <p:nvSpPr>
          <p:cNvPr id="210" name="Google Shape;210;p24"/>
          <p:cNvSpPr/>
          <p:nvPr/>
        </p:nvSpPr>
        <p:spPr>
          <a:xfrm>
            <a:off x="1215600" y="1708550"/>
            <a:ext cx="1576200" cy="393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4"/>
          <p:cNvSpPr/>
          <p:nvPr/>
        </p:nvSpPr>
        <p:spPr>
          <a:xfrm>
            <a:off x="3501600" y="1708550"/>
            <a:ext cx="1576200" cy="393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4"/>
          <p:cNvSpPr/>
          <p:nvPr/>
        </p:nvSpPr>
        <p:spPr>
          <a:xfrm>
            <a:off x="6321000" y="1708550"/>
            <a:ext cx="1576200" cy="393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Z^{[2]}=W^{[2]}X^{[1]}+b^{[2]}" id="213" name="Google Shape;213;p24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6928" y="1038425"/>
            <a:ext cx="2159010" cy="272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Z^{[3]}=W^{[3]}X^{[2]}+b^{[3]}" id="214" name="Google Shape;214;p24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73740" y="1038425"/>
            <a:ext cx="2159010" cy="272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X^{[2]}=A(Z^{[2]})" id="215" name="Google Shape;215;p24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28599" y="1334975"/>
            <a:ext cx="1626076" cy="349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Y_{pred}=X^{[3]}=A(Z^{[3]})" id="216" name="Google Shape;216;p24" title="MathEquation,#00000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92739" y="1334975"/>
            <a:ext cx="2519638" cy="349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Z^{[1]}=W^{[1]}X^{[0]}+b^{[1]}" id="217" name="Google Shape;217;p24" title="MathEquation,#00000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738277" y="1038425"/>
            <a:ext cx="2159076" cy="272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X^{[1]}=A(Z^{[1]})" id="218" name="Google Shape;218;p24" title="MathEquation,#00000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582303" y="1345300"/>
            <a:ext cx="1830698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24"/>
          <p:cNvSpPr/>
          <p:nvPr/>
        </p:nvSpPr>
        <p:spPr>
          <a:xfrm rot="10800000">
            <a:off x="1426650" y="4189650"/>
            <a:ext cx="6290700" cy="393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5"/>
          <p:cNvSpPr txBox="1"/>
          <p:nvPr>
            <p:ph type="title"/>
          </p:nvPr>
        </p:nvSpPr>
        <p:spPr>
          <a:xfrm>
            <a:off x="311700" y="146100"/>
            <a:ext cx="8754300" cy="131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Optimization in neural network</a:t>
            </a:r>
            <a:endParaRPr/>
          </a:p>
        </p:txBody>
      </p:sp>
      <p:sp>
        <p:nvSpPr>
          <p:cNvPr id="225" name="Google Shape;225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6" name="Google Shape;226;p25"/>
          <p:cNvPicPr preferRelativeResize="0"/>
          <p:nvPr/>
        </p:nvPicPr>
        <p:blipFill rotWithShape="1">
          <a:blip r:embed="rId3">
            <a:alphaModFix/>
          </a:blip>
          <a:srcRect b="8792" l="51592" r="0" t="0"/>
          <a:stretch/>
        </p:blipFill>
        <p:spPr>
          <a:xfrm>
            <a:off x="2133925" y="1316025"/>
            <a:ext cx="4716174" cy="3459550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25"/>
          <p:cNvSpPr txBox="1"/>
          <p:nvPr/>
        </p:nvSpPr>
        <p:spPr>
          <a:xfrm>
            <a:off x="5430500" y="868300"/>
            <a:ext cx="1221600" cy="18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/>
              <a:t>?</a:t>
            </a:r>
            <a:endParaRPr sz="10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6"/>
          <p:cNvSpPr txBox="1"/>
          <p:nvPr>
            <p:ph type="title"/>
          </p:nvPr>
        </p:nvSpPr>
        <p:spPr>
          <a:xfrm>
            <a:off x="311700" y="146100"/>
            <a:ext cx="8754300" cy="131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 minimum point in parabolic functions</a:t>
            </a:r>
            <a:endParaRPr/>
          </a:p>
        </p:txBody>
      </p:sp>
      <p:sp>
        <p:nvSpPr>
          <p:cNvPr id="233" name="Google Shape;233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Related image" id="234" name="Google Shape;234;p26"/>
          <p:cNvPicPr preferRelativeResize="0"/>
          <p:nvPr/>
        </p:nvPicPr>
        <p:blipFill rotWithShape="1">
          <a:blip r:embed="rId3">
            <a:alphaModFix/>
          </a:blip>
          <a:srcRect b="0" l="0" r="0" t="5908"/>
          <a:stretch/>
        </p:blipFill>
        <p:spPr>
          <a:xfrm>
            <a:off x="4946634" y="880450"/>
            <a:ext cx="3905666" cy="26366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 = (y-wx)^2" id="235" name="Google Shape;235;p26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8900" y="1037025"/>
            <a:ext cx="3118724" cy="6861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frac{dl}{dw} =\frac{dl}{dz}\frac{dz}{dw}\\&#10;z=(y-wx)^2" id="236" name="Google Shape;236;p26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8900" y="2561438"/>
            <a:ext cx="3507926" cy="177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7"/>
          <p:cNvSpPr txBox="1"/>
          <p:nvPr>
            <p:ph type="title"/>
          </p:nvPr>
        </p:nvSpPr>
        <p:spPr>
          <a:xfrm>
            <a:off x="311700" y="146100"/>
            <a:ext cx="8754300" cy="131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 minimum point in parabolic functions</a:t>
            </a:r>
            <a:endParaRPr/>
          </a:p>
        </p:txBody>
      </p:sp>
      <p:sp>
        <p:nvSpPr>
          <p:cNvPr id="242" name="Google Shape;242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Related image" id="243" name="Google Shape;243;p27"/>
          <p:cNvPicPr preferRelativeResize="0"/>
          <p:nvPr/>
        </p:nvPicPr>
        <p:blipFill rotWithShape="1">
          <a:blip r:embed="rId3">
            <a:alphaModFix/>
          </a:blip>
          <a:srcRect b="0" l="0" r="0" t="5908"/>
          <a:stretch/>
        </p:blipFill>
        <p:spPr>
          <a:xfrm>
            <a:off x="4946634" y="880450"/>
            <a:ext cx="3905666" cy="26366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 = (y-wx)^2" id="244" name="Google Shape;244;p27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4300" y="943000"/>
            <a:ext cx="1968824" cy="4331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frac{dl}{dw} =\frac{dl}{dz}\frac{dz}{dw}\\&#10;z=(y-wx)^2" id="245" name="Google Shape;245;p27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1540254"/>
            <a:ext cx="2294724" cy="11588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=w-\eta\frac{dl}{dw}" id="246" name="Google Shape;246;p27" title="MathEquation,#00000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62950" y="3393225"/>
            <a:ext cx="5325550" cy="1417925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27"/>
          <p:cNvSpPr/>
          <p:nvPr/>
        </p:nvSpPr>
        <p:spPr>
          <a:xfrm rot="3600760">
            <a:off x="5083031" y="1615108"/>
            <a:ext cx="703469" cy="262484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27"/>
          <p:cNvSpPr/>
          <p:nvPr/>
        </p:nvSpPr>
        <p:spPr>
          <a:xfrm>
            <a:off x="5098375" y="1244750"/>
            <a:ext cx="150000" cy="1314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8"/>
          <p:cNvSpPr txBox="1"/>
          <p:nvPr>
            <p:ph type="title"/>
          </p:nvPr>
        </p:nvSpPr>
        <p:spPr>
          <a:xfrm>
            <a:off x="311700" y="146100"/>
            <a:ext cx="8754300" cy="131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Optimization via (stochastic) gradient descent</a:t>
            </a:r>
            <a:endParaRPr/>
          </a:p>
        </p:txBody>
      </p:sp>
      <p:sp>
        <p:nvSpPr>
          <p:cNvPr id="254" name="Google Shape;254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5" name="Google Shape;255;p28"/>
          <p:cNvSpPr txBox="1"/>
          <p:nvPr/>
        </p:nvSpPr>
        <p:spPr>
          <a:xfrm>
            <a:off x="498575" y="1166875"/>
            <a:ext cx="7669500" cy="34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Batch versus mini-batch gradient descent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Stochastic gradient descent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Optimization algorithms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Adagrad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Adadelta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RMSprop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Adam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AMSGrad</a:t>
            </a:r>
            <a:endParaRPr sz="21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9"/>
          <p:cNvSpPr txBox="1"/>
          <p:nvPr>
            <p:ph type="title"/>
          </p:nvPr>
        </p:nvSpPr>
        <p:spPr>
          <a:xfrm>
            <a:off x="311700" y="146100"/>
            <a:ext cx="8754300" cy="131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 descent</a:t>
            </a:r>
            <a:endParaRPr/>
          </a:p>
        </p:txBody>
      </p:sp>
      <p:sp>
        <p:nvSpPr>
          <p:cNvPr id="261" name="Google Shape;261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2" name="Google Shape;262;p29"/>
          <p:cNvSpPr txBox="1"/>
          <p:nvPr/>
        </p:nvSpPr>
        <p:spPr>
          <a:xfrm>
            <a:off x="560225" y="1105175"/>
            <a:ext cx="55458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Obtaining the parameters in the direction of maximum variation:</a:t>
            </a:r>
            <a:endParaRPr sz="2000"/>
          </a:p>
        </p:txBody>
      </p:sp>
      <p:pic>
        <p:nvPicPr>
          <p:cNvPr id="263" name="Google Shape;26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7050" y="1746725"/>
            <a:ext cx="3590925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29"/>
          <p:cNvSpPr txBox="1"/>
          <p:nvPr/>
        </p:nvSpPr>
        <p:spPr>
          <a:xfrm>
            <a:off x="599850" y="3908200"/>
            <a:ext cx="6516000" cy="8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Issue: slow and interactable for large datasets as the gradient is calculated for all the data points</a:t>
            </a:r>
            <a:endParaRPr sz="2000"/>
          </a:p>
        </p:txBody>
      </p:sp>
      <p:pic>
        <p:nvPicPr>
          <p:cNvPr id="265" name="Google Shape;265;p29"/>
          <p:cNvPicPr preferRelativeResize="0"/>
          <p:nvPr/>
        </p:nvPicPr>
        <p:blipFill rotWithShape="1">
          <a:blip r:embed="rId3">
            <a:alphaModFix/>
          </a:blip>
          <a:srcRect b="0" l="77373" r="0" t="0"/>
          <a:stretch/>
        </p:blipFill>
        <p:spPr>
          <a:xfrm>
            <a:off x="2292000" y="2434950"/>
            <a:ext cx="812525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29"/>
          <p:cNvSpPr/>
          <p:nvPr/>
        </p:nvSpPr>
        <p:spPr>
          <a:xfrm>
            <a:off x="3199225" y="2773800"/>
            <a:ext cx="465600" cy="236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29"/>
          <p:cNvSpPr txBox="1"/>
          <p:nvPr/>
        </p:nvSpPr>
        <p:spPr>
          <a:xfrm>
            <a:off x="3691025" y="2648225"/>
            <a:ext cx="1948500" cy="5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Cost function</a:t>
            </a:r>
            <a:endParaRPr sz="2000"/>
          </a:p>
        </p:txBody>
      </p:sp>
      <p:pic>
        <p:nvPicPr>
          <p:cNvPr id="268" name="Google Shape;268;p29"/>
          <p:cNvPicPr preferRelativeResize="0"/>
          <p:nvPr/>
        </p:nvPicPr>
        <p:blipFill rotWithShape="1">
          <a:blip r:embed="rId4">
            <a:alphaModFix/>
          </a:blip>
          <a:srcRect b="0" l="25841" r="69906" t="19781"/>
          <a:stretch/>
        </p:blipFill>
        <p:spPr>
          <a:xfrm>
            <a:off x="2654875" y="3215675"/>
            <a:ext cx="315550" cy="73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29"/>
          <p:cNvSpPr/>
          <p:nvPr/>
        </p:nvSpPr>
        <p:spPr>
          <a:xfrm>
            <a:off x="3199225" y="3459600"/>
            <a:ext cx="465600" cy="236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29"/>
          <p:cNvSpPr txBox="1"/>
          <p:nvPr/>
        </p:nvSpPr>
        <p:spPr>
          <a:xfrm>
            <a:off x="3691025" y="3334025"/>
            <a:ext cx="1948500" cy="5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Learning rate</a:t>
            </a:r>
            <a:endParaRPr sz="2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0"/>
          <p:cNvSpPr txBox="1"/>
          <p:nvPr>
            <p:ph type="title"/>
          </p:nvPr>
        </p:nvSpPr>
        <p:spPr>
          <a:xfrm>
            <a:off x="311700" y="146100"/>
            <a:ext cx="8754300" cy="131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Stochastic gradient descent</a:t>
            </a:r>
            <a:endParaRPr/>
          </a:p>
        </p:txBody>
      </p:sp>
      <p:sp>
        <p:nvSpPr>
          <p:cNvPr id="276" name="Google Shape;276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7" name="Google Shape;277;p30"/>
          <p:cNvSpPr txBox="1"/>
          <p:nvPr/>
        </p:nvSpPr>
        <p:spPr>
          <a:xfrm>
            <a:off x="560225" y="1105175"/>
            <a:ext cx="55458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Obtaining the parameters in the direction of maximum variation:</a:t>
            </a:r>
            <a:endParaRPr sz="2000"/>
          </a:p>
        </p:txBody>
      </p:sp>
      <p:sp>
        <p:nvSpPr>
          <p:cNvPr id="278" name="Google Shape;278;p30"/>
          <p:cNvSpPr txBox="1"/>
          <p:nvPr/>
        </p:nvSpPr>
        <p:spPr>
          <a:xfrm>
            <a:off x="599850" y="3755800"/>
            <a:ext cx="6981300" cy="8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Issue solved: parameter update for each training example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Objective function fluctuates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Maybe get to a better local minima faster (by jumps)</a:t>
            </a:r>
            <a:endParaRPr sz="2000"/>
          </a:p>
        </p:txBody>
      </p:sp>
      <p:pic>
        <p:nvPicPr>
          <p:cNvPr id="279" name="Google Shape;27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3725" y="1762475"/>
            <a:ext cx="4808174" cy="86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30"/>
          <p:cNvPicPr preferRelativeResize="0"/>
          <p:nvPr/>
        </p:nvPicPr>
        <p:blipFill rotWithShape="1">
          <a:blip r:embed="rId4">
            <a:alphaModFix/>
          </a:blip>
          <a:srcRect b="0" l="77373" r="0" t="0"/>
          <a:stretch/>
        </p:blipFill>
        <p:spPr>
          <a:xfrm>
            <a:off x="2292000" y="2434950"/>
            <a:ext cx="812525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30"/>
          <p:cNvSpPr/>
          <p:nvPr/>
        </p:nvSpPr>
        <p:spPr>
          <a:xfrm>
            <a:off x="3199225" y="2773800"/>
            <a:ext cx="465600" cy="236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30"/>
          <p:cNvSpPr txBox="1"/>
          <p:nvPr/>
        </p:nvSpPr>
        <p:spPr>
          <a:xfrm>
            <a:off x="3691025" y="2648225"/>
            <a:ext cx="1948500" cy="5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Cost function</a:t>
            </a:r>
            <a:endParaRPr sz="2000"/>
          </a:p>
        </p:txBody>
      </p:sp>
      <p:pic>
        <p:nvPicPr>
          <p:cNvPr id="283" name="Google Shape;283;p30"/>
          <p:cNvPicPr preferRelativeResize="0"/>
          <p:nvPr/>
        </p:nvPicPr>
        <p:blipFill rotWithShape="1">
          <a:blip r:embed="rId5">
            <a:alphaModFix/>
          </a:blip>
          <a:srcRect b="0" l="25841" r="69906" t="19781"/>
          <a:stretch/>
        </p:blipFill>
        <p:spPr>
          <a:xfrm>
            <a:off x="2654875" y="3215675"/>
            <a:ext cx="315550" cy="73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30"/>
          <p:cNvSpPr/>
          <p:nvPr/>
        </p:nvSpPr>
        <p:spPr>
          <a:xfrm>
            <a:off x="3199225" y="3459600"/>
            <a:ext cx="465600" cy="236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30"/>
          <p:cNvSpPr txBox="1"/>
          <p:nvPr/>
        </p:nvSpPr>
        <p:spPr>
          <a:xfrm>
            <a:off x="3691025" y="3334025"/>
            <a:ext cx="1948500" cy="5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Learning rate</a:t>
            </a:r>
            <a:endParaRPr sz="2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1"/>
          <p:cNvSpPr txBox="1"/>
          <p:nvPr>
            <p:ph type="title"/>
          </p:nvPr>
        </p:nvSpPr>
        <p:spPr>
          <a:xfrm>
            <a:off x="311700" y="146100"/>
            <a:ext cx="8754300" cy="131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 of gradient descent and stochastic gradient descent</a:t>
            </a:r>
            <a:endParaRPr/>
          </a:p>
        </p:txBody>
      </p:sp>
      <p:sp>
        <p:nvSpPr>
          <p:cNvPr id="291" name="Google Shape;291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92" name="Google Shape;29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175" y="1316025"/>
            <a:ext cx="8167658" cy="31798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2"/>
          <p:cNvSpPr txBox="1"/>
          <p:nvPr>
            <p:ph type="title"/>
          </p:nvPr>
        </p:nvSpPr>
        <p:spPr>
          <a:xfrm>
            <a:off x="311700" y="146100"/>
            <a:ext cx="8754300" cy="131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Mini-batch gradient descent</a:t>
            </a:r>
            <a:endParaRPr/>
          </a:p>
        </p:txBody>
      </p:sp>
      <p:sp>
        <p:nvSpPr>
          <p:cNvPr id="298" name="Google Shape;298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99" name="Google Shape;29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0" y="1615800"/>
            <a:ext cx="7421525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32"/>
          <p:cNvSpPr txBox="1"/>
          <p:nvPr/>
        </p:nvSpPr>
        <p:spPr>
          <a:xfrm>
            <a:off x="560225" y="1105175"/>
            <a:ext cx="55458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Let’s get the middle</a:t>
            </a:r>
            <a:endParaRPr sz="2000"/>
          </a:p>
        </p:txBody>
      </p:sp>
      <p:sp>
        <p:nvSpPr>
          <p:cNvPr id="301" name="Google Shape;301;p32"/>
          <p:cNvSpPr txBox="1"/>
          <p:nvPr/>
        </p:nvSpPr>
        <p:spPr>
          <a:xfrm>
            <a:off x="703725" y="4070650"/>
            <a:ext cx="55458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Update for mini-batches of </a:t>
            </a:r>
            <a:r>
              <a:rPr i="1" lang="en" sz="2000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" sz="2000"/>
              <a:t> training examples</a:t>
            </a:r>
            <a:endParaRPr sz="2000"/>
          </a:p>
        </p:txBody>
      </p:sp>
      <p:pic>
        <p:nvPicPr>
          <p:cNvPr id="302" name="Google Shape;302;p32"/>
          <p:cNvPicPr preferRelativeResize="0"/>
          <p:nvPr/>
        </p:nvPicPr>
        <p:blipFill rotWithShape="1">
          <a:blip r:embed="rId4">
            <a:alphaModFix/>
          </a:blip>
          <a:srcRect b="0" l="77373" r="0" t="0"/>
          <a:stretch/>
        </p:blipFill>
        <p:spPr>
          <a:xfrm>
            <a:off x="2292000" y="2434950"/>
            <a:ext cx="812525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32"/>
          <p:cNvSpPr/>
          <p:nvPr/>
        </p:nvSpPr>
        <p:spPr>
          <a:xfrm>
            <a:off x="3199225" y="2773800"/>
            <a:ext cx="465600" cy="236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32"/>
          <p:cNvSpPr txBox="1"/>
          <p:nvPr/>
        </p:nvSpPr>
        <p:spPr>
          <a:xfrm>
            <a:off x="3691025" y="2648225"/>
            <a:ext cx="1948500" cy="5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Cost function</a:t>
            </a:r>
            <a:endParaRPr sz="2000"/>
          </a:p>
        </p:txBody>
      </p:sp>
      <p:pic>
        <p:nvPicPr>
          <p:cNvPr id="305" name="Google Shape;305;p32"/>
          <p:cNvPicPr preferRelativeResize="0"/>
          <p:nvPr/>
        </p:nvPicPr>
        <p:blipFill rotWithShape="1">
          <a:blip r:embed="rId3">
            <a:alphaModFix/>
          </a:blip>
          <a:srcRect b="0" l="25841" r="69906" t="19781"/>
          <a:stretch/>
        </p:blipFill>
        <p:spPr>
          <a:xfrm>
            <a:off x="2654875" y="3215675"/>
            <a:ext cx="315550" cy="73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32"/>
          <p:cNvSpPr/>
          <p:nvPr/>
        </p:nvSpPr>
        <p:spPr>
          <a:xfrm>
            <a:off x="3199225" y="3459600"/>
            <a:ext cx="465600" cy="236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32"/>
          <p:cNvSpPr txBox="1"/>
          <p:nvPr/>
        </p:nvSpPr>
        <p:spPr>
          <a:xfrm>
            <a:off x="3691025" y="3334025"/>
            <a:ext cx="1948500" cy="5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Learning rate</a:t>
            </a:r>
            <a:endParaRPr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324475" y="465975"/>
            <a:ext cx="5124300" cy="284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Introduction to neural network modeling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80" name="Google Shape;8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3"/>
          <p:cNvSpPr txBox="1"/>
          <p:nvPr>
            <p:ph type="title"/>
          </p:nvPr>
        </p:nvSpPr>
        <p:spPr>
          <a:xfrm>
            <a:off x="189775" y="146100"/>
            <a:ext cx="8954100" cy="131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Mathematics of backward propagation in more details</a:t>
            </a:r>
            <a:endParaRPr/>
          </a:p>
        </p:txBody>
      </p:sp>
      <p:sp>
        <p:nvSpPr>
          <p:cNvPr id="313" name="Google Shape;313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4" name="Google Shape;314;p33"/>
          <p:cNvSpPr/>
          <p:nvPr/>
        </p:nvSpPr>
        <p:spPr>
          <a:xfrm>
            <a:off x="684100" y="1681050"/>
            <a:ext cx="347100" cy="250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33"/>
          <p:cNvSpPr/>
          <p:nvPr/>
        </p:nvSpPr>
        <p:spPr>
          <a:xfrm>
            <a:off x="2970100" y="1925600"/>
            <a:ext cx="347100" cy="203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33"/>
          <p:cNvSpPr/>
          <p:nvPr/>
        </p:nvSpPr>
        <p:spPr>
          <a:xfrm>
            <a:off x="5484700" y="2146500"/>
            <a:ext cx="347100" cy="165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33"/>
          <p:cNvSpPr txBox="1"/>
          <p:nvPr/>
        </p:nvSpPr>
        <p:spPr>
          <a:xfrm rot="-5400000">
            <a:off x="-266300" y="2580375"/>
            <a:ext cx="1538400" cy="5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Input layer</a:t>
            </a:r>
            <a:endParaRPr sz="2000"/>
          </a:p>
        </p:txBody>
      </p:sp>
      <p:sp>
        <p:nvSpPr>
          <p:cNvPr id="318" name="Google Shape;318;p33"/>
          <p:cNvSpPr txBox="1"/>
          <p:nvPr/>
        </p:nvSpPr>
        <p:spPr>
          <a:xfrm rot="-5400000">
            <a:off x="1862825" y="2580375"/>
            <a:ext cx="2002200" cy="5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Hidden layer 1</a:t>
            </a:r>
            <a:endParaRPr sz="2000"/>
          </a:p>
        </p:txBody>
      </p:sp>
      <p:sp>
        <p:nvSpPr>
          <p:cNvPr id="319" name="Google Shape;319;p33"/>
          <p:cNvSpPr txBox="1"/>
          <p:nvPr/>
        </p:nvSpPr>
        <p:spPr>
          <a:xfrm rot="-5400000">
            <a:off x="4359125" y="2580375"/>
            <a:ext cx="2002200" cy="5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Hidden layer 2</a:t>
            </a:r>
            <a:endParaRPr sz="2000"/>
          </a:p>
        </p:txBody>
      </p:sp>
      <p:sp>
        <p:nvSpPr>
          <p:cNvPr id="320" name="Google Shape;320;p33"/>
          <p:cNvSpPr/>
          <p:nvPr/>
        </p:nvSpPr>
        <p:spPr>
          <a:xfrm>
            <a:off x="7999300" y="2682925"/>
            <a:ext cx="347100" cy="56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33"/>
          <p:cNvSpPr txBox="1"/>
          <p:nvPr/>
        </p:nvSpPr>
        <p:spPr>
          <a:xfrm rot="-5400000">
            <a:off x="6873725" y="2504175"/>
            <a:ext cx="2002200" cy="5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Output layer </a:t>
            </a:r>
            <a:endParaRPr sz="2000"/>
          </a:p>
        </p:txBody>
      </p:sp>
      <p:sp>
        <p:nvSpPr>
          <p:cNvPr id="322" name="Google Shape;322;p33"/>
          <p:cNvSpPr/>
          <p:nvPr/>
        </p:nvSpPr>
        <p:spPr>
          <a:xfrm>
            <a:off x="1215600" y="1708550"/>
            <a:ext cx="1576200" cy="393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33"/>
          <p:cNvSpPr/>
          <p:nvPr/>
        </p:nvSpPr>
        <p:spPr>
          <a:xfrm>
            <a:off x="3501600" y="1708550"/>
            <a:ext cx="1576200" cy="393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33"/>
          <p:cNvSpPr/>
          <p:nvPr/>
        </p:nvSpPr>
        <p:spPr>
          <a:xfrm>
            <a:off x="6321000" y="1708550"/>
            <a:ext cx="1576200" cy="393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Z^{[2]}=W^{[2]}X^{[1]}+b^{[2]}" id="325" name="Google Shape;325;p33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6928" y="1038425"/>
            <a:ext cx="2159010" cy="272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Z^{[3]}=W^{[3]}X^{[2]}+b^{[3]}" id="326" name="Google Shape;326;p33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73740" y="1038425"/>
            <a:ext cx="2159010" cy="272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X^{[2]}=A(Z^{[2]})" id="327" name="Google Shape;327;p33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28599" y="1334975"/>
            <a:ext cx="1626076" cy="349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Y_{pred}=X^{[3]}=A(Z^{[3]})" id="328" name="Google Shape;328;p33" title="MathEquation,#00000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92739" y="1334975"/>
            <a:ext cx="2519638" cy="349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Z^{[1]}=W^{[1]}X^{[0]}+b^{[1]}" id="329" name="Google Shape;329;p33" title="MathEquation,#00000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738277" y="1038425"/>
            <a:ext cx="2159076" cy="272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X^{[1]}=A(Z^{[1]})" id="330" name="Google Shape;330;p33" title="MathEquation,#00000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582303" y="1345300"/>
            <a:ext cx="1830698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33"/>
          <p:cNvSpPr/>
          <p:nvPr/>
        </p:nvSpPr>
        <p:spPr>
          <a:xfrm rot="10800000">
            <a:off x="1426650" y="4189650"/>
            <a:ext cx="6290700" cy="393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4"/>
          <p:cNvSpPr txBox="1"/>
          <p:nvPr>
            <p:ph type="title"/>
          </p:nvPr>
        </p:nvSpPr>
        <p:spPr>
          <a:xfrm>
            <a:off x="189775" y="146100"/>
            <a:ext cx="8954100" cy="131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changes in forward and backward propagations</a:t>
            </a:r>
            <a:endParaRPr/>
          </a:p>
        </p:txBody>
      </p:sp>
      <p:sp>
        <p:nvSpPr>
          <p:cNvPr id="337" name="Google Shape;337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8" name="Google Shape;338;p34"/>
          <p:cNvSpPr/>
          <p:nvPr/>
        </p:nvSpPr>
        <p:spPr>
          <a:xfrm>
            <a:off x="684100" y="1681050"/>
            <a:ext cx="347100" cy="250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34"/>
          <p:cNvSpPr/>
          <p:nvPr/>
        </p:nvSpPr>
        <p:spPr>
          <a:xfrm>
            <a:off x="2970100" y="1925600"/>
            <a:ext cx="347100" cy="2035200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34"/>
          <p:cNvSpPr/>
          <p:nvPr/>
        </p:nvSpPr>
        <p:spPr>
          <a:xfrm>
            <a:off x="5484700" y="2146500"/>
            <a:ext cx="347100" cy="1658400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34"/>
          <p:cNvSpPr txBox="1"/>
          <p:nvPr/>
        </p:nvSpPr>
        <p:spPr>
          <a:xfrm rot="-5400000">
            <a:off x="-266300" y="2580375"/>
            <a:ext cx="1538400" cy="5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Input layer</a:t>
            </a:r>
            <a:endParaRPr sz="2000"/>
          </a:p>
        </p:txBody>
      </p:sp>
      <p:sp>
        <p:nvSpPr>
          <p:cNvPr id="342" name="Google Shape;342;p34"/>
          <p:cNvSpPr txBox="1"/>
          <p:nvPr/>
        </p:nvSpPr>
        <p:spPr>
          <a:xfrm rot="-5400000">
            <a:off x="1862825" y="2580375"/>
            <a:ext cx="2002200" cy="5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Hidden layer 1</a:t>
            </a:r>
            <a:endParaRPr sz="2000"/>
          </a:p>
        </p:txBody>
      </p:sp>
      <p:sp>
        <p:nvSpPr>
          <p:cNvPr id="343" name="Google Shape;343;p34"/>
          <p:cNvSpPr txBox="1"/>
          <p:nvPr/>
        </p:nvSpPr>
        <p:spPr>
          <a:xfrm rot="-5400000">
            <a:off x="4359125" y="2580375"/>
            <a:ext cx="2002200" cy="5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Hidden layer 2</a:t>
            </a:r>
            <a:endParaRPr sz="2000"/>
          </a:p>
        </p:txBody>
      </p:sp>
      <p:sp>
        <p:nvSpPr>
          <p:cNvPr id="344" name="Google Shape;344;p34"/>
          <p:cNvSpPr/>
          <p:nvPr/>
        </p:nvSpPr>
        <p:spPr>
          <a:xfrm>
            <a:off x="7999300" y="2682925"/>
            <a:ext cx="347100" cy="560100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34"/>
          <p:cNvSpPr txBox="1"/>
          <p:nvPr/>
        </p:nvSpPr>
        <p:spPr>
          <a:xfrm rot="-5400000">
            <a:off x="6873725" y="2504175"/>
            <a:ext cx="2002200" cy="5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Output layer </a:t>
            </a:r>
            <a:endParaRPr sz="2000"/>
          </a:p>
        </p:txBody>
      </p:sp>
      <p:sp>
        <p:nvSpPr>
          <p:cNvPr id="346" name="Google Shape;346;p34"/>
          <p:cNvSpPr txBox="1"/>
          <p:nvPr/>
        </p:nvSpPr>
        <p:spPr>
          <a:xfrm>
            <a:off x="2222625" y="1140325"/>
            <a:ext cx="1943700" cy="5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FF"/>
                </a:solidFill>
              </a:rPr>
              <a:t>Representation values</a:t>
            </a:r>
            <a:endParaRPr sz="2000">
              <a:solidFill>
                <a:srgbClr val="0000FF"/>
              </a:solidFill>
            </a:endParaRPr>
          </a:p>
        </p:txBody>
      </p:sp>
      <p:sp>
        <p:nvSpPr>
          <p:cNvPr id="347" name="Google Shape;347;p34"/>
          <p:cNvSpPr txBox="1"/>
          <p:nvPr/>
        </p:nvSpPr>
        <p:spPr>
          <a:xfrm>
            <a:off x="4800450" y="1365500"/>
            <a:ext cx="1943700" cy="5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FF"/>
                </a:solidFill>
              </a:rPr>
              <a:t>Representation values</a:t>
            </a:r>
            <a:endParaRPr sz="2000">
              <a:solidFill>
                <a:srgbClr val="0000FF"/>
              </a:solidFill>
            </a:endParaRPr>
          </a:p>
        </p:txBody>
      </p:sp>
      <p:sp>
        <p:nvSpPr>
          <p:cNvPr id="348" name="Google Shape;348;p34"/>
          <p:cNvSpPr txBox="1"/>
          <p:nvPr/>
        </p:nvSpPr>
        <p:spPr>
          <a:xfrm>
            <a:off x="7238000" y="1878975"/>
            <a:ext cx="1943700" cy="5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FF"/>
                </a:solidFill>
              </a:rPr>
              <a:t>Output</a:t>
            </a:r>
            <a:endParaRPr sz="2000">
              <a:solidFill>
                <a:srgbClr val="0000FF"/>
              </a:solidFill>
            </a:endParaRPr>
          </a:p>
        </p:txBody>
      </p:sp>
      <p:sp>
        <p:nvSpPr>
          <p:cNvPr id="349" name="Google Shape;349;p34"/>
          <p:cNvSpPr txBox="1"/>
          <p:nvPr/>
        </p:nvSpPr>
        <p:spPr>
          <a:xfrm>
            <a:off x="5958575" y="3754975"/>
            <a:ext cx="1943700" cy="5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0000"/>
                </a:solidFill>
              </a:rPr>
              <a:t>Weights</a:t>
            </a:r>
            <a:endParaRPr sz="2000">
              <a:solidFill>
                <a:srgbClr val="FF0000"/>
              </a:solidFill>
            </a:endParaRPr>
          </a:p>
        </p:txBody>
      </p:sp>
      <p:sp>
        <p:nvSpPr>
          <p:cNvPr id="350" name="Google Shape;350;p34"/>
          <p:cNvSpPr txBox="1"/>
          <p:nvPr/>
        </p:nvSpPr>
        <p:spPr>
          <a:xfrm>
            <a:off x="3415125" y="3881175"/>
            <a:ext cx="1943700" cy="5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0000"/>
                </a:solidFill>
              </a:rPr>
              <a:t>Weights</a:t>
            </a:r>
            <a:endParaRPr sz="2000">
              <a:solidFill>
                <a:srgbClr val="FF0000"/>
              </a:solidFill>
            </a:endParaRPr>
          </a:p>
        </p:txBody>
      </p:sp>
      <p:sp>
        <p:nvSpPr>
          <p:cNvPr id="351" name="Google Shape;351;p34"/>
          <p:cNvSpPr txBox="1"/>
          <p:nvPr/>
        </p:nvSpPr>
        <p:spPr>
          <a:xfrm>
            <a:off x="1031200" y="3960800"/>
            <a:ext cx="1943700" cy="5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0000"/>
                </a:solidFill>
              </a:rPr>
              <a:t>Weights</a:t>
            </a:r>
            <a:endParaRPr sz="20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7" name="Google Shape;357;p35"/>
          <p:cNvSpPr txBox="1"/>
          <p:nvPr>
            <p:ph type="title"/>
          </p:nvPr>
        </p:nvSpPr>
        <p:spPr>
          <a:xfrm>
            <a:off x="267975" y="126375"/>
            <a:ext cx="84084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Adding nonlinearity via activation functions</a:t>
            </a:r>
            <a:endParaRPr/>
          </a:p>
        </p:txBody>
      </p:sp>
      <p:pic>
        <p:nvPicPr>
          <p:cNvPr id="358" name="Google Shape;358;p35"/>
          <p:cNvPicPr preferRelativeResize="0"/>
          <p:nvPr/>
        </p:nvPicPr>
        <p:blipFill rotWithShape="1">
          <a:blip r:embed="rId3">
            <a:alphaModFix/>
          </a:blip>
          <a:srcRect b="57378" l="2314" r="76587" t="14849"/>
          <a:stretch/>
        </p:blipFill>
        <p:spPr>
          <a:xfrm>
            <a:off x="553725" y="1414497"/>
            <a:ext cx="2045751" cy="1353177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" name="Google Shape;359;p35"/>
          <p:cNvPicPr preferRelativeResize="0"/>
          <p:nvPr/>
        </p:nvPicPr>
        <p:blipFill rotWithShape="1">
          <a:blip r:embed="rId3">
            <a:alphaModFix/>
          </a:blip>
          <a:srcRect b="3224" l="2315" r="77215" t="69004"/>
          <a:stretch/>
        </p:blipFill>
        <p:spPr>
          <a:xfrm>
            <a:off x="6349769" y="1233375"/>
            <a:ext cx="1984782" cy="1353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Google Shape;360;p35"/>
          <p:cNvPicPr preferRelativeResize="0"/>
          <p:nvPr/>
        </p:nvPicPr>
        <p:blipFill rotWithShape="1">
          <a:blip r:embed="rId3">
            <a:alphaModFix/>
          </a:blip>
          <a:srcRect b="57378" l="24892" r="56264" t="14849"/>
          <a:stretch/>
        </p:blipFill>
        <p:spPr>
          <a:xfrm>
            <a:off x="395000" y="2706375"/>
            <a:ext cx="2489718" cy="184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" name="Google Shape;361;p35"/>
          <p:cNvPicPr preferRelativeResize="0"/>
          <p:nvPr/>
        </p:nvPicPr>
        <p:blipFill rotWithShape="1">
          <a:blip r:embed="rId3">
            <a:alphaModFix/>
          </a:blip>
          <a:srcRect b="3224" l="25884" r="56264" t="69004"/>
          <a:stretch/>
        </p:blipFill>
        <p:spPr>
          <a:xfrm>
            <a:off x="5975012" y="2630175"/>
            <a:ext cx="2358597" cy="184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Google Shape;362;p35"/>
          <p:cNvPicPr preferRelativeResize="0"/>
          <p:nvPr/>
        </p:nvPicPr>
        <p:blipFill rotWithShape="1">
          <a:blip r:embed="rId3">
            <a:alphaModFix/>
          </a:blip>
          <a:srcRect b="32932" l="2315" r="77215" t="43709"/>
          <a:stretch/>
        </p:blipFill>
        <p:spPr>
          <a:xfrm>
            <a:off x="3451750" y="1413451"/>
            <a:ext cx="2045751" cy="1173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" name="Google Shape;363;p35"/>
          <p:cNvPicPr preferRelativeResize="0"/>
          <p:nvPr/>
        </p:nvPicPr>
        <p:blipFill rotWithShape="1">
          <a:blip r:embed="rId3">
            <a:alphaModFix/>
          </a:blip>
          <a:srcRect b="31074" l="25391" r="57361" t="43710"/>
          <a:stretch/>
        </p:blipFill>
        <p:spPr>
          <a:xfrm>
            <a:off x="3146950" y="2738475"/>
            <a:ext cx="2358600" cy="173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9" name="Google Shape;369;p36"/>
          <p:cNvSpPr txBox="1"/>
          <p:nvPr>
            <p:ph type="title"/>
          </p:nvPr>
        </p:nvSpPr>
        <p:spPr>
          <a:xfrm>
            <a:off x="206600" y="1813275"/>
            <a:ext cx="5679300" cy="94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Convolutional neural networks 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7"/>
          <p:cNvSpPr txBox="1"/>
          <p:nvPr>
            <p:ph type="title"/>
          </p:nvPr>
        </p:nvSpPr>
        <p:spPr>
          <a:xfrm>
            <a:off x="311700" y="1402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Convolutional Neural Network (CNN)</a:t>
            </a:r>
            <a:endParaRPr/>
          </a:p>
        </p:txBody>
      </p:sp>
      <p:sp>
        <p:nvSpPr>
          <p:cNvPr id="375" name="Google Shape;375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6" name="Google Shape;376;p37"/>
          <p:cNvSpPr/>
          <p:nvPr/>
        </p:nvSpPr>
        <p:spPr>
          <a:xfrm>
            <a:off x="3205425" y="1098525"/>
            <a:ext cx="2480400" cy="6243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FFF2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Convolutional layers</a:t>
            </a:r>
            <a:endParaRPr b="1" sz="1800"/>
          </a:p>
        </p:txBody>
      </p:sp>
      <p:sp>
        <p:nvSpPr>
          <p:cNvPr id="377" name="Google Shape;377;p37"/>
          <p:cNvSpPr/>
          <p:nvPr/>
        </p:nvSpPr>
        <p:spPr>
          <a:xfrm>
            <a:off x="491550" y="3298900"/>
            <a:ext cx="3236700" cy="8481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rgbClr val="FFF2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Detect Pattern in Images</a:t>
            </a: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shape, object, corners, circles </a:t>
            </a:r>
            <a:endParaRPr b="1" sz="1800"/>
          </a:p>
        </p:txBody>
      </p:sp>
      <p:sp>
        <p:nvSpPr>
          <p:cNvPr id="378" name="Google Shape;378;p37"/>
          <p:cNvSpPr/>
          <p:nvPr/>
        </p:nvSpPr>
        <p:spPr>
          <a:xfrm>
            <a:off x="2832825" y="1922550"/>
            <a:ext cx="3236700" cy="6243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rgbClr val="FFF2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Specify filters in the images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79" name="Google Shape;379;p37"/>
          <p:cNvSpPr/>
          <p:nvPr/>
        </p:nvSpPr>
        <p:spPr>
          <a:xfrm>
            <a:off x="5235750" y="3316975"/>
            <a:ext cx="3236700" cy="7572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rgbClr val="FFF2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Deeper layers can detect more complex objects</a:t>
            </a:r>
            <a:endParaRPr b="1" sz="1800"/>
          </a:p>
        </p:txBody>
      </p:sp>
      <p:sp>
        <p:nvSpPr>
          <p:cNvPr id="380" name="Google Shape;380;p37"/>
          <p:cNvSpPr/>
          <p:nvPr/>
        </p:nvSpPr>
        <p:spPr>
          <a:xfrm rot="1798569">
            <a:off x="3411686" y="2579036"/>
            <a:ext cx="313426" cy="688028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37"/>
          <p:cNvSpPr/>
          <p:nvPr/>
        </p:nvSpPr>
        <p:spPr>
          <a:xfrm rot="-1803065">
            <a:off x="5386736" y="2596619"/>
            <a:ext cx="313316" cy="688028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8"/>
          <p:cNvSpPr txBox="1"/>
          <p:nvPr>
            <p:ph type="title"/>
          </p:nvPr>
        </p:nvSpPr>
        <p:spPr>
          <a:xfrm>
            <a:off x="311700" y="445025"/>
            <a:ext cx="31635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Different Level of abstraction</a:t>
            </a:r>
            <a:endParaRPr/>
          </a:p>
        </p:txBody>
      </p:sp>
      <p:sp>
        <p:nvSpPr>
          <p:cNvPr id="387" name="Google Shape;387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88" name="Google Shape;388;p38"/>
          <p:cNvPicPr preferRelativeResize="0"/>
          <p:nvPr/>
        </p:nvPicPr>
        <p:blipFill rotWithShape="1">
          <a:blip r:embed="rId3">
            <a:alphaModFix/>
          </a:blip>
          <a:srcRect b="0" l="0" r="0" t="2066"/>
          <a:stretch/>
        </p:blipFill>
        <p:spPr>
          <a:xfrm>
            <a:off x="4167600" y="203600"/>
            <a:ext cx="3877574" cy="4459626"/>
          </a:xfrm>
          <a:prstGeom prst="rect">
            <a:avLst/>
          </a:prstGeom>
          <a:noFill/>
          <a:ln>
            <a:noFill/>
          </a:ln>
        </p:spPr>
      </p:pic>
      <p:sp>
        <p:nvSpPr>
          <p:cNvPr id="389" name="Google Shape;389;p38"/>
          <p:cNvSpPr/>
          <p:nvPr/>
        </p:nvSpPr>
        <p:spPr>
          <a:xfrm>
            <a:off x="4583350" y="4277325"/>
            <a:ext cx="290100" cy="272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38"/>
          <p:cNvSpPr txBox="1"/>
          <p:nvPr/>
        </p:nvSpPr>
        <p:spPr>
          <a:xfrm>
            <a:off x="2059950" y="4663225"/>
            <a:ext cx="5024100" cy="2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66666"/>
                </a:solidFill>
                <a:highlight>
                  <a:srgbClr val="FFFFFF"/>
                </a:highlight>
              </a:rPr>
              <a:t>Source: </a:t>
            </a:r>
            <a:r>
              <a:rPr b="1" lang="en" sz="1050">
                <a:solidFill>
                  <a:srgbClr val="0072A8"/>
                </a:solidFill>
                <a:highlight>
                  <a:srgbClr val="FFFFFF"/>
                </a:highlight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Deep learning: a bird’s-eye view, by R. Pieters, 2015, pp. 58, 62</a:t>
            </a:r>
            <a:r>
              <a:rPr lang="en" sz="1050">
                <a:solidFill>
                  <a:srgbClr val="666666"/>
                </a:solidFill>
                <a:highlight>
                  <a:srgbClr val="FFFFFF"/>
                </a:highlight>
              </a:rPr>
              <a:t>.</a:t>
            </a:r>
            <a:endParaRPr/>
          </a:p>
        </p:txBody>
      </p:sp>
      <p:sp>
        <p:nvSpPr>
          <p:cNvPr id="391" name="Google Shape;391;p38"/>
          <p:cNvSpPr/>
          <p:nvPr/>
        </p:nvSpPr>
        <p:spPr>
          <a:xfrm>
            <a:off x="4249600" y="4379225"/>
            <a:ext cx="405600" cy="331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39"/>
          <p:cNvSpPr txBox="1"/>
          <p:nvPr>
            <p:ph type="title"/>
          </p:nvPr>
        </p:nvSpPr>
        <p:spPr>
          <a:xfrm>
            <a:off x="311700" y="2018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Convolution does not change the image (class of image)</a:t>
            </a:r>
            <a:endParaRPr sz="3000"/>
          </a:p>
        </p:txBody>
      </p:sp>
      <p:sp>
        <p:nvSpPr>
          <p:cNvPr id="397" name="Google Shape;397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8" name="Google Shape;398;p39"/>
          <p:cNvSpPr/>
          <p:nvPr/>
        </p:nvSpPr>
        <p:spPr>
          <a:xfrm>
            <a:off x="3462013" y="2568550"/>
            <a:ext cx="2228100" cy="5925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39"/>
          <p:cNvSpPr txBox="1"/>
          <p:nvPr/>
        </p:nvSpPr>
        <p:spPr>
          <a:xfrm>
            <a:off x="3603025" y="1707350"/>
            <a:ext cx="1972500" cy="86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Open Sans"/>
                <a:ea typeface="Open Sans"/>
                <a:cs typeface="Open Sans"/>
                <a:sym typeface="Open Sans"/>
              </a:rPr>
              <a:t>Are they different?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400" name="Google Shape;400;p39"/>
          <p:cNvPicPr preferRelativeResize="0"/>
          <p:nvPr/>
        </p:nvPicPr>
        <p:blipFill rotWithShape="1">
          <a:blip r:embed="rId3">
            <a:alphaModFix/>
          </a:blip>
          <a:srcRect b="40807" l="26034" r="51140" t="0"/>
          <a:stretch/>
        </p:blipFill>
        <p:spPr>
          <a:xfrm>
            <a:off x="418350" y="1137750"/>
            <a:ext cx="3097877" cy="303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1" name="Google Shape;401;p39"/>
          <p:cNvPicPr preferRelativeResize="0"/>
          <p:nvPr/>
        </p:nvPicPr>
        <p:blipFill rotWithShape="1">
          <a:blip r:embed="rId3">
            <a:alphaModFix/>
          </a:blip>
          <a:srcRect b="40807" l="51347" r="25826" t="0"/>
          <a:stretch/>
        </p:blipFill>
        <p:spPr>
          <a:xfrm>
            <a:off x="5718725" y="1102925"/>
            <a:ext cx="3226225" cy="31564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40"/>
          <p:cNvSpPr txBox="1"/>
          <p:nvPr>
            <p:ph type="title"/>
          </p:nvPr>
        </p:nvSpPr>
        <p:spPr>
          <a:xfrm>
            <a:off x="311700" y="201875"/>
            <a:ext cx="8520600" cy="95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Different types of variations that does not change the images (classes of images)</a:t>
            </a:r>
            <a:endParaRPr sz="3000"/>
          </a:p>
        </p:txBody>
      </p:sp>
      <p:sp>
        <p:nvSpPr>
          <p:cNvPr id="407" name="Google Shape;407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08" name="Google Shape;408;p40"/>
          <p:cNvPicPr preferRelativeResize="0"/>
          <p:nvPr/>
        </p:nvPicPr>
        <p:blipFill rotWithShape="1">
          <a:blip r:embed="rId3">
            <a:alphaModFix/>
          </a:blip>
          <a:srcRect b="40807" l="721" r="76452" t="0"/>
          <a:stretch/>
        </p:blipFill>
        <p:spPr>
          <a:xfrm>
            <a:off x="221475" y="2077675"/>
            <a:ext cx="1935725" cy="189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" name="Google Shape;409;p40"/>
          <p:cNvPicPr preferRelativeResize="0"/>
          <p:nvPr/>
        </p:nvPicPr>
        <p:blipFill rotWithShape="1">
          <a:blip r:embed="rId3">
            <a:alphaModFix/>
          </a:blip>
          <a:srcRect b="40807" l="26034" r="51140" t="0"/>
          <a:stretch/>
        </p:blipFill>
        <p:spPr>
          <a:xfrm>
            <a:off x="2463575" y="2077675"/>
            <a:ext cx="1935725" cy="189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" name="Google Shape;410;p40"/>
          <p:cNvPicPr preferRelativeResize="0"/>
          <p:nvPr/>
        </p:nvPicPr>
        <p:blipFill rotWithShape="1">
          <a:blip r:embed="rId3">
            <a:alphaModFix/>
          </a:blip>
          <a:srcRect b="40807" l="51347" r="25826" t="0"/>
          <a:stretch/>
        </p:blipFill>
        <p:spPr>
          <a:xfrm>
            <a:off x="4802775" y="2077675"/>
            <a:ext cx="1935725" cy="189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1" name="Google Shape;411;p40"/>
          <p:cNvPicPr preferRelativeResize="0"/>
          <p:nvPr/>
        </p:nvPicPr>
        <p:blipFill rotWithShape="1">
          <a:blip r:embed="rId3">
            <a:alphaModFix/>
          </a:blip>
          <a:srcRect b="40807" l="76754" r="419" t="0"/>
          <a:stretch/>
        </p:blipFill>
        <p:spPr>
          <a:xfrm>
            <a:off x="7041525" y="2077675"/>
            <a:ext cx="1935725" cy="1893850"/>
          </a:xfrm>
          <a:prstGeom prst="rect">
            <a:avLst/>
          </a:prstGeom>
          <a:noFill/>
          <a:ln>
            <a:noFill/>
          </a:ln>
        </p:spPr>
      </p:pic>
      <p:sp>
        <p:nvSpPr>
          <p:cNvPr id="412" name="Google Shape;412;p40"/>
          <p:cNvSpPr txBox="1"/>
          <p:nvPr/>
        </p:nvSpPr>
        <p:spPr>
          <a:xfrm>
            <a:off x="416725" y="1596725"/>
            <a:ext cx="15882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Translation</a:t>
            </a:r>
            <a:endParaRPr sz="2000"/>
          </a:p>
        </p:txBody>
      </p:sp>
      <p:sp>
        <p:nvSpPr>
          <p:cNvPr id="413" name="Google Shape;413;p40"/>
          <p:cNvSpPr txBox="1"/>
          <p:nvPr/>
        </p:nvSpPr>
        <p:spPr>
          <a:xfrm>
            <a:off x="2702725" y="1596725"/>
            <a:ext cx="15882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Scaling</a:t>
            </a:r>
            <a:endParaRPr sz="2000"/>
          </a:p>
        </p:txBody>
      </p:sp>
      <p:sp>
        <p:nvSpPr>
          <p:cNvPr id="414" name="Google Shape;414;p40"/>
          <p:cNvSpPr txBox="1"/>
          <p:nvPr/>
        </p:nvSpPr>
        <p:spPr>
          <a:xfrm>
            <a:off x="4988725" y="1596725"/>
            <a:ext cx="15882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Rotation</a:t>
            </a:r>
            <a:endParaRPr sz="2000"/>
          </a:p>
        </p:txBody>
      </p:sp>
      <p:sp>
        <p:nvSpPr>
          <p:cNvPr id="415" name="Google Shape;415;p40"/>
          <p:cNvSpPr txBox="1"/>
          <p:nvPr/>
        </p:nvSpPr>
        <p:spPr>
          <a:xfrm>
            <a:off x="7122325" y="1596725"/>
            <a:ext cx="15882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Weight</a:t>
            </a:r>
            <a:endParaRPr sz="20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41"/>
          <p:cNvSpPr txBox="1"/>
          <p:nvPr>
            <p:ph type="title"/>
          </p:nvPr>
        </p:nvSpPr>
        <p:spPr>
          <a:xfrm>
            <a:off x="311700" y="-26725"/>
            <a:ext cx="8520600" cy="95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CNNs understand the images are similar by checking their parts</a:t>
            </a:r>
            <a:endParaRPr sz="3000"/>
          </a:p>
        </p:txBody>
      </p:sp>
      <p:sp>
        <p:nvSpPr>
          <p:cNvPr id="421" name="Google Shape;421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22" name="Google Shape;422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9275" y="1019475"/>
            <a:ext cx="7219436" cy="3679825"/>
          </a:xfrm>
          <a:prstGeom prst="rect">
            <a:avLst/>
          </a:prstGeom>
          <a:noFill/>
          <a:ln>
            <a:noFill/>
          </a:ln>
        </p:spPr>
      </p:pic>
      <p:sp>
        <p:nvSpPr>
          <p:cNvPr id="423" name="Google Shape;423;p41"/>
          <p:cNvSpPr txBox="1"/>
          <p:nvPr/>
        </p:nvSpPr>
        <p:spPr>
          <a:xfrm>
            <a:off x="6874050" y="4721425"/>
            <a:ext cx="18093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http://brohrer.github.io/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42"/>
          <p:cNvSpPr txBox="1"/>
          <p:nvPr>
            <p:ph type="title"/>
          </p:nvPr>
        </p:nvSpPr>
        <p:spPr>
          <a:xfrm>
            <a:off x="311700" y="594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Convolutional Neural Network (CNN)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30" name="Google Shape;430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5950" y="919225"/>
            <a:ext cx="5010150" cy="3657600"/>
          </a:xfrm>
          <a:prstGeom prst="rect">
            <a:avLst/>
          </a:prstGeom>
          <a:noFill/>
          <a:ln>
            <a:noFill/>
          </a:ln>
        </p:spPr>
      </p:pic>
      <p:sp>
        <p:nvSpPr>
          <p:cNvPr id="431" name="Google Shape;431;p42"/>
          <p:cNvSpPr txBox="1"/>
          <p:nvPr/>
        </p:nvSpPr>
        <p:spPr>
          <a:xfrm>
            <a:off x="5830000" y="4587025"/>
            <a:ext cx="2731500" cy="5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https://www.saama.com/blog/different-kinds-convolutional-filters/</a:t>
            </a:r>
            <a:endParaRPr sz="1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6" name="Google Shape;86;p16"/>
          <p:cNvSpPr txBox="1"/>
          <p:nvPr>
            <p:ph type="title"/>
          </p:nvPr>
        </p:nvSpPr>
        <p:spPr>
          <a:xfrm>
            <a:off x="311700" y="-12175"/>
            <a:ext cx="8520600" cy="112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How could we automate identification of </a:t>
            </a:r>
            <a:r>
              <a:rPr lang="en" sz="3800"/>
              <a:t>type</a:t>
            </a:r>
            <a:r>
              <a:rPr lang="en" sz="3000"/>
              <a:t> of relationship between output and input ?</a:t>
            </a:r>
            <a:endParaRPr sz="3000"/>
          </a:p>
        </p:txBody>
      </p:sp>
      <p:pic>
        <p:nvPicPr>
          <p:cNvPr id="87" name="Google Shape;87;p16"/>
          <p:cNvPicPr preferRelativeResize="0"/>
          <p:nvPr/>
        </p:nvPicPr>
        <p:blipFill rotWithShape="1">
          <a:blip r:embed="rId3">
            <a:alphaModFix/>
          </a:blip>
          <a:srcRect b="10530" l="0" r="67266" t="9877"/>
          <a:stretch/>
        </p:blipFill>
        <p:spPr>
          <a:xfrm>
            <a:off x="688450" y="1563442"/>
            <a:ext cx="3587275" cy="337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6"/>
          <p:cNvPicPr preferRelativeResize="0"/>
          <p:nvPr/>
        </p:nvPicPr>
        <p:blipFill rotWithShape="1">
          <a:blip r:embed="rId3">
            <a:alphaModFix/>
          </a:blip>
          <a:srcRect b="9995" l="67801" r="0" t="9907"/>
          <a:stretch/>
        </p:blipFill>
        <p:spPr>
          <a:xfrm>
            <a:off x="4901100" y="1672800"/>
            <a:ext cx="3392812" cy="326305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6"/>
          <p:cNvSpPr/>
          <p:nvPr/>
        </p:nvSpPr>
        <p:spPr>
          <a:xfrm>
            <a:off x="2016675" y="2859750"/>
            <a:ext cx="344700" cy="39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6"/>
          <p:cNvSpPr/>
          <p:nvPr/>
        </p:nvSpPr>
        <p:spPr>
          <a:xfrm>
            <a:off x="1250150" y="4211875"/>
            <a:ext cx="344700" cy="39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6"/>
          <p:cNvSpPr/>
          <p:nvPr/>
        </p:nvSpPr>
        <p:spPr>
          <a:xfrm>
            <a:off x="2780950" y="2551925"/>
            <a:ext cx="344700" cy="39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6"/>
          <p:cNvSpPr/>
          <p:nvPr/>
        </p:nvSpPr>
        <p:spPr>
          <a:xfrm>
            <a:off x="2220413" y="4006150"/>
            <a:ext cx="344700" cy="39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6"/>
          <p:cNvSpPr/>
          <p:nvPr/>
        </p:nvSpPr>
        <p:spPr>
          <a:xfrm>
            <a:off x="1351738" y="3201325"/>
            <a:ext cx="344700" cy="39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6"/>
          <p:cNvSpPr/>
          <p:nvPr/>
        </p:nvSpPr>
        <p:spPr>
          <a:xfrm>
            <a:off x="6559088" y="3954325"/>
            <a:ext cx="344700" cy="39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6"/>
          <p:cNvSpPr/>
          <p:nvPr/>
        </p:nvSpPr>
        <p:spPr>
          <a:xfrm>
            <a:off x="7158188" y="1898700"/>
            <a:ext cx="344700" cy="39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6"/>
          <p:cNvSpPr/>
          <p:nvPr/>
        </p:nvSpPr>
        <p:spPr>
          <a:xfrm>
            <a:off x="5830088" y="3253350"/>
            <a:ext cx="344700" cy="39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6"/>
          <p:cNvSpPr/>
          <p:nvPr/>
        </p:nvSpPr>
        <p:spPr>
          <a:xfrm>
            <a:off x="7502888" y="3354700"/>
            <a:ext cx="344700" cy="39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6"/>
          <p:cNvSpPr txBox="1"/>
          <p:nvPr/>
        </p:nvSpPr>
        <p:spPr>
          <a:xfrm>
            <a:off x="1148775" y="1392000"/>
            <a:ext cx="2973900" cy="5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Linear relationship</a:t>
            </a:r>
            <a:endParaRPr sz="2600"/>
          </a:p>
        </p:txBody>
      </p:sp>
      <p:sp>
        <p:nvSpPr>
          <p:cNvPr id="99" name="Google Shape;99;p16"/>
          <p:cNvSpPr txBox="1"/>
          <p:nvPr/>
        </p:nvSpPr>
        <p:spPr>
          <a:xfrm>
            <a:off x="5361700" y="1392000"/>
            <a:ext cx="3507000" cy="5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Nonlinear</a:t>
            </a:r>
            <a:r>
              <a:rPr lang="en" sz="2600"/>
              <a:t> relationship</a:t>
            </a:r>
            <a:endParaRPr sz="26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43"/>
          <p:cNvSpPr txBox="1"/>
          <p:nvPr>
            <p:ph type="title"/>
          </p:nvPr>
        </p:nvSpPr>
        <p:spPr>
          <a:xfrm>
            <a:off x="311700" y="-26725"/>
            <a:ext cx="8520600" cy="95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Convolutional filters for identification of patterns in pieces of the images</a:t>
            </a:r>
            <a:endParaRPr sz="3000"/>
          </a:p>
        </p:txBody>
      </p:sp>
      <p:sp>
        <p:nvSpPr>
          <p:cNvPr id="437" name="Google Shape;437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438" name="Google Shape;438;p43"/>
          <p:cNvGraphicFramePr/>
          <p:nvPr/>
        </p:nvGraphicFramePr>
        <p:xfrm>
          <a:off x="2885425" y="18933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{C9F599CB-EBD0-49D9-A336-E55BAC2AAA71}</a:tableStyleId>
              </a:tblPr>
              <a:tblGrid>
                <a:gridCol w="382850"/>
                <a:gridCol w="382850"/>
                <a:gridCol w="382850"/>
              </a:tblGrid>
              <a:tr h="29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29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</a:tr>
              <a:tr h="29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439" name="Google Shape;439;p43"/>
          <p:cNvGraphicFramePr/>
          <p:nvPr/>
        </p:nvGraphicFramePr>
        <p:xfrm>
          <a:off x="789675" y="3442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{C9F599CB-EBD0-49D9-A336-E55BAC2AAA71}</a:tableStyleId>
              </a:tblPr>
              <a:tblGrid>
                <a:gridCol w="382850"/>
                <a:gridCol w="382850"/>
                <a:gridCol w="382850"/>
              </a:tblGrid>
              <a:tr h="29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29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</a:tr>
              <a:tr h="29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40" name="Google Shape;440;p43"/>
          <p:cNvGraphicFramePr/>
          <p:nvPr/>
        </p:nvGraphicFramePr>
        <p:xfrm>
          <a:off x="789675" y="1978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{C9F599CB-EBD0-49D9-A336-E55BAC2AAA71}</a:tableStyleId>
              </a:tblPr>
              <a:tblGrid>
                <a:gridCol w="382850"/>
                <a:gridCol w="382850"/>
                <a:gridCol w="382850"/>
              </a:tblGrid>
              <a:tr h="29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</a:tr>
              <a:tr h="29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</a:tr>
              <a:tr h="29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41" name="Google Shape;441;p43"/>
          <p:cNvSpPr txBox="1"/>
          <p:nvPr/>
        </p:nvSpPr>
        <p:spPr>
          <a:xfrm>
            <a:off x="655300" y="1426400"/>
            <a:ext cx="1546200" cy="5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Diagonal</a:t>
            </a:r>
            <a:endParaRPr sz="2200"/>
          </a:p>
        </p:txBody>
      </p:sp>
      <p:sp>
        <p:nvSpPr>
          <p:cNvPr id="442" name="Google Shape;442;p43"/>
          <p:cNvSpPr txBox="1"/>
          <p:nvPr/>
        </p:nvSpPr>
        <p:spPr>
          <a:xfrm>
            <a:off x="2762800" y="1426400"/>
            <a:ext cx="1546200" cy="5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Central</a:t>
            </a:r>
            <a:endParaRPr sz="2200"/>
          </a:p>
        </p:txBody>
      </p:sp>
      <p:graphicFrame>
        <p:nvGraphicFramePr>
          <p:cNvPr id="443" name="Google Shape;443;p43"/>
          <p:cNvGraphicFramePr/>
          <p:nvPr/>
        </p:nvGraphicFramePr>
        <p:xfrm>
          <a:off x="4942825" y="18933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{C9F599CB-EBD0-49D9-A336-E55BAC2AAA71}</a:tableStyleId>
              </a:tblPr>
              <a:tblGrid>
                <a:gridCol w="382850"/>
                <a:gridCol w="382850"/>
                <a:gridCol w="382850"/>
              </a:tblGrid>
              <a:tr h="29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</a:tr>
              <a:tr h="29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</a:tr>
              <a:tr h="29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</a:tr>
            </a:tbl>
          </a:graphicData>
        </a:graphic>
      </p:graphicFrame>
      <p:sp>
        <p:nvSpPr>
          <p:cNvPr id="444" name="Google Shape;444;p43"/>
          <p:cNvSpPr txBox="1"/>
          <p:nvPr/>
        </p:nvSpPr>
        <p:spPr>
          <a:xfrm>
            <a:off x="4744000" y="1426400"/>
            <a:ext cx="1546200" cy="5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Vertical</a:t>
            </a:r>
            <a:endParaRPr sz="2200"/>
          </a:p>
        </p:txBody>
      </p:sp>
      <p:graphicFrame>
        <p:nvGraphicFramePr>
          <p:cNvPr id="445" name="Google Shape;445;p43"/>
          <p:cNvGraphicFramePr/>
          <p:nvPr/>
        </p:nvGraphicFramePr>
        <p:xfrm>
          <a:off x="6931150" y="18933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{C9F599CB-EBD0-49D9-A336-E55BAC2AAA71}</a:tableStyleId>
              </a:tblPr>
              <a:tblGrid>
                <a:gridCol w="382850"/>
                <a:gridCol w="382850"/>
                <a:gridCol w="382850"/>
              </a:tblGrid>
              <a:tr h="29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</a:tr>
              <a:tr h="29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29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</a:tr>
            </a:tbl>
          </a:graphicData>
        </a:graphic>
      </p:graphicFrame>
      <p:sp>
        <p:nvSpPr>
          <p:cNvPr id="446" name="Google Shape;446;p43"/>
          <p:cNvSpPr txBox="1"/>
          <p:nvPr/>
        </p:nvSpPr>
        <p:spPr>
          <a:xfrm>
            <a:off x="6711000" y="1426400"/>
            <a:ext cx="1546200" cy="5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Horizontal</a:t>
            </a:r>
            <a:endParaRPr sz="2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5" name="Google Shape;105;p17"/>
          <p:cNvSpPr txBox="1"/>
          <p:nvPr>
            <p:ph type="title"/>
          </p:nvPr>
        </p:nvSpPr>
        <p:spPr>
          <a:xfrm>
            <a:off x="311700" y="-12175"/>
            <a:ext cx="8520600" cy="112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Biological inspiration for artificial neural networks</a:t>
            </a:r>
            <a:endParaRPr sz="3200"/>
          </a:p>
        </p:txBody>
      </p:sp>
      <p:sp>
        <p:nvSpPr>
          <p:cNvPr id="106" name="Google Shape;106;p17"/>
          <p:cNvSpPr/>
          <p:nvPr/>
        </p:nvSpPr>
        <p:spPr>
          <a:xfrm>
            <a:off x="1250150" y="4211875"/>
            <a:ext cx="344700" cy="39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7" name="Google Shape;107;p17"/>
          <p:cNvPicPr preferRelativeResize="0"/>
          <p:nvPr/>
        </p:nvPicPr>
        <p:blipFill rotWithShape="1">
          <a:blip r:embed="rId3">
            <a:alphaModFix/>
          </a:blip>
          <a:srcRect b="48258" l="0" r="0" t="0"/>
          <a:stretch/>
        </p:blipFill>
        <p:spPr>
          <a:xfrm>
            <a:off x="1530925" y="569926"/>
            <a:ext cx="5590950" cy="2366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7"/>
          <p:cNvSpPr txBox="1"/>
          <p:nvPr/>
        </p:nvSpPr>
        <p:spPr>
          <a:xfrm>
            <a:off x="6279400" y="4663225"/>
            <a:ext cx="2425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https://towardsdatascience.com/</a:t>
            </a:r>
            <a:endParaRPr/>
          </a:p>
        </p:txBody>
      </p:sp>
      <p:sp>
        <p:nvSpPr>
          <p:cNvPr id="109" name="Google Shape;109;p17"/>
          <p:cNvSpPr/>
          <p:nvPr/>
        </p:nvSpPr>
        <p:spPr>
          <a:xfrm>
            <a:off x="1825225" y="2770400"/>
            <a:ext cx="459600" cy="255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7"/>
          <p:cNvSpPr/>
          <p:nvPr/>
        </p:nvSpPr>
        <p:spPr>
          <a:xfrm>
            <a:off x="3088750" y="2936325"/>
            <a:ext cx="2425200" cy="459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A86E8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7"/>
          <p:cNvSpPr txBox="1"/>
          <p:nvPr/>
        </p:nvSpPr>
        <p:spPr>
          <a:xfrm>
            <a:off x="2679600" y="3319225"/>
            <a:ext cx="3548100" cy="5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Flow of biological signal</a:t>
            </a:r>
            <a:endParaRPr sz="2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7" name="Google Shape;117;p18"/>
          <p:cNvSpPr txBox="1"/>
          <p:nvPr>
            <p:ph type="title"/>
          </p:nvPr>
        </p:nvSpPr>
        <p:spPr>
          <a:xfrm>
            <a:off x="311700" y="-12175"/>
            <a:ext cx="8520600" cy="112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Biological inspiration for artificial neural networks</a:t>
            </a:r>
            <a:endParaRPr sz="3200"/>
          </a:p>
        </p:txBody>
      </p:sp>
      <p:sp>
        <p:nvSpPr>
          <p:cNvPr id="118" name="Google Shape;118;p18"/>
          <p:cNvSpPr/>
          <p:nvPr/>
        </p:nvSpPr>
        <p:spPr>
          <a:xfrm>
            <a:off x="1250150" y="4211875"/>
            <a:ext cx="344700" cy="39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9" name="Google Shape;11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0925" y="569928"/>
            <a:ext cx="5590950" cy="457357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8"/>
          <p:cNvSpPr txBox="1"/>
          <p:nvPr/>
        </p:nvSpPr>
        <p:spPr>
          <a:xfrm>
            <a:off x="6279400" y="4663225"/>
            <a:ext cx="2425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https://towardsdatascience.com/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6" name="Google Shape;126;p19"/>
          <p:cNvSpPr txBox="1"/>
          <p:nvPr>
            <p:ph type="title"/>
          </p:nvPr>
        </p:nvSpPr>
        <p:spPr>
          <a:xfrm>
            <a:off x="311700" y="1348200"/>
            <a:ext cx="4823400" cy="141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Supervised learning using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fully connected layers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2" name="Google Shape;132;p20"/>
          <p:cNvSpPr txBox="1"/>
          <p:nvPr>
            <p:ph type="title"/>
          </p:nvPr>
        </p:nvSpPr>
        <p:spPr>
          <a:xfrm>
            <a:off x="196975" y="-12175"/>
            <a:ext cx="90231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Distort the input space to make the classes of data linearly separable</a:t>
            </a:r>
            <a:endParaRPr sz="3400"/>
          </a:p>
        </p:txBody>
      </p:sp>
      <p:pic>
        <p:nvPicPr>
          <p:cNvPr id="133" name="Google Shape;133;p20"/>
          <p:cNvPicPr preferRelativeResize="0"/>
          <p:nvPr/>
        </p:nvPicPr>
        <p:blipFill rotWithShape="1">
          <a:blip r:embed="rId3">
            <a:alphaModFix/>
          </a:blip>
          <a:srcRect b="56265" l="0" r="21327" t="0"/>
          <a:stretch/>
        </p:blipFill>
        <p:spPr>
          <a:xfrm>
            <a:off x="437613" y="1154525"/>
            <a:ext cx="8541824" cy="3323049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0"/>
          <p:cNvSpPr txBox="1"/>
          <p:nvPr/>
        </p:nvSpPr>
        <p:spPr>
          <a:xfrm>
            <a:off x="2646950" y="4663225"/>
            <a:ext cx="6075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</a:rPr>
              <a:t>LeCun, Yann, Yoshua Bengio, and Geoffrey Hinton. "Deep learning." </a:t>
            </a:r>
            <a:r>
              <a:rPr i="1" lang="en" sz="1000">
                <a:solidFill>
                  <a:srgbClr val="222222"/>
                </a:solidFill>
                <a:highlight>
                  <a:srgbClr val="FFFFFF"/>
                </a:highlight>
              </a:rPr>
              <a:t>nature</a:t>
            </a: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</a:rPr>
              <a:t> 521.7553 (2015): 436.</a:t>
            </a:r>
            <a:endParaRPr/>
          </a:p>
        </p:txBody>
      </p:sp>
      <p:sp>
        <p:nvSpPr>
          <p:cNvPr id="135" name="Google Shape;135;p20"/>
          <p:cNvSpPr/>
          <p:nvPr/>
        </p:nvSpPr>
        <p:spPr>
          <a:xfrm>
            <a:off x="401325" y="1219725"/>
            <a:ext cx="495900" cy="39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 txBox="1"/>
          <p:nvPr>
            <p:ph type="title"/>
          </p:nvPr>
        </p:nvSpPr>
        <p:spPr>
          <a:xfrm>
            <a:off x="311700" y="146100"/>
            <a:ext cx="8754300" cy="77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Mathematics of forward propagation in more details</a:t>
            </a:r>
            <a:endParaRPr/>
          </a:p>
        </p:txBody>
      </p:sp>
      <p:sp>
        <p:nvSpPr>
          <p:cNvPr id="141" name="Google Shape;141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2" name="Google Shape;142;p21"/>
          <p:cNvSpPr/>
          <p:nvPr/>
        </p:nvSpPr>
        <p:spPr>
          <a:xfrm>
            <a:off x="684100" y="1681050"/>
            <a:ext cx="347100" cy="250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1"/>
          <p:cNvSpPr/>
          <p:nvPr/>
        </p:nvSpPr>
        <p:spPr>
          <a:xfrm>
            <a:off x="2970100" y="1925600"/>
            <a:ext cx="347100" cy="203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1"/>
          <p:cNvSpPr/>
          <p:nvPr/>
        </p:nvSpPr>
        <p:spPr>
          <a:xfrm>
            <a:off x="5484700" y="2146500"/>
            <a:ext cx="347100" cy="165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1"/>
          <p:cNvSpPr txBox="1"/>
          <p:nvPr/>
        </p:nvSpPr>
        <p:spPr>
          <a:xfrm rot="-5400000">
            <a:off x="-266300" y="2580375"/>
            <a:ext cx="1538400" cy="5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Input layer</a:t>
            </a:r>
            <a:endParaRPr sz="2000"/>
          </a:p>
        </p:txBody>
      </p:sp>
      <p:sp>
        <p:nvSpPr>
          <p:cNvPr id="146" name="Google Shape;146;p21"/>
          <p:cNvSpPr txBox="1"/>
          <p:nvPr/>
        </p:nvSpPr>
        <p:spPr>
          <a:xfrm rot="-5400000">
            <a:off x="1862825" y="2580375"/>
            <a:ext cx="2002200" cy="5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Hidden layer 1</a:t>
            </a:r>
            <a:endParaRPr sz="2000"/>
          </a:p>
        </p:txBody>
      </p:sp>
      <p:sp>
        <p:nvSpPr>
          <p:cNvPr id="147" name="Google Shape;147;p21"/>
          <p:cNvSpPr txBox="1"/>
          <p:nvPr/>
        </p:nvSpPr>
        <p:spPr>
          <a:xfrm rot="-5400000">
            <a:off x="4359125" y="2580375"/>
            <a:ext cx="2002200" cy="5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Hidden layer 2</a:t>
            </a:r>
            <a:endParaRPr sz="2000"/>
          </a:p>
        </p:txBody>
      </p:sp>
      <p:sp>
        <p:nvSpPr>
          <p:cNvPr id="148" name="Google Shape;148;p21"/>
          <p:cNvSpPr/>
          <p:nvPr/>
        </p:nvSpPr>
        <p:spPr>
          <a:xfrm>
            <a:off x="7999300" y="2682925"/>
            <a:ext cx="347100" cy="56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1"/>
          <p:cNvSpPr txBox="1"/>
          <p:nvPr/>
        </p:nvSpPr>
        <p:spPr>
          <a:xfrm rot="-5400000">
            <a:off x="6873725" y="2504175"/>
            <a:ext cx="2002200" cy="5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Output layer </a:t>
            </a:r>
            <a:endParaRPr sz="2000"/>
          </a:p>
        </p:txBody>
      </p:sp>
      <p:sp>
        <p:nvSpPr>
          <p:cNvPr id="150" name="Google Shape;150;p21"/>
          <p:cNvSpPr/>
          <p:nvPr/>
        </p:nvSpPr>
        <p:spPr>
          <a:xfrm>
            <a:off x="1215600" y="1708550"/>
            <a:ext cx="1576200" cy="393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Z^{[1]}=W^{[1]}X^{[0]}+b^{[1]}" id="151" name="Google Shape;151;p21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8277" y="1038425"/>
            <a:ext cx="2159076" cy="272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X^{[1]}=A(Z^{[1]})" id="152" name="Google Shape;152;p21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82303" y="1345300"/>
            <a:ext cx="1830698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2"/>
          <p:cNvSpPr txBox="1"/>
          <p:nvPr>
            <p:ph type="title"/>
          </p:nvPr>
        </p:nvSpPr>
        <p:spPr>
          <a:xfrm>
            <a:off x="311700" y="146100"/>
            <a:ext cx="8754300" cy="77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Mathematics of forward propagation in more details</a:t>
            </a:r>
            <a:endParaRPr/>
          </a:p>
        </p:txBody>
      </p:sp>
      <p:sp>
        <p:nvSpPr>
          <p:cNvPr id="158" name="Google Shape;15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9" name="Google Shape;159;p22"/>
          <p:cNvSpPr/>
          <p:nvPr/>
        </p:nvSpPr>
        <p:spPr>
          <a:xfrm>
            <a:off x="684100" y="1681050"/>
            <a:ext cx="347100" cy="250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2"/>
          <p:cNvSpPr/>
          <p:nvPr/>
        </p:nvSpPr>
        <p:spPr>
          <a:xfrm>
            <a:off x="2970100" y="1925600"/>
            <a:ext cx="347100" cy="203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2"/>
          <p:cNvSpPr/>
          <p:nvPr/>
        </p:nvSpPr>
        <p:spPr>
          <a:xfrm>
            <a:off x="5484700" y="2146500"/>
            <a:ext cx="347100" cy="165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2"/>
          <p:cNvSpPr txBox="1"/>
          <p:nvPr/>
        </p:nvSpPr>
        <p:spPr>
          <a:xfrm rot="-5400000">
            <a:off x="-266300" y="2580375"/>
            <a:ext cx="1538400" cy="5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Input layer</a:t>
            </a:r>
            <a:endParaRPr sz="2000"/>
          </a:p>
        </p:txBody>
      </p:sp>
      <p:sp>
        <p:nvSpPr>
          <p:cNvPr id="163" name="Google Shape;163;p22"/>
          <p:cNvSpPr txBox="1"/>
          <p:nvPr/>
        </p:nvSpPr>
        <p:spPr>
          <a:xfrm rot="-5400000">
            <a:off x="1862825" y="2580375"/>
            <a:ext cx="2002200" cy="5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Hidden layer 1</a:t>
            </a:r>
            <a:endParaRPr sz="2000"/>
          </a:p>
        </p:txBody>
      </p:sp>
      <p:sp>
        <p:nvSpPr>
          <p:cNvPr id="164" name="Google Shape;164;p22"/>
          <p:cNvSpPr txBox="1"/>
          <p:nvPr/>
        </p:nvSpPr>
        <p:spPr>
          <a:xfrm rot="-5400000">
            <a:off x="4359125" y="2580375"/>
            <a:ext cx="2002200" cy="5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Hidden layer 2</a:t>
            </a:r>
            <a:endParaRPr sz="2000"/>
          </a:p>
        </p:txBody>
      </p:sp>
      <p:sp>
        <p:nvSpPr>
          <p:cNvPr id="165" name="Google Shape;165;p22"/>
          <p:cNvSpPr/>
          <p:nvPr/>
        </p:nvSpPr>
        <p:spPr>
          <a:xfrm>
            <a:off x="7999300" y="2682925"/>
            <a:ext cx="347100" cy="56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2"/>
          <p:cNvSpPr txBox="1"/>
          <p:nvPr/>
        </p:nvSpPr>
        <p:spPr>
          <a:xfrm rot="-5400000">
            <a:off x="6873725" y="2504175"/>
            <a:ext cx="2002200" cy="5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Output layer </a:t>
            </a:r>
            <a:endParaRPr sz="2000"/>
          </a:p>
        </p:txBody>
      </p:sp>
      <p:sp>
        <p:nvSpPr>
          <p:cNvPr id="167" name="Google Shape;167;p22"/>
          <p:cNvSpPr/>
          <p:nvPr/>
        </p:nvSpPr>
        <p:spPr>
          <a:xfrm>
            <a:off x="1215600" y="1708550"/>
            <a:ext cx="1576200" cy="393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2"/>
          <p:cNvSpPr/>
          <p:nvPr/>
        </p:nvSpPr>
        <p:spPr>
          <a:xfrm>
            <a:off x="3501600" y="1708550"/>
            <a:ext cx="1576200" cy="393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Z^{[2]}=W^{[2]}X^{[1]}+b^{[2]}" id="169" name="Google Shape;169;p22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6928" y="1038425"/>
            <a:ext cx="2159010" cy="272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X^{[2]}=A(Z^{[2]})" id="170" name="Google Shape;170;p22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28599" y="1334975"/>
            <a:ext cx="1626076" cy="349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Z^{[1]}=W^{[1]}X^{[0]}+b^{[1]}" id="171" name="Google Shape;171;p22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38277" y="1038425"/>
            <a:ext cx="2159076" cy="272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X^{[1]}=A(Z^{[1]})" id="172" name="Google Shape;172;p22" title="MathEquation,#00000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82303" y="1345300"/>
            <a:ext cx="1830698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