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EE14ED-2AA2-4869-8ABB-661BBBDDD86E}">
  <a:tblStyle styleId="{94EE14ED-2AA2-4869-8ABB-661BBBDDD8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9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a05b4aac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a05b4aac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eb2828a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eb2828a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eb2828a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eb2828a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b2828a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b2828a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37410e7e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37410e7e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eb2828ae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eb2828ae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eb2828ae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eb2828ae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eb2828ae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eb2828ae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ca05b4aac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ca05b4aac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e23b77a8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e23b77a8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37410e7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37410e7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e23b77a8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e23b77a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eb2828ae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eb2828ae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the Axis to the new </a:t>
            </a:r>
            <a:r>
              <a:rPr lang="en"/>
              <a:t>coordinate</a:t>
            </a:r>
            <a:r>
              <a:rPr lang="en"/>
              <a:t> system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e2ba2d38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e2ba2d38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e23b77a8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e23b77a8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e2ba2d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e2ba2d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e37410e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e37410e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e23b77a8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e23b77a8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a05b4a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a05b4a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Records related to Data Objects / Data points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23b77a89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23b77a8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b="1" lang="en"/>
              <a:t>algorithms are simply harder to design in high dimensions and often have a running time exponential in the dimension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running time • overfitting • number of samples required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a05b4aac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a05b4aac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b="1" lang="en"/>
              <a:t>algorithms are simply harder to design in high dimensions and often have a running time exponential in the dimension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running time • overfitting • number of samples required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23b77a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23b77a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b="1" lang="en"/>
              <a:t>algorithms are simply harder to design in high dimensions and often have a running time exponential in the dimension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running time • overfitting • number of samples required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23b77a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23b77a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b="1" lang="en"/>
              <a:t>algorithms are simply harder to design in high dimensions and often have a running time exponential in the dimension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running time • overfitting • number of samples required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b2828ae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b2828ae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b="1" lang="en"/>
              <a:t>algorithms are simply harder to design in high dimensions and often have a running time exponential in the dimension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running time • overfitting • number of samples required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b2828ae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eb2828ae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b="1" lang="en"/>
              <a:t>algorithms are simply harder to design in high dimensions and often have a running time exponential in the dimension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running time • overfitting • number of samples required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773857"/>
            <a:ext cx="48705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modelling to visualization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700"/>
              <a:t>Ali Madani</a:t>
            </a:r>
            <a:r>
              <a:rPr lang="en" sz="1700"/>
              <a:t>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Farnoosh Khodakarami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2089550" y="2359673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feature1</a:t>
            </a:r>
            <a:endParaRPr b="1"/>
          </a:p>
        </p:txBody>
      </p:sp>
      <p:sp>
        <p:nvSpPr>
          <p:cNvPr id="192" name="Google Shape;192;p22"/>
          <p:cNvSpPr/>
          <p:nvPr/>
        </p:nvSpPr>
        <p:spPr>
          <a:xfrm>
            <a:off x="3476118" y="2375450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3FD0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feature2</a:t>
            </a:r>
            <a:endParaRPr b="1"/>
          </a:p>
        </p:txBody>
      </p:sp>
      <p:sp>
        <p:nvSpPr>
          <p:cNvPr id="193" name="Google Shape;193;p22"/>
          <p:cNvSpPr/>
          <p:nvPr/>
        </p:nvSpPr>
        <p:spPr>
          <a:xfrm>
            <a:off x="5074542" y="2375437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feature3</a:t>
            </a:r>
            <a:endParaRPr b="1"/>
          </a:p>
        </p:txBody>
      </p:sp>
      <p:sp>
        <p:nvSpPr>
          <p:cNvPr id="194" name="Google Shape;194;p22"/>
          <p:cNvSpPr/>
          <p:nvPr/>
        </p:nvSpPr>
        <p:spPr>
          <a:xfrm>
            <a:off x="6464497" y="2346675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feature4</a:t>
            </a:r>
            <a:endParaRPr b="1"/>
          </a:p>
        </p:txBody>
      </p:sp>
      <p:sp>
        <p:nvSpPr>
          <p:cNvPr id="195" name="Google Shape;195;p22"/>
          <p:cNvSpPr/>
          <p:nvPr/>
        </p:nvSpPr>
        <p:spPr>
          <a:xfrm>
            <a:off x="8028435" y="2359673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feature5</a:t>
            </a:r>
            <a:endParaRPr b="1"/>
          </a:p>
        </p:txBody>
      </p:sp>
      <p:sp>
        <p:nvSpPr>
          <p:cNvPr id="196" name="Google Shape;196;p22"/>
          <p:cNvSpPr txBox="1"/>
          <p:nvPr/>
        </p:nvSpPr>
        <p:spPr>
          <a:xfrm rot="-5400340">
            <a:off x="-1033884" y="2374201"/>
            <a:ext cx="3030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Dimensionality Reduction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1852075" y="2210275"/>
            <a:ext cx="7239600" cy="53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4185698" y="3489475"/>
            <a:ext cx="3281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2089550" y="2359673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feature1</a:t>
            </a:r>
            <a:endParaRPr b="1"/>
          </a:p>
        </p:txBody>
      </p:sp>
      <p:sp>
        <p:nvSpPr>
          <p:cNvPr id="205" name="Google Shape;205;p23"/>
          <p:cNvSpPr/>
          <p:nvPr/>
        </p:nvSpPr>
        <p:spPr>
          <a:xfrm>
            <a:off x="3476118" y="2375450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3FD0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feature2</a:t>
            </a:r>
            <a:endParaRPr b="1"/>
          </a:p>
        </p:txBody>
      </p:sp>
      <p:sp>
        <p:nvSpPr>
          <p:cNvPr id="206" name="Google Shape;206;p23"/>
          <p:cNvSpPr/>
          <p:nvPr/>
        </p:nvSpPr>
        <p:spPr>
          <a:xfrm>
            <a:off x="5074542" y="2375437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feature3</a:t>
            </a:r>
            <a:endParaRPr b="1"/>
          </a:p>
        </p:txBody>
      </p:sp>
      <p:sp>
        <p:nvSpPr>
          <p:cNvPr id="207" name="Google Shape;207;p23"/>
          <p:cNvSpPr/>
          <p:nvPr/>
        </p:nvSpPr>
        <p:spPr>
          <a:xfrm>
            <a:off x="6464497" y="2346675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feature4</a:t>
            </a:r>
            <a:endParaRPr b="1"/>
          </a:p>
        </p:txBody>
      </p:sp>
      <p:sp>
        <p:nvSpPr>
          <p:cNvPr id="208" name="Google Shape;208;p23"/>
          <p:cNvSpPr/>
          <p:nvPr/>
        </p:nvSpPr>
        <p:spPr>
          <a:xfrm>
            <a:off x="8028435" y="2359673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feature5</a:t>
            </a:r>
            <a:endParaRPr b="1"/>
          </a:p>
        </p:txBody>
      </p:sp>
      <p:sp>
        <p:nvSpPr>
          <p:cNvPr id="209" name="Google Shape;209;p23"/>
          <p:cNvSpPr/>
          <p:nvPr/>
        </p:nvSpPr>
        <p:spPr>
          <a:xfrm>
            <a:off x="4570113" y="3177900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3FD0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feature2</a:t>
            </a:r>
            <a:endParaRPr b="1"/>
          </a:p>
        </p:txBody>
      </p:sp>
      <p:sp>
        <p:nvSpPr>
          <p:cNvPr id="210" name="Google Shape;210;p23"/>
          <p:cNvSpPr/>
          <p:nvPr/>
        </p:nvSpPr>
        <p:spPr>
          <a:xfrm>
            <a:off x="5768297" y="3177900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feature4</a:t>
            </a:r>
            <a:endParaRPr b="1"/>
          </a:p>
        </p:txBody>
      </p:sp>
      <p:cxnSp>
        <p:nvCxnSpPr>
          <p:cNvPr id="211" name="Google Shape;211;p23"/>
          <p:cNvCxnSpPr>
            <a:stCxn id="205" idx="2"/>
            <a:endCxn id="209" idx="0"/>
          </p:cNvCxnSpPr>
          <p:nvPr/>
        </p:nvCxnSpPr>
        <p:spPr>
          <a:xfrm>
            <a:off x="3939468" y="2641850"/>
            <a:ext cx="1094100" cy="53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3"/>
          <p:cNvCxnSpPr>
            <a:stCxn id="207" idx="2"/>
            <a:endCxn id="210" idx="0"/>
          </p:cNvCxnSpPr>
          <p:nvPr/>
        </p:nvCxnSpPr>
        <p:spPr>
          <a:xfrm flipH="1">
            <a:off x="6231547" y="2613075"/>
            <a:ext cx="696300" cy="564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3"/>
          <p:cNvSpPr txBox="1"/>
          <p:nvPr/>
        </p:nvSpPr>
        <p:spPr>
          <a:xfrm rot="-5400340">
            <a:off x="-1033884" y="2374201"/>
            <a:ext cx="3030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Dimensionality Reduction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1852075" y="2210275"/>
            <a:ext cx="7239600" cy="53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2089550" y="2359673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feature1</a:t>
            </a:r>
            <a:endParaRPr b="1"/>
          </a:p>
        </p:txBody>
      </p:sp>
      <p:sp>
        <p:nvSpPr>
          <p:cNvPr id="221" name="Google Shape;221;p24"/>
          <p:cNvSpPr/>
          <p:nvPr/>
        </p:nvSpPr>
        <p:spPr>
          <a:xfrm>
            <a:off x="3476118" y="2375450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3FD0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feature2</a:t>
            </a:r>
            <a:endParaRPr b="1"/>
          </a:p>
        </p:txBody>
      </p:sp>
      <p:sp>
        <p:nvSpPr>
          <p:cNvPr id="222" name="Google Shape;222;p24"/>
          <p:cNvSpPr/>
          <p:nvPr/>
        </p:nvSpPr>
        <p:spPr>
          <a:xfrm>
            <a:off x="5074542" y="2375437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feature3</a:t>
            </a:r>
            <a:endParaRPr b="1"/>
          </a:p>
        </p:txBody>
      </p:sp>
      <p:sp>
        <p:nvSpPr>
          <p:cNvPr id="223" name="Google Shape;223;p24"/>
          <p:cNvSpPr/>
          <p:nvPr/>
        </p:nvSpPr>
        <p:spPr>
          <a:xfrm>
            <a:off x="6464497" y="2346675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feature4</a:t>
            </a:r>
            <a:endParaRPr b="1"/>
          </a:p>
        </p:txBody>
      </p:sp>
      <p:sp>
        <p:nvSpPr>
          <p:cNvPr id="224" name="Google Shape;224;p24"/>
          <p:cNvSpPr/>
          <p:nvPr/>
        </p:nvSpPr>
        <p:spPr>
          <a:xfrm>
            <a:off x="8028435" y="2359673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feature5</a:t>
            </a:r>
            <a:endParaRPr b="1"/>
          </a:p>
        </p:txBody>
      </p:sp>
      <p:sp>
        <p:nvSpPr>
          <p:cNvPr id="225" name="Google Shape;225;p24"/>
          <p:cNvSpPr/>
          <p:nvPr/>
        </p:nvSpPr>
        <p:spPr>
          <a:xfrm>
            <a:off x="4570125" y="1297350"/>
            <a:ext cx="926700" cy="48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 feature1</a:t>
            </a:r>
            <a:endParaRPr b="1"/>
          </a:p>
        </p:txBody>
      </p:sp>
      <p:sp>
        <p:nvSpPr>
          <p:cNvPr id="226" name="Google Shape;226;p24"/>
          <p:cNvSpPr/>
          <p:nvPr/>
        </p:nvSpPr>
        <p:spPr>
          <a:xfrm>
            <a:off x="5768300" y="1297350"/>
            <a:ext cx="926700" cy="48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 feature2</a:t>
            </a:r>
            <a:endParaRPr b="1"/>
          </a:p>
        </p:txBody>
      </p:sp>
      <p:cxnSp>
        <p:nvCxnSpPr>
          <p:cNvPr id="227" name="Google Shape;227;p24"/>
          <p:cNvCxnSpPr>
            <a:stCxn id="222" idx="0"/>
            <a:endCxn id="225" idx="2"/>
          </p:cNvCxnSpPr>
          <p:nvPr/>
        </p:nvCxnSpPr>
        <p:spPr>
          <a:xfrm rot="10800000">
            <a:off x="5033592" y="1781737"/>
            <a:ext cx="504300" cy="593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4"/>
          <p:cNvCxnSpPr>
            <a:stCxn id="221" idx="0"/>
            <a:endCxn id="225" idx="2"/>
          </p:cNvCxnSpPr>
          <p:nvPr/>
        </p:nvCxnSpPr>
        <p:spPr>
          <a:xfrm flipH="1" rot="10800000">
            <a:off x="3939468" y="1781750"/>
            <a:ext cx="1094100" cy="593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4"/>
          <p:cNvCxnSpPr>
            <a:stCxn id="223" idx="0"/>
            <a:endCxn id="226" idx="2"/>
          </p:cNvCxnSpPr>
          <p:nvPr/>
        </p:nvCxnSpPr>
        <p:spPr>
          <a:xfrm rot="10800000">
            <a:off x="6231547" y="1781775"/>
            <a:ext cx="696300" cy="564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4"/>
          <p:cNvCxnSpPr>
            <a:stCxn id="224" idx="0"/>
            <a:endCxn id="226" idx="2"/>
          </p:cNvCxnSpPr>
          <p:nvPr/>
        </p:nvCxnSpPr>
        <p:spPr>
          <a:xfrm rot="10800000">
            <a:off x="6231585" y="1781873"/>
            <a:ext cx="2260200" cy="577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4"/>
          <p:cNvSpPr txBox="1"/>
          <p:nvPr>
            <p:ph type="title"/>
          </p:nvPr>
        </p:nvSpPr>
        <p:spPr>
          <a:xfrm>
            <a:off x="4168063" y="589950"/>
            <a:ext cx="3281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Feature Extraction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 rot="-5400340">
            <a:off x="-1033884" y="2374201"/>
            <a:ext cx="3030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Dimensionality Reduction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1852075" y="2210275"/>
            <a:ext cx="7239600" cy="53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4185698" y="3489475"/>
            <a:ext cx="3281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2089550" y="2359673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feature1</a:t>
            </a:r>
            <a:endParaRPr b="1"/>
          </a:p>
        </p:txBody>
      </p:sp>
      <p:sp>
        <p:nvSpPr>
          <p:cNvPr id="241" name="Google Shape;241;p25"/>
          <p:cNvSpPr/>
          <p:nvPr/>
        </p:nvSpPr>
        <p:spPr>
          <a:xfrm>
            <a:off x="3476118" y="2375450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3FD0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feature2</a:t>
            </a:r>
            <a:endParaRPr b="1"/>
          </a:p>
        </p:txBody>
      </p:sp>
      <p:sp>
        <p:nvSpPr>
          <p:cNvPr id="242" name="Google Shape;242;p25"/>
          <p:cNvSpPr/>
          <p:nvPr/>
        </p:nvSpPr>
        <p:spPr>
          <a:xfrm>
            <a:off x="5074542" y="2375437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feature3</a:t>
            </a:r>
            <a:endParaRPr b="1"/>
          </a:p>
        </p:txBody>
      </p:sp>
      <p:sp>
        <p:nvSpPr>
          <p:cNvPr id="243" name="Google Shape;243;p25"/>
          <p:cNvSpPr/>
          <p:nvPr/>
        </p:nvSpPr>
        <p:spPr>
          <a:xfrm>
            <a:off x="6464497" y="2346675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feature4</a:t>
            </a:r>
            <a:endParaRPr b="1"/>
          </a:p>
        </p:txBody>
      </p:sp>
      <p:sp>
        <p:nvSpPr>
          <p:cNvPr id="244" name="Google Shape;244;p25"/>
          <p:cNvSpPr/>
          <p:nvPr/>
        </p:nvSpPr>
        <p:spPr>
          <a:xfrm>
            <a:off x="8028435" y="2359673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feature5</a:t>
            </a:r>
            <a:endParaRPr b="1"/>
          </a:p>
        </p:txBody>
      </p:sp>
      <p:sp>
        <p:nvSpPr>
          <p:cNvPr id="245" name="Google Shape;245;p25"/>
          <p:cNvSpPr/>
          <p:nvPr/>
        </p:nvSpPr>
        <p:spPr>
          <a:xfrm>
            <a:off x="4570113" y="3177900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3FD0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feature2</a:t>
            </a:r>
            <a:endParaRPr b="1"/>
          </a:p>
        </p:txBody>
      </p:sp>
      <p:sp>
        <p:nvSpPr>
          <p:cNvPr id="246" name="Google Shape;246;p25"/>
          <p:cNvSpPr/>
          <p:nvPr/>
        </p:nvSpPr>
        <p:spPr>
          <a:xfrm>
            <a:off x="5768297" y="3177900"/>
            <a:ext cx="926700" cy="2664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feature4</a:t>
            </a:r>
            <a:endParaRPr b="1"/>
          </a:p>
        </p:txBody>
      </p:sp>
      <p:cxnSp>
        <p:nvCxnSpPr>
          <p:cNvPr id="247" name="Google Shape;247;p25"/>
          <p:cNvCxnSpPr>
            <a:stCxn id="241" idx="2"/>
            <a:endCxn id="245" idx="0"/>
          </p:cNvCxnSpPr>
          <p:nvPr/>
        </p:nvCxnSpPr>
        <p:spPr>
          <a:xfrm>
            <a:off x="3939468" y="2641850"/>
            <a:ext cx="1094100" cy="53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5"/>
          <p:cNvCxnSpPr>
            <a:stCxn id="243" idx="2"/>
            <a:endCxn id="246" idx="0"/>
          </p:cNvCxnSpPr>
          <p:nvPr/>
        </p:nvCxnSpPr>
        <p:spPr>
          <a:xfrm flipH="1">
            <a:off x="6231547" y="2613075"/>
            <a:ext cx="696300" cy="564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5"/>
          <p:cNvSpPr/>
          <p:nvPr/>
        </p:nvSpPr>
        <p:spPr>
          <a:xfrm>
            <a:off x="4570125" y="1297350"/>
            <a:ext cx="926700" cy="48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 feature1</a:t>
            </a:r>
            <a:endParaRPr b="1"/>
          </a:p>
        </p:txBody>
      </p:sp>
      <p:sp>
        <p:nvSpPr>
          <p:cNvPr id="250" name="Google Shape;250;p25"/>
          <p:cNvSpPr/>
          <p:nvPr/>
        </p:nvSpPr>
        <p:spPr>
          <a:xfrm>
            <a:off x="5768300" y="1297350"/>
            <a:ext cx="926700" cy="48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 feature2</a:t>
            </a:r>
            <a:endParaRPr b="1"/>
          </a:p>
        </p:txBody>
      </p:sp>
      <p:cxnSp>
        <p:nvCxnSpPr>
          <p:cNvPr id="251" name="Google Shape;251;p25"/>
          <p:cNvCxnSpPr>
            <a:stCxn id="242" idx="0"/>
            <a:endCxn id="249" idx="2"/>
          </p:cNvCxnSpPr>
          <p:nvPr/>
        </p:nvCxnSpPr>
        <p:spPr>
          <a:xfrm rot="10800000">
            <a:off x="5033592" y="1781737"/>
            <a:ext cx="504300" cy="593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5"/>
          <p:cNvCxnSpPr>
            <a:stCxn id="241" idx="0"/>
            <a:endCxn id="249" idx="2"/>
          </p:cNvCxnSpPr>
          <p:nvPr/>
        </p:nvCxnSpPr>
        <p:spPr>
          <a:xfrm flipH="1" rot="10800000">
            <a:off x="3939468" y="1781750"/>
            <a:ext cx="1094100" cy="593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5"/>
          <p:cNvCxnSpPr>
            <a:stCxn id="243" idx="0"/>
            <a:endCxn id="250" idx="2"/>
          </p:cNvCxnSpPr>
          <p:nvPr/>
        </p:nvCxnSpPr>
        <p:spPr>
          <a:xfrm rot="10800000">
            <a:off x="6231547" y="1781775"/>
            <a:ext cx="696300" cy="564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5"/>
          <p:cNvCxnSpPr>
            <a:stCxn id="244" idx="0"/>
            <a:endCxn id="250" idx="2"/>
          </p:cNvCxnSpPr>
          <p:nvPr/>
        </p:nvCxnSpPr>
        <p:spPr>
          <a:xfrm rot="10800000">
            <a:off x="6231585" y="1781873"/>
            <a:ext cx="2260200" cy="577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5"/>
          <p:cNvSpPr txBox="1"/>
          <p:nvPr>
            <p:ph type="title"/>
          </p:nvPr>
        </p:nvSpPr>
        <p:spPr>
          <a:xfrm>
            <a:off x="4168063" y="589950"/>
            <a:ext cx="3281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Feature Extraction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6" name="Google Shape;256;p25"/>
          <p:cNvSpPr txBox="1"/>
          <p:nvPr/>
        </p:nvSpPr>
        <p:spPr>
          <a:xfrm rot="-5400340">
            <a:off x="-1033884" y="2374201"/>
            <a:ext cx="3030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Dimensionality Reduction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1852075" y="2210275"/>
            <a:ext cx="7239600" cy="53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26"/>
          <p:cNvGraphicFramePr/>
          <p:nvPr/>
        </p:nvGraphicFramePr>
        <p:xfrm>
          <a:off x="2597375" y="17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{94EE14ED-2AA2-4869-8ABB-661BBBDDD86E}</a:tableStyleId>
              </a:tblPr>
              <a:tblGrid>
                <a:gridCol w="1381875"/>
                <a:gridCol w="1381875"/>
                <a:gridCol w="1381875"/>
              </a:tblGrid>
              <a:tr h="38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Weight(lb)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Hight(ft)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Joe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170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6’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James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150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5’3’’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Feature Extraction</a:t>
            </a:r>
            <a:endParaRPr/>
          </a:p>
        </p:txBody>
      </p:sp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597775" y="1325800"/>
            <a:ext cx="4348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</a:t>
            </a:r>
            <a:r>
              <a:rPr lang="en" sz="2000"/>
              <a:t>isk of Diabetes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Feature Extraction</a:t>
            </a:r>
            <a:endParaRPr/>
          </a:p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597775" y="1325800"/>
            <a:ext cx="4348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Risk of Type 2 Diabetes</a:t>
            </a:r>
            <a:endParaRPr sz="2000"/>
          </a:p>
        </p:txBody>
      </p:sp>
      <p:sp>
        <p:nvSpPr>
          <p:cNvPr id="274" name="Google Shape;274;p27"/>
          <p:cNvSpPr txBox="1"/>
          <p:nvPr/>
        </p:nvSpPr>
        <p:spPr>
          <a:xfrm>
            <a:off x="2110925" y="3687625"/>
            <a:ext cx="48759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risk of type 2 diabetes higher for Joe?</a:t>
            </a:r>
            <a:endParaRPr sz="2000"/>
          </a:p>
        </p:txBody>
      </p:sp>
      <p:graphicFrame>
        <p:nvGraphicFramePr>
          <p:cNvPr id="275" name="Google Shape;275;p27"/>
          <p:cNvGraphicFramePr/>
          <p:nvPr/>
        </p:nvGraphicFramePr>
        <p:xfrm>
          <a:off x="2499188" y="18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{94EE14ED-2AA2-4869-8ABB-661BBBDDD86E}</a:tableStyleId>
              </a:tblPr>
              <a:tblGrid>
                <a:gridCol w="1381875"/>
                <a:gridCol w="1381875"/>
                <a:gridCol w="1381875"/>
              </a:tblGrid>
              <a:tr h="38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Weight(lb)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Hight(ft)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Joe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170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6’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James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150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5’3’’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Feature Extraction</a:t>
            </a:r>
            <a:endParaRPr/>
          </a:p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597775" y="1325800"/>
            <a:ext cx="4348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Risk of Type 2 Diabetes</a:t>
            </a:r>
            <a:endParaRPr sz="2000"/>
          </a:p>
        </p:txBody>
      </p:sp>
      <p:graphicFrame>
        <p:nvGraphicFramePr>
          <p:cNvPr id="283" name="Google Shape;283;p28"/>
          <p:cNvGraphicFramePr/>
          <p:nvPr/>
        </p:nvGraphicFramePr>
        <p:xfrm>
          <a:off x="3229388" y="363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{94EE14ED-2AA2-4869-8ABB-661BBBDDD86E}</a:tableStyleId>
              </a:tblPr>
              <a:tblGrid>
                <a:gridCol w="1156025"/>
                <a:gridCol w="1156025"/>
              </a:tblGrid>
              <a:tr h="38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BMI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Joe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23.1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James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26.6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28"/>
          <p:cNvSpPr/>
          <p:nvPr/>
        </p:nvSpPr>
        <p:spPr>
          <a:xfrm>
            <a:off x="4162375" y="3205100"/>
            <a:ext cx="4461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5" y="4084127"/>
            <a:ext cx="2256496" cy="79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28"/>
          <p:cNvGraphicFramePr/>
          <p:nvPr/>
        </p:nvGraphicFramePr>
        <p:xfrm>
          <a:off x="2444975" y="17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{94EE14ED-2AA2-4869-8ABB-661BBBDDD86E}</a:tableStyleId>
              </a:tblPr>
              <a:tblGrid>
                <a:gridCol w="1381875"/>
                <a:gridCol w="1381875"/>
                <a:gridCol w="1381875"/>
              </a:tblGrid>
              <a:tr h="38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Weight(lb)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Hight(ft)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Joe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170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6’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James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150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5’3’’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Feature Extraction</a:t>
            </a:r>
            <a:endParaRPr/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597775" y="1325800"/>
            <a:ext cx="4348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Risk of Type 2 Diabetes</a:t>
            </a:r>
            <a:endParaRPr sz="2000"/>
          </a:p>
        </p:txBody>
      </p:sp>
      <p:sp>
        <p:nvSpPr>
          <p:cNvPr id="294" name="Google Shape;294;p29"/>
          <p:cNvSpPr txBox="1"/>
          <p:nvPr/>
        </p:nvSpPr>
        <p:spPr>
          <a:xfrm>
            <a:off x="2101000" y="3272950"/>
            <a:ext cx="5054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</a:t>
            </a:r>
            <a:r>
              <a:rPr lang="en" sz="2000"/>
              <a:t>isk of type 2 diabetes is higher for James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3330250" y="4465225"/>
            <a:ext cx="52422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Ganz, Michael L., et al. "The association of body mass index with the risk of type 2 diabetes: a case–control study nested in an electronic health records system in the United States."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Diabetology &amp; metabolic syndrome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6.1 (2014): 50.</a:t>
            </a:r>
            <a:endParaRPr/>
          </a:p>
        </p:txBody>
      </p:sp>
      <p:graphicFrame>
        <p:nvGraphicFramePr>
          <p:cNvPr id="296" name="Google Shape;296;p29"/>
          <p:cNvGraphicFramePr/>
          <p:nvPr/>
        </p:nvGraphicFramePr>
        <p:xfrm>
          <a:off x="3238388" y="184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{94EE14ED-2AA2-4869-8ABB-661BBBDDD86E}</a:tableStyleId>
              </a:tblPr>
              <a:tblGrid>
                <a:gridCol w="1156025"/>
                <a:gridCol w="1156025"/>
              </a:tblGrid>
              <a:tr h="38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BMI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Joe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23.1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James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26.6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/>
          <p:nvPr/>
        </p:nvSpPr>
        <p:spPr>
          <a:xfrm rot="-5400000">
            <a:off x="-560725" y="2173275"/>
            <a:ext cx="3746100" cy="86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2342875" y="732825"/>
            <a:ext cx="4306500" cy="43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Principal Component Analysis (PCA) </a:t>
            </a:r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1880700" y="710200"/>
            <a:ext cx="475800" cy="520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200" y="1288625"/>
            <a:ext cx="6248267" cy="319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 rot="-5400000">
            <a:off x="-560725" y="2173275"/>
            <a:ext cx="3746100" cy="86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2342875" y="732825"/>
            <a:ext cx="4306500" cy="43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Principal Component Analysis (PCA) </a:t>
            </a:r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312" name="Google Shape;3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1880700" y="710200"/>
            <a:ext cx="475800" cy="520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pic>
        <p:nvPicPr>
          <p:cNvPr id="314" name="Google Shape;3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700" y="1518800"/>
            <a:ext cx="7094275" cy="230469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1"/>
          <p:cNvSpPr/>
          <p:nvPr/>
        </p:nvSpPr>
        <p:spPr>
          <a:xfrm>
            <a:off x="4938425" y="3131075"/>
            <a:ext cx="475800" cy="294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4"/>
          <p:cNvGrpSpPr/>
          <p:nvPr/>
        </p:nvGrpSpPr>
        <p:grpSpPr>
          <a:xfrm>
            <a:off x="979100" y="1773225"/>
            <a:ext cx="3142500" cy="2015450"/>
            <a:chOff x="974600" y="2306625"/>
            <a:chExt cx="3142500" cy="201545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974600" y="27054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974600" y="3094775"/>
              <a:ext cx="31425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5F06"/>
                </a:buClr>
                <a:buSzPts val="1400"/>
                <a:buFont typeface="Roboto"/>
                <a:buAutoNum type="arabicParenR"/>
              </a:pPr>
              <a:r>
                <a:rPr b="1" lang="en">
                  <a:solidFill>
                    <a:srgbClr val="B45F06"/>
                  </a:solidFill>
                  <a:latin typeface="Roboto"/>
                  <a:ea typeface="Roboto"/>
                  <a:cs typeface="Roboto"/>
                  <a:sym typeface="Roboto"/>
                </a:rPr>
                <a:t>Why do we need dimension reduction?</a:t>
              </a:r>
              <a:endParaRPr b="1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5F06"/>
                </a:buClr>
                <a:buSzPts val="1400"/>
                <a:buFont typeface="Roboto"/>
                <a:buAutoNum type="arabicParenR"/>
              </a:pPr>
              <a:r>
                <a:rPr b="1" lang="en">
                  <a:solidFill>
                    <a:srgbClr val="B45F06"/>
                  </a:solidFill>
                  <a:latin typeface="Roboto"/>
                  <a:ea typeface="Roboto"/>
                  <a:cs typeface="Roboto"/>
                  <a:sym typeface="Roboto"/>
                </a:rPr>
                <a:t>What are the widely-used dimension reduction methods</a:t>
              </a:r>
              <a:endParaRPr b="1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flipH="1">
              <a:off x="1083025" y="2306625"/>
              <a:ext cx="2756400" cy="143400"/>
            </a:xfrm>
            <a:prstGeom prst="parallelogram">
              <a:avLst>
                <a:gd fmla="val 96952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083125" y="2460450"/>
              <a:ext cx="2756400" cy="143400"/>
            </a:xfrm>
            <a:prstGeom prst="parallelogram">
              <a:avLst>
                <a:gd fmla="val 9695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3737990" y="1772504"/>
            <a:ext cx="4526475" cy="1556750"/>
            <a:chOff x="1083025" y="2306625"/>
            <a:chExt cx="2113397" cy="1556750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1486592" y="2725046"/>
              <a:ext cx="1669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Dimension reduction in practice</a:t>
              </a:r>
              <a:r>
                <a:rPr b="1" lang="en" sz="1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1650822" y="312597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Roboto"/>
                <a:buAutoNum type="arabicParenR"/>
              </a:pPr>
              <a:r>
                <a:rPr b="1" lang="en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Implementation in Python</a:t>
              </a:r>
              <a:endPara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Roboto"/>
                <a:buAutoNum type="arabicParenR"/>
              </a:pPr>
              <a:r>
                <a:rPr b="1" lang="en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Assumptions and parameters</a:t>
              </a:r>
              <a:endPara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4"/>
          <p:cNvSpPr txBox="1"/>
          <p:nvPr>
            <p:ph idx="4294967295" type="title"/>
          </p:nvPr>
        </p:nvSpPr>
        <p:spPr>
          <a:xfrm>
            <a:off x="311700" y="318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Webinar outline</a:t>
            </a:r>
            <a:endParaRPr/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 b="10987" l="13870" r="10211" t="10697"/>
          <a:stretch/>
        </p:blipFill>
        <p:spPr>
          <a:xfrm>
            <a:off x="2603770" y="1984794"/>
            <a:ext cx="5026260" cy="281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2"/>
          <p:cNvSpPr/>
          <p:nvPr/>
        </p:nvSpPr>
        <p:spPr>
          <a:xfrm rot="-5400000">
            <a:off x="-560725" y="2173275"/>
            <a:ext cx="3746100" cy="86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2342875" y="732825"/>
            <a:ext cx="4306500" cy="43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Principal Component Analysis (PCA) </a:t>
            </a:r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323" name="Google Shape;3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4" name="Google Shape;324;p32"/>
          <p:cNvCxnSpPr/>
          <p:nvPr/>
        </p:nvCxnSpPr>
        <p:spPr>
          <a:xfrm>
            <a:off x="2853850" y="4280575"/>
            <a:ext cx="48243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2"/>
          <p:cNvCxnSpPr/>
          <p:nvPr/>
        </p:nvCxnSpPr>
        <p:spPr>
          <a:xfrm flipH="1" rot="10800000">
            <a:off x="2853850" y="1619575"/>
            <a:ext cx="15900" cy="266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2"/>
          <p:cNvSpPr txBox="1"/>
          <p:nvPr/>
        </p:nvSpPr>
        <p:spPr>
          <a:xfrm>
            <a:off x="4856275" y="4358125"/>
            <a:ext cx="149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Dimension 1 (Feature 1)</a:t>
            </a:r>
            <a:endParaRPr sz="1800"/>
          </a:p>
        </p:txBody>
      </p:sp>
      <p:sp>
        <p:nvSpPr>
          <p:cNvPr id="327" name="Google Shape;327;p32"/>
          <p:cNvSpPr txBox="1"/>
          <p:nvPr/>
        </p:nvSpPr>
        <p:spPr>
          <a:xfrm rot="-5400000">
            <a:off x="1772050" y="2930675"/>
            <a:ext cx="149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Dimension 2 (Feature 2)</a:t>
            </a:r>
            <a:endParaRPr sz="1800"/>
          </a:p>
        </p:txBody>
      </p:sp>
      <p:sp>
        <p:nvSpPr>
          <p:cNvPr id="328" name="Google Shape;328;p32"/>
          <p:cNvSpPr/>
          <p:nvPr/>
        </p:nvSpPr>
        <p:spPr>
          <a:xfrm>
            <a:off x="1880700" y="710200"/>
            <a:ext cx="475800" cy="520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/>
          <p:nvPr/>
        </p:nvSpPr>
        <p:spPr>
          <a:xfrm rot="-5400000">
            <a:off x="-560725" y="2173275"/>
            <a:ext cx="3746100" cy="86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4" name="Google Shape;334;p33"/>
          <p:cNvGrpSpPr/>
          <p:nvPr/>
        </p:nvGrpSpPr>
        <p:grpSpPr>
          <a:xfrm>
            <a:off x="2603770" y="1984794"/>
            <a:ext cx="5026261" cy="2817999"/>
            <a:chOff x="3872550" y="1545900"/>
            <a:chExt cx="5048474" cy="3041224"/>
          </a:xfrm>
        </p:grpSpPr>
        <p:pic>
          <p:nvPicPr>
            <p:cNvPr id="335" name="Google Shape;335;p33"/>
            <p:cNvPicPr preferRelativeResize="0"/>
            <p:nvPr/>
          </p:nvPicPr>
          <p:blipFill rotWithShape="1">
            <a:blip r:embed="rId3">
              <a:alphaModFix/>
            </a:blip>
            <a:srcRect b="10987" l="13870" r="10211" t="10697"/>
            <a:stretch/>
          </p:blipFill>
          <p:spPr>
            <a:xfrm>
              <a:off x="3872550" y="1545900"/>
              <a:ext cx="5048474" cy="30412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6" name="Google Shape;336;p33"/>
            <p:cNvCxnSpPr/>
            <p:nvPr/>
          </p:nvCxnSpPr>
          <p:spPr>
            <a:xfrm flipH="1" rot="10800000">
              <a:off x="6619800" y="2062875"/>
              <a:ext cx="2270700" cy="831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33"/>
            <p:cNvCxnSpPr/>
            <p:nvPr/>
          </p:nvCxnSpPr>
          <p:spPr>
            <a:xfrm>
              <a:off x="6599500" y="2900013"/>
              <a:ext cx="183600" cy="406500"/>
            </a:xfrm>
            <a:prstGeom prst="straightConnector1">
              <a:avLst/>
            </a:prstGeom>
            <a:noFill/>
            <a:ln cap="flat" cmpd="sng" w="38100">
              <a:solidFill>
                <a:srgbClr val="00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8" name="Google Shape;33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9" name="Google Shape;339;p33"/>
          <p:cNvCxnSpPr/>
          <p:nvPr/>
        </p:nvCxnSpPr>
        <p:spPr>
          <a:xfrm>
            <a:off x="2853850" y="4280575"/>
            <a:ext cx="48243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3"/>
          <p:cNvCxnSpPr/>
          <p:nvPr/>
        </p:nvCxnSpPr>
        <p:spPr>
          <a:xfrm flipH="1" rot="10800000">
            <a:off x="2853850" y="1619575"/>
            <a:ext cx="15900" cy="266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3"/>
          <p:cNvSpPr txBox="1"/>
          <p:nvPr/>
        </p:nvSpPr>
        <p:spPr>
          <a:xfrm>
            <a:off x="4856275" y="4358125"/>
            <a:ext cx="149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Dimension 1 (Feature 1)</a:t>
            </a:r>
            <a:endParaRPr sz="1800"/>
          </a:p>
        </p:txBody>
      </p:sp>
      <p:sp>
        <p:nvSpPr>
          <p:cNvPr id="342" name="Google Shape;342;p33"/>
          <p:cNvSpPr txBox="1"/>
          <p:nvPr/>
        </p:nvSpPr>
        <p:spPr>
          <a:xfrm rot="-5400000">
            <a:off x="1772050" y="2930675"/>
            <a:ext cx="149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Dimension 2 (Feature 2)</a:t>
            </a:r>
            <a:endParaRPr sz="1800"/>
          </a:p>
        </p:txBody>
      </p:sp>
      <p:sp>
        <p:nvSpPr>
          <p:cNvPr id="343" name="Google Shape;343;p33"/>
          <p:cNvSpPr txBox="1"/>
          <p:nvPr/>
        </p:nvSpPr>
        <p:spPr>
          <a:xfrm rot="-1100302">
            <a:off x="6410045" y="1664663"/>
            <a:ext cx="2082458" cy="698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New Dimension 1 (New Feature 1)</a:t>
            </a:r>
            <a:endParaRPr sz="1800"/>
          </a:p>
        </p:txBody>
      </p:sp>
      <p:sp>
        <p:nvSpPr>
          <p:cNvPr id="344" name="Google Shape;344;p33"/>
          <p:cNvSpPr txBox="1"/>
          <p:nvPr/>
        </p:nvSpPr>
        <p:spPr>
          <a:xfrm rot="-1100302">
            <a:off x="4967045" y="3284213"/>
            <a:ext cx="2082458" cy="698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New Dimension 2 (New Feature 2)</a:t>
            </a:r>
            <a:endParaRPr sz="1800"/>
          </a:p>
        </p:txBody>
      </p:sp>
      <p:sp>
        <p:nvSpPr>
          <p:cNvPr id="345" name="Google Shape;345;p33"/>
          <p:cNvSpPr/>
          <p:nvPr/>
        </p:nvSpPr>
        <p:spPr>
          <a:xfrm>
            <a:off x="1880700" y="786400"/>
            <a:ext cx="475800" cy="520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346" name="Google Shape;346;p33"/>
          <p:cNvSpPr txBox="1"/>
          <p:nvPr/>
        </p:nvSpPr>
        <p:spPr>
          <a:xfrm>
            <a:off x="2373275" y="792275"/>
            <a:ext cx="4306500" cy="43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PCA: Principal Component Analysis </a:t>
            </a:r>
            <a:endParaRPr b="1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34"/>
          <p:cNvSpPr txBox="1"/>
          <p:nvPr/>
        </p:nvSpPr>
        <p:spPr>
          <a:xfrm>
            <a:off x="367150" y="125725"/>
            <a:ext cx="7081500" cy="43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</a:rPr>
              <a:t>PCA: Principal Component Analysis 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3081700" y="601863"/>
            <a:ext cx="3081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Features</a:t>
            </a:r>
            <a:r>
              <a:rPr lang="en" sz="1800">
                <a:solidFill>
                  <a:srgbClr val="38761D"/>
                </a:solidFill>
              </a:rPr>
              <a:t>(Attribute/variable)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354" name="Google Shape;354;p34"/>
          <p:cNvSpPr txBox="1"/>
          <p:nvPr/>
        </p:nvSpPr>
        <p:spPr>
          <a:xfrm rot="-5398912">
            <a:off x="-236836" y="1625301"/>
            <a:ext cx="1895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Data records (samples)</a:t>
            </a:r>
            <a:endParaRPr b="1" sz="1800">
              <a:solidFill>
                <a:srgbClr val="38761D"/>
              </a:solidFill>
            </a:endParaRPr>
          </a:p>
        </p:txBody>
      </p:sp>
      <p:graphicFrame>
        <p:nvGraphicFramePr>
          <p:cNvPr id="355" name="Google Shape;355;p34"/>
          <p:cNvGraphicFramePr/>
          <p:nvPr/>
        </p:nvGraphicFramePr>
        <p:xfrm>
          <a:off x="5272050" y="12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{94EE14ED-2AA2-4869-8ABB-661BBBDDD86E}</a:tableStyleId>
              </a:tblPr>
              <a:tblGrid>
                <a:gridCol w="1124200"/>
                <a:gridCol w="1093025"/>
                <a:gridCol w="852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" name="Google Shape;356;p34"/>
          <p:cNvSpPr txBox="1"/>
          <p:nvPr/>
        </p:nvSpPr>
        <p:spPr>
          <a:xfrm>
            <a:off x="1190750" y="910900"/>
            <a:ext cx="10419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2086850" y="910900"/>
            <a:ext cx="10419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34"/>
          <p:cNvSpPr txBox="1"/>
          <p:nvPr/>
        </p:nvSpPr>
        <p:spPr>
          <a:xfrm>
            <a:off x="3001250" y="910900"/>
            <a:ext cx="10419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7372800" y="910900"/>
            <a:ext cx="10419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 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6311675" y="910900"/>
            <a:ext cx="1346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 P-1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5244875" y="910900"/>
            <a:ext cx="1346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 P-2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2" name="Google Shape;362;p34"/>
          <p:cNvGraphicFramePr/>
          <p:nvPr/>
        </p:nvGraphicFramePr>
        <p:xfrm>
          <a:off x="1257025" y="126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{94EE14ED-2AA2-4869-8ABB-661BBBDDD86E}</a:tableStyleId>
              </a:tblPr>
              <a:tblGrid>
                <a:gridCol w="883050"/>
                <a:gridCol w="884750"/>
                <a:gridCol w="977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3" name="Google Shape;363;p34"/>
          <p:cNvSpPr/>
          <p:nvPr/>
        </p:nvSpPr>
        <p:spPr>
          <a:xfrm>
            <a:off x="4153175" y="1768538"/>
            <a:ext cx="116400" cy="123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4534175" y="1768538"/>
            <a:ext cx="116400" cy="123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4915175" y="1768538"/>
            <a:ext cx="116400" cy="123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Google Shape;366;p34"/>
          <p:cNvCxnSpPr/>
          <p:nvPr/>
        </p:nvCxnSpPr>
        <p:spPr>
          <a:xfrm>
            <a:off x="1255475" y="2517900"/>
            <a:ext cx="13590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4"/>
          <p:cNvCxnSpPr/>
          <p:nvPr/>
        </p:nvCxnSpPr>
        <p:spPr>
          <a:xfrm flipH="1">
            <a:off x="6568400" y="2504975"/>
            <a:ext cx="1766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68" name="Google Shape;368;p34"/>
          <p:cNvGraphicFramePr/>
          <p:nvPr/>
        </p:nvGraphicFramePr>
        <p:xfrm>
          <a:off x="2614475" y="329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{94EE14ED-2AA2-4869-8ABB-661BBBDDD86E}</a:tableStyleId>
              </a:tblPr>
              <a:tblGrid>
                <a:gridCol w="533400"/>
                <a:gridCol w="533400"/>
                <a:gridCol w="47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" name="Google Shape;369;p34"/>
          <p:cNvSpPr txBox="1"/>
          <p:nvPr/>
        </p:nvSpPr>
        <p:spPr>
          <a:xfrm>
            <a:off x="2614475" y="2958250"/>
            <a:ext cx="614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PC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3147875" y="2958250"/>
            <a:ext cx="614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PC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3681275" y="2958250"/>
            <a:ext cx="614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PC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4229375" y="3825938"/>
            <a:ext cx="116400" cy="123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"/>
          <p:cNvSpPr/>
          <p:nvPr/>
        </p:nvSpPr>
        <p:spPr>
          <a:xfrm>
            <a:off x="4457975" y="3825938"/>
            <a:ext cx="116400" cy="123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/>
          <p:nvPr/>
        </p:nvSpPr>
        <p:spPr>
          <a:xfrm>
            <a:off x="4686575" y="3825938"/>
            <a:ext cx="116400" cy="123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5" name="Google Shape;375;p34"/>
          <p:cNvGraphicFramePr/>
          <p:nvPr/>
        </p:nvGraphicFramePr>
        <p:xfrm>
          <a:off x="4900475" y="329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{94EE14ED-2AA2-4869-8ABB-661BBBDDD86E}</a:tableStyleId>
              </a:tblPr>
              <a:tblGrid>
                <a:gridCol w="533400"/>
                <a:gridCol w="533400"/>
                <a:gridCol w="47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6" name="Google Shape;376;p34"/>
          <p:cNvSpPr txBox="1"/>
          <p:nvPr/>
        </p:nvSpPr>
        <p:spPr>
          <a:xfrm>
            <a:off x="4833575" y="2958250"/>
            <a:ext cx="681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PC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K-2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5433875" y="2958250"/>
            <a:ext cx="681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PC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K-1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5967275" y="2958250"/>
            <a:ext cx="614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PC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41775" y="2849850"/>
            <a:ext cx="2239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From M features to K PCs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 rot="-5398912">
            <a:off x="1217764" y="3681726"/>
            <a:ext cx="1895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Data records (samples)</a:t>
            </a:r>
            <a:endParaRPr b="1" sz="1800">
              <a:solidFill>
                <a:srgbClr val="38761D"/>
              </a:solidFill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3279400" y="2655213"/>
            <a:ext cx="3081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Principle components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6789025" y="3547250"/>
            <a:ext cx="198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K &lt;= min{P,N}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/>
          <p:nvPr/>
        </p:nvSpPr>
        <p:spPr>
          <a:xfrm rot="-5400000">
            <a:off x="-560725" y="2173275"/>
            <a:ext cx="3746100" cy="86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2373275" y="765125"/>
            <a:ext cx="6089400" cy="43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t-SNE: t-Distributed Stochastic Neighbor Embedding</a:t>
            </a:r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389" name="Google Shape;38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1880700" y="740813"/>
            <a:ext cx="475800" cy="520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391" name="Google Shape;391;p35"/>
          <p:cNvSpPr txBox="1"/>
          <p:nvPr/>
        </p:nvSpPr>
        <p:spPr>
          <a:xfrm>
            <a:off x="4871200" y="4555125"/>
            <a:ext cx="3000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https://lvdmaaten.github.io/tsne/</a:t>
            </a:r>
            <a:endParaRPr/>
          </a:p>
        </p:txBody>
      </p:sp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975" y="1159825"/>
            <a:ext cx="6170639" cy="3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5"/>
          <p:cNvSpPr txBox="1"/>
          <p:nvPr/>
        </p:nvSpPr>
        <p:spPr>
          <a:xfrm>
            <a:off x="4871200" y="4227925"/>
            <a:ext cx="3000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Amazing</a:t>
            </a:r>
            <a:r>
              <a:rPr b="1" lang="en" sz="1800"/>
              <a:t> GitHub page</a:t>
            </a:r>
            <a:endParaRPr b="1" sz="1800"/>
          </a:p>
        </p:txBody>
      </p:sp>
      <p:sp>
        <p:nvSpPr>
          <p:cNvPr id="394" name="Google Shape;394;p35"/>
          <p:cNvSpPr/>
          <p:nvPr/>
        </p:nvSpPr>
        <p:spPr>
          <a:xfrm>
            <a:off x="2605750" y="3252575"/>
            <a:ext cx="1203300" cy="22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>
            <a:off x="2605750" y="4252125"/>
            <a:ext cx="1424100" cy="30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/>
        </p:nvSpPr>
        <p:spPr>
          <a:xfrm>
            <a:off x="425425" y="130950"/>
            <a:ext cx="8375700" cy="43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</a:rPr>
              <a:t>t-SNE: t-Distributed Stochastic Neighbor Embedding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401" name="Google Shape;40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36"/>
          <p:cNvSpPr/>
          <p:nvPr/>
        </p:nvSpPr>
        <p:spPr>
          <a:xfrm>
            <a:off x="5788850" y="3551250"/>
            <a:ext cx="26445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 rot="-5400000">
            <a:off x="4584200" y="2379600"/>
            <a:ext cx="23763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7812000" y="23694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7964400" y="24456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7735800" y="25218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7735800" y="27504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7888200" y="26742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>
            <a:off x="7583400" y="25980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>
            <a:off x="7583400" y="23694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>
            <a:off x="6516600" y="27504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/>
          <p:nvPr/>
        </p:nvSpPr>
        <p:spPr>
          <a:xfrm>
            <a:off x="6440400" y="25218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6288000" y="26742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6288000" y="24456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6592800" y="25980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6516600" y="23694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>
            <a:off x="6355950" y="28698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>
            <a:off x="6127350" y="25650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"/>
          <p:cNvSpPr txBox="1"/>
          <p:nvPr/>
        </p:nvSpPr>
        <p:spPr>
          <a:xfrm>
            <a:off x="6366975" y="3594450"/>
            <a:ext cx="1632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Dimension 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 rot="-5400000">
            <a:off x="4683200" y="2368550"/>
            <a:ext cx="1632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Dimension 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7583400" y="28266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3177450" y="2220225"/>
            <a:ext cx="2019000" cy="5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 txBox="1"/>
          <p:nvPr/>
        </p:nvSpPr>
        <p:spPr>
          <a:xfrm>
            <a:off x="3065275" y="1465750"/>
            <a:ext cx="19692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Mapping that preserves local structure of data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2107850" y="23478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2260250" y="24240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2031650" y="25002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2031650" y="27288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2184050" y="26526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1879250" y="25764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1879250" y="23478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964850" y="27288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888650" y="25002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36250" y="26526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"/>
          <p:cNvSpPr/>
          <p:nvPr/>
        </p:nvSpPr>
        <p:spPr>
          <a:xfrm>
            <a:off x="736250" y="24240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1041050" y="25764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964850" y="23478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>
            <a:off x="804200" y="28482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>
            <a:off x="575600" y="2543450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>
            <a:off x="1879250" y="2805050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 txBox="1"/>
          <p:nvPr/>
        </p:nvSpPr>
        <p:spPr>
          <a:xfrm>
            <a:off x="651800" y="656800"/>
            <a:ext cx="18231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P-dimensional space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6199550" y="755950"/>
            <a:ext cx="182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2D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space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1232100" y="4232650"/>
            <a:ext cx="65037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embedding does not preserve global structure of data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425425" y="3627450"/>
            <a:ext cx="26445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 rot="-904808">
            <a:off x="387606" y="3167327"/>
            <a:ext cx="2739749" cy="1214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rot="-2702928">
            <a:off x="6568" y="2481560"/>
            <a:ext cx="2739686" cy="1213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rot="-5401129">
            <a:off x="-1060156" y="2100471"/>
            <a:ext cx="2739600" cy="12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 txBox="1"/>
          <p:nvPr/>
        </p:nvSpPr>
        <p:spPr>
          <a:xfrm>
            <a:off x="5698275" y="1404400"/>
            <a:ext cx="297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Neighbors remain neighbors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36"/>
          <p:cNvSpPr/>
          <p:nvPr/>
        </p:nvSpPr>
        <p:spPr>
          <a:xfrm>
            <a:off x="6736488" y="2750450"/>
            <a:ext cx="746400" cy="307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 txBox="1"/>
          <p:nvPr/>
        </p:nvSpPr>
        <p:spPr>
          <a:xfrm>
            <a:off x="5698275" y="2956600"/>
            <a:ext cx="297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No meaning in large distances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/>
          <p:nvPr/>
        </p:nvSpPr>
        <p:spPr>
          <a:xfrm rot="-5400000">
            <a:off x="-560725" y="2173275"/>
            <a:ext cx="3746100" cy="86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7"/>
          <p:cNvSpPr txBox="1"/>
          <p:nvPr/>
        </p:nvSpPr>
        <p:spPr>
          <a:xfrm>
            <a:off x="2373275" y="814175"/>
            <a:ext cx="6486600" cy="43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UMAP: </a:t>
            </a:r>
            <a:r>
              <a:rPr b="1" lang="en" sz="1800">
                <a:solidFill>
                  <a:schemeClr val="accent2"/>
                </a:solidFill>
              </a:rPr>
              <a:t>Uniform Manifold Approximation and Projection</a:t>
            </a:r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456" name="Google Shape;4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1880700" y="771425"/>
            <a:ext cx="475800" cy="520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pic>
        <p:nvPicPr>
          <p:cNvPr id="458" name="Google Shape;4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450" y="1292225"/>
            <a:ext cx="3954920" cy="3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7"/>
          <p:cNvSpPr txBox="1"/>
          <p:nvPr/>
        </p:nvSpPr>
        <p:spPr>
          <a:xfrm>
            <a:off x="6021150" y="2775750"/>
            <a:ext cx="3000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https://github.com/lmcinnes/umap</a:t>
            </a:r>
            <a:endParaRPr/>
          </a:p>
        </p:txBody>
      </p:sp>
      <p:sp>
        <p:nvSpPr>
          <p:cNvPr id="460" name="Google Shape;460;p37"/>
          <p:cNvSpPr txBox="1"/>
          <p:nvPr/>
        </p:nvSpPr>
        <p:spPr>
          <a:xfrm>
            <a:off x="5947100" y="2391150"/>
            <a:ext cx="3157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Amazing GitHub repository</a:t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/>
          <p:nvPr/>
        </p:nvSpPr>
        <p:spPr>
          <a:xfrm rot="-5400000">
            <a:off x="-560725" y="2173275"/>
            <a:ext cx="3746100" cy="86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2373275" y="3785975"/>
            <a:ext cx="6486600" cy="43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UMAP: Uniform Manifold Approximation and Projection</a:t>
            </a:r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467" name="Google Shape;467;p38"/>
          <p:cNvSpPr txBox="1"/>
          <p:nvPr/>
        </p:nvSpPr>
        <p:spPr>
          <a:xfrm>
            <a:off x="2373275" y="792275"/>
            <a:ext cx="4306500" cy="43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PCA: Principal Component Analysis </a:t>
            </a:r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468" name="Google Shape;468;p38"/>
          <p:cNvSpPr txBox="1"/>
          <p:nvPr/>
        </p:nvSpPr>
        <p:spPr>
          <a:xfrm>
            <a:off x="2373275" y="2289125"/>
            <a:ext cx="6089400" cy="43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t-SNE: t-Distributed Stochastic Neighbor Embedding</a:t>
            </a:r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469" name="Google Shape;46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1880700" y="786400"/>
            <a:ext cx="475800" cy="520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471" name="Google Shape;471;p38"/>
          <p:cNvSpPr/>
          <p:nvPr/>
        </p:nvSpPr>
        <p:spPr>
          <a:xfrm>
            <a:off x="1880700" y="2264813"/>
            <a:ext cx="475800" cy="520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472" name="Google Shape;472;p38"/>
          <p:cNvSpPr/>
          <p:nvPr/>
        </p:nvSpPr>
        <p:spPr>
          <a:xfrm>
            <a:off x="1880700" y="3743225"/>
            <a:ext cx="475800" cy="520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313" y="2238050"/>
            <a:ext cx="7258773" cy="13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3880750" y="1269638"/>
            <a:ext cx="3081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Features</a:t>
            </a:r>
            <a:r>
              <a:rPr lang="en" sz="1800">
                <a:solidFill>
                  <a:srgbClr val="38761D"/>
                </a:solidFill>
              </a:rPr>
              <a:t>(</a:t>
            </a:r>
            <a:r>
              <a:rPr lang="en" sz="1800">
                <a:solidFill>
                  <a:srgbClr val="38761D"/>
                </a:solidFill>
              </a:rPr>
              <a:t>Attribute/variable)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 rot="-5398912">
            <a:off x="-455386" y="2885601"/>
            <a:ext cx="1895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Data records (samples)</a:t>
            </a:r>
            <a:endParaRPr b="1" sz="1800">
              <a:solidFill>
                <a:srgbClr val="38761D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 rot="5400000">
            <a:off x="4841500" y="-1619200"/>
            <a:ext cx="368400" cy="7178100"/>
          </a:xfrm>
          <a:prstGeom prst="leftBrace">
            <a:avLst>
              <a:gd fmla="val 160380" name="adj1"/>
              <a:gd fmla="val 50000" name="adj2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" name="Google Shape;93;p15"/>
          <p:cNvSpPr/>
          <p:nvPr/>
        </p:nvSpPr>
        <p:spPr>
          <a:xfrm>
            <a:off x="936625" y="2652450"/>
            <a:ext cx="267600" cy="913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541550" y="3915025"/>
            <a:ext cx="4420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 </a:t>
            </a:r>
            <a:r>
              <a:rPr b="1" lang="en" sz="1800">
                <a:solidFill>
                  <a:schemeClr val="accent1"/>
                </a:solidFill>
              </a:rPr>
              <a:t># Features = Dimension of dataset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dimensions in images</a:t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495075" y="1190025"/>
            <a:ext cx="74802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Number of dimensions (features) is equal to number of pixels if we use them directly as features of our models.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017575" y="1907900"/>
            <a:ext cx="150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8*8=64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827575" y="1942275"/>
            <a:ext cx="304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2048*1536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3,145,728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032000" y="2072900"/>
            <a:ext cx="1079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50" y="24539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900" y="2453900"/>
            <a:ext cx="3337098" cy="25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699525" y="4565725"/>
            <a:ext cx="3000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http://www.kabu-load.net/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306350" y="4109150"/>
            <a:ext cx="2571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UCI ML hand-written digits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to reduce number of dimensions?</a:t>
            </a:r>
            <a:endParaRPr/>
          </a:p>
        </p:txBody>
      </p: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311700" y="1411750"/>
            <a:ext cx="8251200" cy="3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b="1" lang="en" sz="2400">
                <a:solidFill>
                  <a:schemeClr val="accent2"/>
                </a:solidFill>
              </a:rPr>
              <a:t>May help to eliminate irrelevant features or reduce noise </a:t>
            </a:r>
            <a:endParaRPr b="1"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to reduce number of dimensions?</a:t>
            </a:r>
            <a:endParaRPr/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311700" y="1411750"/>
            <a:ext cx="82512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b="1" lang="en" sz="2400">
                <a:solidFill>
                  <a:schemeClr val="accent2"/>
                </a:solidFill>
              </a:rPr>
              <a:t>May help to eliminate irrelevant features or reduce noise </a:t>
            </a:r>
            <a:endParaRPr b="1"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042725" y="4467625"/>
            <a:ext cx="26445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-5400000">
            <a:off x="1838075" y="3295975"/>
            <a:ext cx="23763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065875" y="32858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218275" y="33620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989675" y="34382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989675" y="36668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142075" y="35906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837275" y="35144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837275" y="32858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922875" y="36668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846675" y="34382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694275" y="35906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694275" y="33620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999075" y="35144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922875" y="32858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762225" y="37862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533625" y="34814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3620850" y="4510825"/>
            <a:ext cx="1632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Dimension 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 rot="-5400000">
            <a:off x="1937075" y="3284925"/>
            <a:ext cx="1632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Dimension 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837275" y="37430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to reduce number of dimensions?</a:t>
            </a:r>
            <a:endParaRPr/>
          </a:p>
        </p:txBody>
      </p:sp>
      <p:sp>
        <p:nvSpPr>
          <p:cNvPr id="149" name="Google Shape;149;p19"/>
          <p:cNvSpPr txBox="1"/>
          <p:nvPr>
            <p:ph idx="4294967295" type="body"/>
          </p:nvPr>
        </p:nvSpPr>
        <p:spPr>
          <a:xfrm>
            <a:off x="311700" y="1411750"/>
            <a:ext cx="82512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b="1" lang="en" sz="2400">
                <a:solidFill>
                  <a:schemeClr val="accent2"/>
                </a:solidFill>
              </a:rPr>
              <a:t>May help to eliminate irrelevant features or reduce noise </a:t>
            </a:r>
            <a:endParaRPr b="1"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042725" y="4467625"/>
            <a:ext cx="26445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 rot="-5400000">
            <a:off x="1838075" y="3295975"/>
            <a:ext cx="23763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3922875" y="36668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846675" y="34382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3694275" y="35906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3694275" y="33620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999075" y="35144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3922875" y="32858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762225" y="37862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3533625" y="3481425"/>
            <a:ext cx="119400" cy="1194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620850" y="4510825"/>
            <a:ext cx="1632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Dimension 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 rot="-5400000">
            <a:off x="1937075" y="3284925"/>
            <a:ext cx="1632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Dimension 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3464875" y="4587025"/>
            <a:ext cx="1831800" cy="349800"/>
          </a:xfrm>
          <a:prstGeom prst="flowChartConnecto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065875" y="32858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5218275" y="33620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4989675" y="34382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989675" y="36668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5142075" y="35906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837275" y="35144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837275" y="32858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4837275" y="3743025"/>
            <a:ext cx="119400" cy="119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to reduce number of dimensions?</a:t>
            </a:r>
            <a:endParaRPr/>
          </a:p>
        </p:txBody>
      </p:sp>
      <p:sp>
        <p:nvSpPr>
          <p:cNvPr id="177" name="Google Shape;177;p20"/>
          <p:cNvSpPr txBox="1"/>
          <p:nvPr>
            <p:ph idx="4294967295" type="body"/>
          </p:nvPr>
        </p:nvSpPr>
        <p:spPr>
          <a:xfrm>
            <a:off x="311700" y="1411750"/>
            <a:ext cx="82512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b="1" lang="en" sz="2400">
                <a:solidFill>
                  <a:schemeClr val="accent2"/>
                </a:solidFill>
              </a:rPr>
              <a:t>May help to eliminate irrelevant features or reduce noise </a:t>
            </a:r>
            <a:endParaRPr b="1" sz="2400">
              <a:solidFill>
                <a:schemeClr val="accent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b="1" lang="en" sz="2400">
                <a:solidFill>
                  <a:schemeClr val="accent2"/>
                </a:solidFill>
              </a:rPr>
              <a:t>Reduce Time and Memory in computations</a:t>
            </a:r>
            <a:endParaRPr b="1"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to reduce number of dimensions?</a:t>
            </a:r>
            <a:endParaRPr/>
          </a:p>
        </p:txBody>
      </p:sp>
      <p:sp>
        <p:nvSpPr>
          <p:cNvPr id="184" name="Google Shape;184;p21"/>
          <p:cNvSpPr txBox="1"/>
          <p:nvPr>
            <p:ph idx="4294967295" type="body"/>
          </p:nvPr>
        </p:nvSpPr>
        <p:spPr>
          <a:xfrm>
            <a:off x="311700" y="1411750"/>
            <a:ext cx="82512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b="1" lang="en" sz="2400">
                <a:solidFill>
                  <a:schemeClr val="accent2"/>
                </a:solidFill>
              </a:rPr>
              <a:t>May help to eliminate irrelevant features or reduce noise </a:t>
            </a:r>
            <a:endParaRPr b="1" sz="2400">
              <a:solidFill>
                <a:schemeClr val="accent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b="1" lang="en" sz="2400">
                <a:solidFill>
                  <a:schemeClr val="accent2"/>
                </a:solidFill>
              </a:rPr>
              <a:t>Reduce Time and Memory in computations</a:t>
            </a:r>
            <a:endParaRPr b="1" sz="2400">
              <a:solidFill>
                <a:schemeClr val="accent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b="1" lang="en" sz="2400">
                <a:solidFill>
                  <a:schemeClr val="accent2"/>
                </a:solidFill>
              </a:rPr>
              <a:t>Allow data to be more easily visualized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277925" y="3780675"/>
            <a:ext cx="69138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We can imagine things in 3D.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We can visualize, in an easy to interpret way, up to 2D.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