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  <p:embeddedFont>
      <p:font typeface="PT Sans Narrow"/>
      <p:regular r:id="rId64"/>
      <p:bold r:id="rId65"/>
    </p:embeddedFont>
    <p:embeddedFont>
      <p:font typeface="Open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7DDAC2-A893-4D11-9B6F-ACFE00B31581}">
  <a:tblStyle styleId="{BB7DDAC2-A893-4D11-9B6F-ACFE00B315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5.xml"/><Relationship Id="rId64" Type="http://schemas.openxmlformats.org/officeDocument/2006/relationships/font" Target="fonts/PTSansNarrow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6.xml"/><Relationship Id="rId65" Type="http://schemas.openxmlformats.org/officeDocument/2006/relationships/font" Target="fonts/PTSansNarrow-bold.fntdata"/><Relationship Id="rId24" Type="http://schemas.openxmlformats.org/officeDocument/2006/relationships/slide" Target="slides/slide19.xml"/><Relationship Id="rId68" Type="http://schemas.openxmlformats.org/officeDocument/2006/relationships/font" Target="fonts/OpenSans-italic.fntdata"/><Relationship Id="rId23" Type="http://schemas.openxmlformats.org/officeDocument/2006/relationships/slide" Target="slides/slide18.xml"/><Relationship Id="rId67" Type="http://schemas.openxmlformats.org/officeDocument/2006/relationships/font" Target="fonts/OpenSans-bold.fntdata"/><Relationship Id="rId60" Type="http://schemas.openxmlformats.org/officeDocument/2006/relationships/font" Target="fonts/Robo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b3632b405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b3632b405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c84e2491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c84e2491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c84e2491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c84e2491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c84e2491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c84e2491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c84e2491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c84e2491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c84e24916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c84e2491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c84e24916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c84e2491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c84e2491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c84e2491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c84e2491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c84e2491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c84e24916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c84e24916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b3632b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b3632b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7c84e24916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7c84e24916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c84e2491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7c84e2491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c84e24916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c84e24916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c84e24916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c84e24916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c84e24916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c84e24916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7c84e24916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7c84e24916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7c84e24916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7c84e24916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7c84e24916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7c84e24916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7c84e24916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7c84e24916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7c84e24916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7c84e2491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b3632b4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b3632b4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7c84e24916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7c84e24916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c84e24916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c84e24916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c84e2491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c84e2491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7c84e24916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7c84e24916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7c84e2491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7c84e2491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7c84e24916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7c84e24916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ab3632b40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ab3632b40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ac357408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ac357408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ac357408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ac357408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ae96cfc9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ae96cfc9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b3632b40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b3632b40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c357408b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c357408b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e96cfc9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e96cfc9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ac357408b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ac357408b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ae96cfc9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ae96cfc9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ac357408b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ac357408b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ac357408b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ac357408b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ae96cfc98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ae96cfc9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ac357408b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ac357408b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c357408b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ac357408b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ab3632b40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ab3632b40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b3632b40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b3632b40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ae96cfc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ae96cfc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7c84e2491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7c84e2491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7c541be8b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7c541be8b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7c541be8b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7c541be8b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7c541be8b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7c541be8b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3632b40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b3632b40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b3632b405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b3632b405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b3632b40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b3632b40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b3632b40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b3632b40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15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analyticsvidhya.com/blog/2017/02/top-28-cheat-sheets-for-machine-learning-data-science-probability-sql-big-data/" TargetMode="External"/><Relationship Id="rId10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scikit-learn.org/stable/install.html" TargetMode="External"/><Relationship Id="rId4" Type="http://schemas.openxmlformats.org/officeDocument/2006/relationships/hyperlink" Target="https://scikit-learn.org/stable/install.html" TargetMode="External"/><Relationship Id="rId9" Type="http://schemas.openxmlformats.org/officeDocument/2006/relationships/hyperlink" Target="https://scikit-learn.org/stable/datasets/index.html" TargetMode="External"/><Relationship Id="rId5" Type="http://schemas.openxmlformats.org/officeDocument/2006/relationships/hyperlink" Target="https://store.continuum.io/cshop/anaconda/" TargetMode="External"/><Relationship Id="rId6" Type="http://schemas.openxmlformats.org/officeDocument/2006/relationships/hyperlink" Target="https://store.continuum.io/cshop/anaconda/" TargetMode="External"/><Relationship Id="rId7" Type="http://schemas.openxmlformats.org/officeDocument/2006/relationships/hyperlink" Target="http://ipython.org/install.html" TargetMode="External"/><Relationship Id="rId8" Type="http://schemas.openxmlformats.org/officeDocument/2006/relationships/hyperlink" Target="http://ipython.org/install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137225" y="2773857"/>
            <a:ext cx="48705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</a:t>
            </a:r>
            <a:r>
              <a:rPr lang="en" sz="2200"/>
              <a:t>Ali Madani</a:t>
            </a:r>
            <a:r>
              <a:rPr lang="en" sz="2200"/>
              <a:t> 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Farnoosh Khodakarami</a:t>
            </a:r>
            <a:endParaRPr sz="2200"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863425" y="14279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Ensemble learning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311700" y="292625"/>
            <a:ext cx="85206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Bagging and boosting algorithms</a:t>
            </a:r>
            <a:endParaRPr sz="3000"/>
          </a:p>
        </p:txBody>
      </p:sp>
      <p:sp>
        <p:nvSpPr>
          <p:cNvPr id="300" name="Google Shape;300;p24"/>
          <p:cNvSpPr txBox="1"/>
          <p:nvPr/>
        </p:nvSpPr>
        <p:spPr>
          <a:xfrm>
            <a:off x="823300" y="1077200"/>
            <a:ext cx="2738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Open Sans"/>
                <a:ea typeface="Open Sans"/>
                <a:cs typeface="Open Sans"/>
                <a:sym typeface="Open Sans"/>
              </a:rPr>
              <a:t>Bagging algorithms</a:t>
            </a:r>
            <a:endParaRPr b="1" sz="20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4583125" y="1077200"/>
            <a:ext cx="2738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Open Sans"/>
                <a:ea typeface="Open Sans"/>
                <a:cs typeface="Open Sans"/>
                <a:sym typeface="Open Sans"/>
              </a:rPr>
              <a:t>Boosting</a:t>
            </a:r>
            <a:r>
              <a:rPr b="1" lang="en" sz="2000" u="sng">
                <a:latin typeface="Open Sans"/>
                <a:ea typeface="Open Sans"/>
                <a:cs typeface="Open Sans"/>
                <a:sym typeface="Open Sans"/>
              </a:rPr>
              <a:t> algorithms</a:t>
            </a:r>
            <a:endParaRPr b="1" sz="20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990375" y="1533475"/>
            <a:ext cx="25713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4557800" y="1533475"/>
            <a:ext cx="41211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Adaboost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Gradient Boosting Method (GBM)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Trees and Random Forest</a:t>
            </a:r>
            <a:endParaRPr/>
          </a:p>
        </p:txBody>
      </p:sp>
      <p:sp>
        <p:nvSpPr>
          <p:cNvPr id="310" name="Google Shape;3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decision tree for classification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062325" y="1504550"/>
            <a:ext cx="1157700" cy="643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(kid?)</a:t>
            </a:r>
            <a:endParaRPr i="1" sz="2000"/>
          </a:p>
        </p:txBody>
      </p:sp>
      <p:cxnSp>
        <p:nvCxnSpPr>
          <p:cNvPr id="317" name="Google Shape;317;p26"/>
          <p:cNvCxnSpPr>
            <a:stCxn id="316" idx="2"/>
            <a:endCxn id="318" idx="0"/>
          </p:cNvCxnSpPr>
          <p:nvPr/>
        </p:nvCxnSpPr>
        <p:spPr>
          <a:xfrm flipH="1">
            <a:off x="814075" y="2148350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6"/>
          <p:cNvCxnSpPr>
            <a:stCxn id="316" idx="2"/>
            <a:endCxn id="320" idx="0"/>
          </p:cNvCxnSpPr>
          <p:nvPr/>
        </p:nvCxnSpPr>
        <p:spPr>
          <a:xfrm>
            <a:off x="1641175" y="2148350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6"/>
          <p:cNvSpPr/>
          <p:nvPr/>
        </p:nvSpPr>
        <p:spPr>
          <a:xfrm>
            <a:off x="19883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3119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517375" y="2393525"/>
            <a:ext cx="79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yes</a:t>
            </a:r>
            <a:endParaRPr sz="2000"/>
          </a:p>
        </p:txBody>
      </p:sp>
      <p:sp>
        <p:nvSpPr>
          <p:cNvPr id="322" name="Google Shape;322;p26"/>
          <p:cNvSpPr txBox="1"/>
          <p:nvPr/>
        </p:nvSpPr>
        <p:spPr>
          <a:xfrm>
            <a:off x="2117575" y="2393525"/>
            <a:ext cx="79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</a:t>
            </a:r>
            <a:endParaRPr sz="2000"/>
          </a:p>
        </p:txBody>
      </p:sp>
      <p:sp>
        <p:nvSpPr>
          <p:cNvPr id="323" name="Google Shape;3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decision tree for classification</a:t>
            </a:r>
            <a:endParaRPr/>
          </a:p>
        </p:txBody>
      </p:sp>
      <p:cxnSp>
        <p:nvCxnSpPr>
          <p:cNvPr id="329" name="Google Shape;329;p27"/>
          <p:cNvCxnSpPr>
            <a:stCxn id="330" idx="2"/>
            <a:endCxn id="331" idx="0"/>
          </p:cNvCxnSpPr>
          <p:nvPr/>
        </p:nvCxnSpPr>
        <p:spPr>
          <a:xfrm flipH="1">
            <a:off x="814000" y="21482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7"/>
          <p:cNvCxnSpPr>
            <a:stCxn id="330" idx="2"/>
            <a:endCxn id="333" idx="0"/>
          </p:cNvCxnSpPr>
          <p:nvPr/>
        </p:nvCxnSpPr>
        <p:spPr>
          <a:xfrm>
            <a:off x="1641100" y="21482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7"/>
          <p:cNvSpPr/>
          <p:nvPr/>
        </p:nvSpPr>
        <p:spPr>
          <a:xfrm>
            <a:off x="19883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3119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517375" y="2393525"/>
            <a:ext cx="79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yes</a:t>
            </a:r>
            <a:endParaRPr sz="2000"/>
          </a:p>
        </p:txBody>
      </p:sp>
      <p:sp>
        <p:nvSpPr>
          <p:cNvPr id="335" name="Google Shape;335;p27"/>
          <p:cNvSpPr txBox="1"/>
          <p:nvPr/>
        </p:nvSpPr>
        <p:spPr>
          <a:xfrm>
            <a:off x="2117575" y="2393525"/>
            <a:ext cx="79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</a:t>
            </a:r>
            <a:endParaRPr sz="2000"/>
          </a:p>
        </p:txBody>
      </p:sp>
      <p:sp>
        <p:nvSpPr>
          <p:cNvPr id="336" name="Google Shape;336;p27"/>
          <p:cNvSpPr/>
          <p:nvPr/>
        </p:nvSpPr>
        <p:spPr>
          <a:xfrm>
            <a:off x="4034125" y="16199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7" name="Google Shape;337;p27"/>
          <p:cNvCxnSpPr>
            <a:stCxn id="336" idx="2"/>
            <a:endCxn id="338" idx="0"/>
          </p:cNvCxnSpPr>
          <p:nvPr/>
        </p:nvCxnSpPr>
        <p:spPr>
          <a:xfrm flipH="1">
            <a:off x="3785875" y="21482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7"/>
          <p:cNvCxnSpPr>
            <a:stCxn id="336" idx="2"/>
            <a:endCxn id="340" idx="0"/>
          </p:cNvCxnSpPr>
          <p:nvPr/>
        </p:nvCxnSpPr>
        <p:spPr>
          <a:xfrm>
            <a:off x="4612975" y="21482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27"/>
          <p:cNvSpPr/>
          <p:nvPr/>
        </p:nvSpPr>
        <p:spPr>
          <a:xfrm>
            <a:off x="49601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32837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3140538" y="2393525"/>
            <a:ext cx="1452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Category 1</a:t>
            </a:r>
            <a:endParaRPr sz="2000"/>
          </a:p>
        </p:txBody>
      </p:sp>
      <p:sp>
        <p:nvSpPr>
          <p:cNvPr id="342" name="Google Shape;342;p27"/>
          <p:cNvSpPr txBox="1"/>
          <p:nvPr/>
        </p:nvSpPr>
        <p:spPr>
          <a:xfrm>
            <a:off x="4664538" y="2393525"/>
            <a:ext cx="1452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Category 2</a:t>
            </a:r>
            <a:endParaRPr sz="2000"/>
          </a:p>
        </p:txBody>
      </p:sp>
      <p:sp>
        <p:nvSpPr>
          <p:cNvPr id="343" name="Google Shape;343;p27"/>
          <p:cNvSpPr/>
          <p:nvPr/>
        </p:nvSpPr>
        <p:spPr>
          <a:xfrm>
            <a:off x="1062325" y="1504550"/>
            <a:ext cx="1157700" cy="643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(kid?)</a:t>
            </a:r>
            <a:endParaRPr i="1" sz="2000"/>
          </a:p>
        </p:txBody>
      </p:sp>
      <p:sp>
        <p:nvSpPr>
          <p:cNvPr id="344" name="Google Shape;3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decision tree for classification</a:t>
            </a:r>
            <a:endParaRPr/>
          </a:p>
        </p:txBody>
      </p:sp>
      <p:cxnSp>
        <p:nvCxnSpPr>
          <p:cNvPr id="350" name="Google Shape;350;p28"/>
          <p:cNvCxnSpPr>
            <a:stCxn id="351" idx="2"/>
            <a:endCxn id="352" idx="0"/>
          </p:cNvCxnSpPr>
          <p:nvPr/>
        </p:nvCxnSpPr>
        <p:spPr>
          <a:xfrm flipH="1">
            <a:off x="814000" y="21482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8"/>
          <p:cNvCxnSpPr>
            <a:stCxn id="351" idx="2"/>
            <a:endCxn id="354" idx="0"/>
          </p:cNvCxnSpPr>
          <p:nvPr/>
        </p:nvCxnSpPr>
        <p:spPr>
          <a:xfrm>
            <a:off x="1641100" y="21482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8"/>
          <p:cNvSpPr/>
          <p:nvPr/>
        </p:nvSpPr>
        <p:spPr>
          <a:xfrm>
            <a:off x="19883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3119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8"/>
          <p:cNvSpPr txBox="1"/>
          <p:nvPr/>
        </p:nvSpPr>
        <p:spPr>
          <a:xfrm>
            <a:off x="517375" y="2393525"/>
            <a:ext cx="79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yes</a:t>
            </a:r>
            <a:endParaRPr sz="2000"/>
          </a:p>
        </p:txBody>
      </p:sp>
      <p:sp>
        <p:nvSpPr>
          <p:cNvPr id="356" name="Google Shape;356;p28"/>
          <p:cNvSpPr txBox="1"/>
          <p:nvPr/>
        </p:nvSpPr>
        <p:spPr>
          <a:xfrm>
            <a:off x="2117575" y="2393525"/>
            <a:ext cx="79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</a:t>
            </a:r>
            <a:endParaRPr sz="2000"/>
          </a:p>
        </p:txBody>
      </p:sp>
      <p:sp>
        <p:nvSpPr>
          <p:cNvPr id="357" name="Google Shape;357;p28"/>
          <p:cNvSpPr/>
          <p:nvPr/>
        </p:nvSpPr>
        <p:spPr>
          <a:xfrm>
            <a:off x="4034125" y="16199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8" name="Google Shape;358;p28"/>
          <p:cNvCxnSpPr>
            <a:stCxn id="357" idx="2"/>
            <a:endCxn id="359" idx="0"/>
          </p:cNvCxnSpPr>
          <p:nvPr/>
        </p:nvCxnSpPr>
        <p:spPr>
          <a:xfrm flipH="1">
            <a:off x="3785875" y="21482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8"/>
          <p:cNvCxnSpPr>
            <a:stCxn id="357" idx="2"/>
            <a:endCxn id="361" idx="0"/>
          </p:cNvCxnSpPr>
          <p:nvPr/>
        </p:nvCxnSpPr>
        <p:spPr>
          <a:xfrm>
            <a:off x="4612975" y="21482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8"/>
          <p:cNvSpPr/>
          <p:nvPr/>
        </p:nvSpPr>
        <p:spPr>
          <a:xfrm>
            <a:off x="49601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32837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3676326" y="2393525"/>
            <a:ext cx="510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kid</a:t>
            </a:r>
            <a:endParaRPr sz="2000"/>
          </a:p>
        </p:txBody>
      </p:sp>
      <p:sp>
        <p:nvSpPr>
          <p:cNvPr id="363" name="Google Shape;363;p28"/>
          <p:cNvSpPr txBox="1"/>
          <p:nvPr/>
        </p:nvSpPr>
        <p:spPr>
          <a:xfrm>
            <a:off x="4978452" y="2379500"/>
            <a:ext cx="743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adult</a:t>
            </a:r>
            <a:endParaRPr sz="2000"/>
          </a:p>
        </p:txBody>
      </p:sp>
      <p:sp>
        <p:nvSpPr>
          <p:cNvPr id="364" name="Google Shape;364;p28"/>
          <p:cNvSpPr/>
          <p:nvPr/>
        </p:nvSpPr>
        <p:spPr>
          <a:xfrm>
            <a:off x="1062325" y="1504550"/>
            <a:ext cx="1157700" cy="643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(kid?)</a:t>
            </a:r>
            <a:endParaRPr i="1" sz="2000"/>
          </a:p>
        </p:txBody>
      </p:sp>
      <p:sp>
        <p:nvSpPr>
          <p:cNvPr id="365" name="Google Shape;3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decision tree for classification</a:t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1062325" y="16199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2" name="Google Shape;372;p29"/>
          <p:cNvCxnSpPr>
            <a:stCxn id="371" idx="2"/>
            <a:endCxn id="373" idx="0"/>
          </p:cNvCxnSpPr>
          <p:nvPr/>
        </p:nvCxnSpPr>
        <p:spPr>
          <a:xfrm flipH="1">
            <a:off x="814075" y="21482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9"/>
          <p:cNvCxnSpPr>
            <a:stCxn id="371" idx="2"/>
            <a:endCxn id="375" idx="0"/>
          </p:cNvCxnSpPr>
          <p:nvPr/>
        </p:nvCxnSpPr>
        <p:spPr>
          <a:xfrm>
            <a:off x="1641175" y="21482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9"/>
          <p:cNvSpPr/>
          <p:nvPr/>
        </p:nvSpPr>
        <p:spPr>
          <a:xfrm>
            <a:off x="19883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3119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9"/>
          <p:cNvSpPr txBox="1"/>
          <p:nvPr/>
        </p:nvSpPr>
        <p:spPr>
          <a:xfrm>
            <a:off x="517375" y="2393525"/>
            <a:ext cx="79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yes</a:t>
            </a:r>
            <a:endParaRPr sz="2000"/>
          </a:p>
        </p:txBody>
      </p:sp>
      <p:sp>
        <p:nvSpPr>
          <p:cNvPr id="377" name="Google Shape;377;p29"/>
          <p:cNvSpPr txBox="1"/>
          <p:nvPr/>
        </p:nvSpPr>
        <p:spPr>
          <a:xfrm>
            <a:off x="2117575" y="2393525"/>
            <a:ext cx="79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</a:t>
            </a:r>
            <a:endParaRPr sz="2000"/>
          </a:p>
        </p:txBody>
      </p:sp>
      <p:sp>
        <p:nvSpPr>
          <p:cNvPr id="378" name="Google Shape;378;p29"/>
          <p:cNvSpPr/>
          <p:nvPr/>
        </p:nvSpPr>
        <p:spPr>
          <a:xfrm>
            <a:off x="4034125" y="16199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9" name="Google Shape;379;p29"/>
          <p:cNvCxnSpPr>
            <a:stCxn id="378" idx="2"/>
            <a:endCxn id="380" idx="0"/>
          </p:cNvCxnSpPr>
          <p:nvPr/>
        </p:nvCxnSpPr>
        <p:spPr>
          <a:xfrm flipH="1">
            <a:off x="3785875" y="21482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9"/>
          <p:cNvCxnSpPr>
            <a:stCxn id="378" idx="2"/>
            <a:endCxn id="382" idx="0"/>
          </p:cNvCxnSpPr>
          <p:nvPr/>
        </p:nvCxnSpPr>
        <p:spPr>
          <a:xfrm>
            <a:off x="4612975" y="21482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9"/>
          <p:cNvSpPr/>
          <p:nvPr/>
        </p:nvSpPr>
        <p:spPr>
          <a:xfrm>
            <a:off x="49601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29"/>
          <p:cNvSpPr/>
          <p:nvPr/>
        </p:nvSpPr>
        <p:spPr>
          <a:xfrm>
            <a:off x="32837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29"/>
          <p:cNvSpPr txBox="1"/>
          <p:nvPr/>
        </p:nvSpPr>
        <p:spPr>
          <a:xfrm>
            <a:off x="3676326" y="2393525"/>
            <a:ext cx="510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kid</a:t>
            </a:r>
            <a:endParaRPr sz="2000"/>
          </a:p>
        </p:txBody>
      </p:sp>
      <p:sp>
        <p:nvSpPr>
          <p:cNvPr id="384" name="Google Shape;384;p29"/>
          <p:cNvSpPr txBox="1"/>
          <p:nvPr/>
        </p:nvSpPr>
        <p:spPr>
          <a:xfrm>
            <a:off x="4978452" y="2379500"/>
            <a:ext cx="743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adult</a:t>
            </a:r>
            <a:endParaRPr sz="2000"/>
          </a:p>
        </p:txBody>
      </p:sp>
      <p:sp>
        <p:nvSpPr>
          <p:cNvPr id="385" name="Google Shape;385;p29"/>
          <p:cNvSpPr/>
          <p:nvPr/>
        </p:nvSpPr>
        <p:spPr>
          <a:xfrm>
            <a:off x="6929725" y="16199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6" name="Google Shape;386;p29"/>
          <p:cNvCxnSpPr>
            <a:stCxn id="385" idx="2"/>
            <a:endCxn id="387" idx="0"/>
          </p:cNvCxnSpPr>
          <p:nvPr/>
        </p:nvCxnSpPr>
        <p:spPr>
          <a:xfrm flipH="1">
            <a:off x="6681475" y="21482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9"/>
          <p:cNvCxnSpPr>
            <a:stCxn id="385" idx="2"/>
            <a:endCxn id="389" idx="0"/>
          </p:cNvCxnSpPr>
          <p:nvPr/>
        </p:nvCxnSpPr>
        <p:spPr>
          <a:xfrm>
            <a:off x="7508575" y="21482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9"/>
          <p:cNvSpPr/>
          <p:nvPr/>
        </p:nvSpPr>
        <p:spPr>
          <a:xfrm>
            <a:off x="78557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9"/>
          <p:cNvSpPr/>
          <p:nvPr/>
        </p:nvSpPr>
        <p:spPr>
          <a:xfrm>
            <a:off x="61793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29"/>
          <p:cNvSpPr txBox="1"/>
          <p:nvPr/>
        </p:nvSpPr>
        <p:spPr>
          <a:xfrm>
            <a:off x="5964250" y="2393525"/>
            <a:ext cx="1725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&lt;= threshold</a:t>
            </a:r>
            <a:endParaRPr sz="2000"/>
          </a:p>
        </p:txBody>
      </p:sp>
      <p:sp>
        <p:nvSpPr>
          <p:cNvPr id="391" name="Google Shape;391;p29"/>
          <p:cNvSpPr txBox="1"/>
          <p:nvPr/>
        </p:nvSpPr>
        <p:spPr>
          <a:xfrm>
            <a:off x="7584775" y="2393525"/>
            <a:ext cx="1476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&gt;</a:t>
            </a:r>
            <a:r>
              <a:rPr lang="en" sz="2000"/>
              <a:t> threshold</a:t>
            </a:r>
            <a:endParaRPr sz="2000"/>
          </a:p>
        </p:txBody>
      </p:sp>
      <p:sp>
        <p:nvSpPr>
          <p:cNvPr id="392" name="Google Shape;3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decision tree for classification</a:t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1062325" y="16199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9" name="Google Shape;399;p30"/>
          <p:cNvCxnSpPr>
            <a:stCxn id="398" idx="2"/>
            <a:endCxn id="400" idx="0"/>
          </p:cNvCxnSpPr>
          <p:nvPr/>
        </p:nvCxnSpPr>
        <p:spPr>
          <a:xfrm flipH="1">
            <a:off x="814075" y="21482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0"/>
          <p:cNvCxnSpPr>
            <a:stCxn id="398" idx="2"/>
            <a:endCxn id="402" idx="0"/>
          </p:cNvCxnSpPr>
          <p:nvPr/>
        </p:nvCxnSpPr>
        <p:spPr>
          <a:xfrm>
            <a:off x="1641175" y="21482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30"/>
          <p:cNvSpPr/>
          <p:nvPr/>
        </p:nvSpPr>
        <p:spPr>
          <a:xfrm>
            <a:off x="19883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30"/>
          <p:cNvSpPr/>
          <p:nvPr/>
        </p:nvSpPr>
        <p:spPr>
          <a:xfrm>
            <a:off x="3119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0"/>
          <p:cNvSpPr txBox="1"/>
          <p:nvPr/>
        </p:nvSpPr>
        <p:spPr>
          <a:xfrm>
            <a:off x="517375" y="2393525"/>
            <a:ext cx="79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yes</a:t>
            </a:r>
            <a:endParaRPr sz="2000"/>
          </a:p>
        </p:txBody>
      </p:sp>
      <p:sp>
        <p:nvSpPr>
          <p:cNvPr id="404" name="Google Shape;404;p30"/>
          <p:cNvSpPr txBox="1"/>
          <p:nvPr/>
        </p:nvSpPr>
        <p:spPr>
          <a:xfrm>
            <a:off x="2117575" y="2393525"/>
            <a:ext cx="79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</a:t>
            </a:r>
            <a:endParaRPr sz="2000"/>
          </a:p>
        </p:txBody>
      </p:sp>
      <p:sp>
        <p:nvSpPr>
          <p:cNvPr id="405" name="Google Shape;405;p30"/>
          <p:cNvSpPr/>
          <p:nvPr/>
        </p:nvSpPr>
        <p:spPr>
          <a:xfrm>
            <a:off x="4034125" y="16199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6" name="Google Shape;406;p30"/>
          <p:cNvCxnSpPr>
            <a:stCxn id="405" idx="2"/>
            <a:endCxn id="407" idx="0"/>
          </p:cNvCxnSpPr>
          <p:nvPr/>
        </p:nvCxnSpPr>
        <p:spPr>
          <a:xfrm flipH="1">
            <a:off x="3785875" y="21482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0"/>
          <p:cNvCxnSpPr>
            <a:stCxn id="405" idx="2"/>
            <a:endCxn id="409" idx="0"/>
          </p:cNvCxnSpPr>
          <p:nvPr/>
        </p:nvCxnSpPr>
        <p:spPr>
          <a:xfrm>
            <a:off x="4612975" y="21482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30"/>
          <p:cNvSpPr/>
          <p:nvPr/>
        </p:nvSpPr>
        <p:spPr>
          <a:xfrm>
            <a:off x="49601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32837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3676326" y="2393525"/>
            <a:ext cx="510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kid</a:t>
            </a:r>
            <a:endParaRPr sz="2000"/>
          </a:p>
        </p:txBody>
      </p:sp>
      <p:sp>
        <p:nvSpPr>
          <p:cNvPr id="411" name="Google Shape;411;p30"/>
          <p:cNvSpPr txBox="1"/>
          <p:nvPr/>
        </p:nvSpPr>
        <p:spPr>
          <a:xfrm>
            <a:off x="4978452" y="2379500"/>
            <a:ext cx="743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adult</a:t>
            </a:r>
            <a:endParaRPr sz="2000"/>
          </a:p>
        </p:txBody>
      </p:sp>
      <p:sp>
        <p:nvSpPr>
          <p:cNvPr id="412" name="Google Shape;412;p30"/>
          <p:cNvSpPr/>
          <p:nvPr/>
        </p:nvSpPr>
        <p:spPr>
          <a:xfrm>
            <a:off x="6929725" y="1531200"/>
            <a:ext cx="1157700" cy="6171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(Age)</a:t>
            </a:r>
            <a:endParaRPr i="1" sz="2000"/>
          </a:p>
        </p:txBody>
      </p:sp>
      <p:cxnSp>
        <p:nvCxnSpPr>
          <p:cNvPr id="413" name="Google Shape;413;p30"/>
          <p:cNvCxnSpPr>
            <a:stCxn id="412" idx="2"/>
            <a:endCxn id="414" idx="0"/>
          </p:cNvCxnSpPr>
          <p:nvPr/>
        </p:nvCxnSpPr>
        <p:spPr>
          <a:xfrm flipH="1">
            <a:off x="6681475" y="2148300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0"/>
          <p:cNvCxnSpPr>
            <a:stCxn id="412" idx="2"/>
            <a:endCxn id="416" idx="0"/>
          </p:cNvCxnSpPr>
          <p:nvPr/>
        </p:nvCxnSpPr>
        <p:spPr>
          <a:xfrm>
            <a:off x="7508575" y="2148300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0"/>
          <p:cNvSpPr/>
          <p:nvPr/>
        </p:nvSpPr>
        <p:spPr>
          <a:xfrm>
            <a:off x="78557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6179350" y="30410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6416950" y="2393525"/>
            <a:ext cx="891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&lt;= 12</a:t>
            </a:r>
            <a:endParaRPr sz="2000"/>
          </a:p>
        </p:txBody>
      </p:sp>
      <p:sp>
        <p:nvSpPr>
          <p:cNvPr id="418" name="Google Shape;418;p30"/>
          <p:cNvSpPr txBox="1"/>
          <p:nvPr/>
        </p:nvSpPr>
        <p:spPr>
          <a:xfrm>
            <a:off x="7805275" y="2393525"/>
            <a:ext cx="798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&gt; 12</a:t>
            </a:r>
            <a:endParaRPr sz="2000"/>
          </a:p>
        </p:txBody>
      </p:sp>
      <p:sp>
        <p:nvSpPr>
          <p:cNvPr id="419" name="Google Shape;4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of decision tree</a:t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4906100" y="415750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6" name="Google Shape;426;p31"/>
          <p:cNvCxnSpPr>
            <a:stCxn id="425" idx="2"/>
            <a:endCxn id="427" idx="0"/>
          </p:cNvCxnSpPr>
          <p:nvPr/>
        </p:nvCxnSpPr>
        <p:spPr>
          <a:xfrm flipH="1">
            <a:off x="3553250" y="944050"/>
            <a:ext cx="19317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1"/>
          <p:cNvCxnSpPr>
            <a:stCxn id="425" idx="2"/>
            <a:endCxn id="429" idx="0"/>
          </p:cNvCxnSpPr>
          <p:nvPr/>
        </p:nvCxnSpPr>
        <p:spPr>
          <a:xfrm>
            <a:off x="5484950" y="944050"/>
            <a:ext cx="17631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1"/>
          <p:cNvSpPr/>
          <p:nvPr/>
        </p:nvSpPr>
        <p:spPr>
          <a:xfrm>
            <a:off x="6669125" y="1532050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j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2935325" y="1532050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k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7826700" y="23580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p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1"/>
          <p:cNvSpPr/>
          <p:nvPr/>
        </p:nvSpPr>
        <p:spPr>
          <a:xfrm>
            <a:off x="5466300" y="2358025"/>
            <a:ext cx="12696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m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2" name="Google Shape;432;p31"/>
          <p:cNvCxnSpPr>
            <a:stCxn id="429" idx="2"/>
            <a:endCxn id="431" idx="0"/>
          </p:cNvCxnSpPr>
          <p:nvPr/>
        </p:nvCxnSpPr>
        <p:spPr>
          <a:xfrm flipH="1">
            <a:off x="6101075" y="2060350"/>
            <a:ext cx="11469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1"/>
          <p:cNvCxnSpPr>
            <a:stCxn id="429" idx="2"/>
            <a:endCxn id="430" idx="0"/>
          </p:cNvCxnSpPr>
          <p:nvPr/>
        </p:nvCxnSpPr>
        <p:spPr>
          <a:xfrm>
            <a:off x="7247975" y="2060350"/>
            <a:ext cx="11967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1"/>
          <p:cNvSpPr/>
          <p:nvPr/>
        </p:nvSpPr>
        <p:spPr>
          <a:xfrm>
            <a:off x="4016700" y="23580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z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1580100" y="23580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t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6" name="Google Shape;436;p31"/>
          <p:cNvCxnSpPr>
            <a:stCxn id="427" idx="2"/>
            <a:endCxn id="435" idx="0"/>
          </p:cNvCxnSpPr>
          <p:nvPr/>
        </p:nvCxnSpPr>
        <p:spPr>
          <a:xfrm flipH="1">
            <a:off x="2159075" y="2060350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1"/>
          <p:cNvCxnSpPr>
            <a:stCxn id="427" idx="2"/>
            <a:endCxn id="434" idx="0"/>
          </p:cNvCxnSpPr>
          <p:nvPr/>
        </p:nvCxnSpPr>
        <p:spPr>
          <a:xfrm>
            <a:off x="3553175" y="2060350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31"/>
          <p:cNvSpPr/>
          <p:nvPr/>
        </p:nvSpPr>
        <p:spPr>
          <a:xfrm>
            <a:off x="5083500" y="31962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t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2646900" y="3196225"/>
            <a:ext cx="1196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s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0" name="Google Shape;440;p31"/>
          <p:cNvCxnSpPr>
            <a:endCxn id="439" idx="0"/>
          </p:cNvCxnSpPr>
          <p:nvPr/>
        </p:nvCxnSpPr>
        <p:spPr>
          <a:xfrm flipH="1">
            <a:off x="3245250" y="2898625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1"/>
          <p:cNvCxnSpPr>
            <a:endCxn id="438" idx="0"/>
          </p:cNvCxnSpPr>
          <p:nvPr/>
        </p:nvCxnSpPr>
        <p:spPr>
          <a:xfrm>
            <a:off x="4619850" y="2898625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1"/>
          <p:cNvSpPr/>
          <p:nvPr/>
        </p:nvSpPr>
        <p:spPr>
          <a:xfrm>
            <a:off x="3711900" y="40344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b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1"/>
          <p:cNvSpPr/>
          <p:nvPr/>
        </p:nvSpPr>
        <p:spPr>
          <a:xfrm>
            <a:off x="1275300" y="4034425"/>
            <a:ext cx="1196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q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4" name="Google Shape;444;p31"/>
          <p:cNvCxnSpPr>
            <a:endCxn id="443" idx="0"/>
          </p:cNvCxnSpPr>
          <p:nvPr/>
        </p:nvCxnSpPr>
        <p:spPr>
          <a:xfrm flipH="1">
            <a:off x="1873650" y="3736825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1"/>
          <p:cNvCxnSpPr>
            <a:endCxn id="442" idx="0"/>
          </p:cNvCxnSpPr>
          <p:nvPr/>
        </p:nvCxnSpPr>
        <p:spPr>
          <a:xfrm>
            <a:off x="3248250" y="3736825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type="title"/>
          </p:nvPr>
        </p:nvSpPr>
        <p:spPr>
          <a:xfrm>
            <a:off x="311700" y="203925"/>
            <a:ext cx="40182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Terminologies: root</a:t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>
            <a:off x="4906100" y="415750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3" name="Google Shape;453;p32"/>
          <p:cNvCxnSpPr>
            <a:stCxn id="452" idx="2"/>
            <a:endCxn id="454" idx="0"/>
          </p:cNvCxnSpPr>
          <p:nvPr/>
        </p:nvCxnSpPr>
        <p:spPr>
          <a:xfrm flipH="1">
            <a:off x="3553250" y="944050"/>
            <a:ext cx="19317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2"/>
          <p:cNvCxnSpPr>
            <a:stCxn id="452" idx="2"/>
            <a:endCxn id="456" idx="0"/>
          </p:cNvCxnSpPr>
          <p:nvPr/>
        </p:nvCxnSpPr>
        <p:spPr>
          <a:xfrm>
            <a:off x="5484950" y="944050"/>
            <a:ext cx="17631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2"/>
          <p:cNvSpPr/>
          <p:nvPr/>
        </p:nvSpPr>
        <p:spPr>
          <a:xfrm>
            <a:off x="6669125" y="1532050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j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32"/>
          <p:cNvSpPr/>
          <p:nvPr/>
        </p:nvSpPr>
        <p:spPr>
          <a:xfrm>
            <a:off x="2935325" y="1532050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k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7826700" y="23580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p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5466300" y="2358025"/>
            <a:ext cx="12696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m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9" name="Google Shape;459;p32"/>
          <p:cNvCxnSpPr>
            <a:stCxn id="456" idx="2"/>
            <a:endCxn id="458" idx="0"/>
          </p:cNvCxnSpPr>
          <p:nvPr/>
        </p:nvCxnSpPr>
        <p:spPr>
          <a:xfrm flipH="1">
            <a:off x="6101075" y="2060350"/>
            <a:ext cx="11469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2"/>
          <p:cNvCxnSpPr>
            <a:stCxn id="456" idx="2"/>
            <a:endCxn id="457" idx="0"/>
          </p:cNvCxnSpPr>
          <p:nvPr/>
        </p:nvCxnSpPr>
        <p:spPr>
          <a:xfrm>
            <a:off x="7247975" y="2060350"/>
            <a:ext cx="11967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32"/>
          <p:cNvSpPr/>
          <p:nvPr/>
        </p:nvSpPr>
        <p:spPr>
          <a:xfrm>
            <a:off x="4016700" y="23580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z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2"/>
          <p:cNvSpPr/>
          <p:nvPr/>
        </p:nvSpPr>
        <p:spPr>
          <a:xfrm>
            <a:off x="1580100" y="23580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t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3" name="Google Shape;463;p32"/>
          <p:cNvCxnSpPr>
            <a:stCxn id="454" idx="2"/>
            <a:endCxn id="462" idx="0"/>
          </p:cNvCxnSpPr>
          <p:nvPr/>
        </p:nvCxnSpPr>
        <p:spPr>
          <a:xfrm flipH="1">
            <a:off x="2159075" y="2060350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2"/>
          <p:cNvCxnSpPr>
            <a:stCxn id="454" idx="2"/>
            <a:endCxn id="461" idx="0"/>
          </p:cNvCxnSpPr>
          <p:nvPr/>
        </p:nvCxnSpPr>
        <p:spPr>
          <a:xfrm>
            <a:off x="3553175" y="2060350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32"/>
          <p:cNvSpPr/>
          <p:nvPr/>
        </p:nvSpPr>
        <p:spPr>
          <a:xfrm>
            <a:off x="5083500" y="31962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t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2646900" y="3196225"/>
            <a:ext cx="1196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s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7" name="Google Shape;467;p32"/>
          <p:cNvCxnSpPr>
            <a:endCxn id="466" idx="0"/>
          </p:cNvCxnSpPr>
          <p:nvPr/>
        </p:nvCxnSpPr>
        <p:spPr>
          <a:xfrm flipH="1">
            <a:off x="3245250" y="2898625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2"/>
          <p:cNvCxnSpPr>
            <a:endCxn id="465" idx="0"/>
          </p:cNvCxnSpPr>
          <p:nvPr/>
        </p:nvCxnSpPr>
        <p:spPr>
          <a:xfrm>
            <a:off x="4619850" y="2898625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2"/>
          <p:cNvSpPr/>
          <p:nvPr/>
        </p:nvSpPr>
        <p:spPr>
          <a:xfrm>
            <a:off x="3711900" y="40344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b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32"/>
          <p:cNvSpPr/>
          <p:nvPr/>
        </p:nvSpPr>
        <p:spPr>
          <a:xfrm>
            <a:off x="1275300" y="4034425"/>
            <a:ext cx="1196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q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1" name="Google Shape;471;p32"/>
          <p:cNvCxnSpPr>
            <a:endCxn id="470" idx="0"/>
          </p:cNvCxnSpPr>
          <p:nvPr/>
        </p:nvCxnSpPr>
        <p:spPr>
          <a:xfrm flipH="1">
            <a:off x="1873650" y="3736825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2"/>
          <p:cNvCxnSpPr>
            <a:endCxn id="469" idx="0"/>
          </p:cNvCxnSpPr>
          <p:nvPr/>
        </p:nvCxnSpPr>
        <p:spPr>
          <a:xfrm>
            <a:off x="3248250" y="3736825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32"/>
          <p:cNvSpPr txBox="1"/>
          <p:nvPr/>
        </p:nvSpPr>
        <p:spPr>
          <a:xfrm>
            <a:off x="357525" y="944050"/>
            <a:ext cx="2493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maker only</a:t>
            </a:r>
            <a:endParaRPr sz="2000"/>
          </a:p>
        </p:txBody>
      </p:sp>
      <p:sp>
        <p:nvSpPr>
          <p:cNvPr id="474" name="Google Shape;47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>
            <p:ph type="title"/>
          </p:nvPr>
        </p:nvSpPr>
        <p:spPr>
          <a:xfrm>
            <a:off x="147750" y="-24675"/>
            <a:ext cx="49359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nodes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3"/>
          <p:cNvSpPr/>
          <p:nvPr/>
        </p:nvSpPr>
        <p:spPr>
          <a:xfrm>
            <a:off x="4906100" y="415750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1" name="Google Shape;481;p33"/>
          <p:cNvCxnSpPr>
            <a:stCxn id="480" idx="2"/>
            <a:endCxn id="482" idx="0"/>
          </p:cNvCxnSpPr>
          <p:nvPr/>
        </p:nvCxnSpPr>
        <p:spPr>
          <a:xfrm flipH="1">
            <a:off x="3553250" y="944050"/>
            <a:ext cx="19317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3"/>
          <p:cNvCxnSpPr>
            <a:stCxn id="480" idx="2"/>
            <a:endCxn id="484" idx="0"/>
          </p:cNvCxnSpPr>
          <p:nvPr/>
        </p:nvCxnSpPr>
        <p:spPr>
          <a:xfrm>
            <a:off x="5484950" y="944050"/>
            <a:ext cx="17631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3"/>
          <p:cNvSpPr/>
          <p:nvPr/>
        </p:nvSpPr>
        <p:spPr>
          <a:xfrm>
            <a:off x="6669125" y="1532050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j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2935325" y="1532050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k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7826700" y="23580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p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5466300" y="2358025"/>
            <a:ext cx="12696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m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7" name="Google Shape;487;p33"/>
          <p:cNvCxnSpPr>
            <a:stCxn id="484" idx="2"/>
            <a:endCxn id="486" idx="0"/>
          </p:cNvCxnSpPr>
          <p:nvPr/>
        </p:nvCxnSpPr>
        <p:spPr>
          <a:xfrm flipH="1">
            <a:off x="6101075" y="2060350"/>
            <a:ext cx="11469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3"/>
          <p:cNvCxnSpPr>
            <a:stCxn id="484" idx="2"/>
            <a:endCxn id="485" idx="0"/>
          </p:cNvCxnSpPr>
          <p:nvPr/>
        </p:nvCxnSpPr>
        <p:spPr>
          <a:xfrm>
            <a:off x="7247975" y="2060350"/>
            <a:ext cx="11967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33"/>
          <p:cNvSpPr/>
          <p:nvPr/>
        </p:nvSpPr>
        <p:spPr>
          <a:xfrm>
            <a:off x="4016700" y="23580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z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1580100" y="23580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t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1" name="Google Shape;491;p33"/>
          <p:cNvCxnSpPr>
            <a:stCxn id="482" idx="2"/>
            <a:endCxn id="490" idx="0"/>
          </p:cNvCxnSpPr>
          <p:nvPr/>
        </p:nvCxnSpPr>
        <p:spPr>
          <a:xfrm flipH="1">
            <a:off x="2159075" y="2060350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3"/>
          <p:cNvCxnSpPr>
            <a:stCxn id="482" idx="2"/>
            <a:endCxn id="489" idx="0"/>
          </p:cNvCxnSpPr>
          <p:nvPr/>
        </p:nvCxnSpPr>
        <p:spPr>
          <a:xfrm>
            <a:off x="3553175" y="2060350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3"/>
          <p:cNvSpPr/>
          <p:nvPr/>
        </p:nvSpPr>
        <p:spPr>
          <a:xfrm>
            <a:off x="5083500" y="31962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t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2646900" y="3196225"/>
            <a:ext cx="1196700" cy="52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s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5" name="Google Shape;495;p33"/>
          <p:cNvCxnSpPr>
            <a:endCxn id="494" idx="0"/>
          </p:cNvCxnSpPr>
          <p:nvPr/>
        </p:nvCxnSpPr>
        <p:spPr>
          <a:xfrm flipH="1">
            <a:off x="3245250" y="2898625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3"/>
          <p:cNvCxnSpPr>
            <a:endCxn id="493" idx="0"/>
          </p:cNvCxnSpPr>
          <p:nvPr/>
        </p:nvCxnSpPr>
        <p:spPr>
          <a:xfrm>
            <a:off x="4619850" y="2898625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33"/>
          <p:cNvSpPr/>
          <p:nvPr/>
        </p:nvSpPr>
        <p:spPr>
          <a:xfrm>
            <a:off x="3711900" y="40344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b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1275300" y="4034425"/>
            <a:ext cx="1196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q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9" name="Google Shape;499;p33"/>
          <p:cNvCxnSpPr>
            <a:endCxn id="498" idx="0"/>
          </p:cNvCxnSpPr>
          <p:nvPr/>
        </p:nvCxnSpPr>
        <p:spPr>
          <a:xfrm flipH="1">
            <a:off x="1873650" y="3736825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3"/>
          <p:cNvCxnSpPr>
            <a:endCxn id="497" idx="0"/>
          </p:cNvCxnSpPr>
          <p:nvPr/>
        </p:nvCxnSpPr>
        <p:spPr>
          <a:xfrm>
            <a:off x="3248250" y="3736825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33"/>
          <p:cNvSpPr txBox="1"/>
          <p:nvPr/>
        </p:nvSpPr>
        <p:spPr>
          <a:xfrm>
            <a:off x="243900" y="1277275"/>
            <a:ext cx="2493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maker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receiver</a:t>
            </a:r>
            <a:endParaRPr sz="2000"/>
          </a:p>
        </p:txBody>
      </p:sp>
      <p:sp>
        <p:nvSpPr>
          <p:cNvPr id="502" name="Google Shape;5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92625"/>
            <a:ext cx="85206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Ensemble learning (concept)</a:t>
            </a:r>
            <a:endParaRPr sz="3000"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1145050"/>
            <a:ext cx="83907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Marie Jean Antoine Nicolas de Caritat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</a:t>
            </a:r>
            <a:r>
              <a:rPr lang="en" sz="2000">
                <a:solidFill>
                  <a:schemeClr val="dk1"/>
                </a:solidFill>
              </a:rPr>
              <a:t>French mathematician; </a:t>
            </a:r>
            <a:r>
              <a:rPr lang="en" sz="2000"/>
              <a:t>1743–1794)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Condorcet’s jury theorem in 1785</a:t>
            </a:r>
            <a:r>
              <a:rPr lang="en" sz="2000"/>
              <a:t>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voter has a probability p &gt; .5 of being correct (better than a random guess)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adding more voters increases the probability of making the correct decision</a:t>
            </a:r>
            <a:endParaRPr sz="2000"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type="title"/>
          </p:nvPr>
        </p:nvSpPr>
        <p:spPr>
          <a:xfrm>
            <a:off x="147750" y="203925"/>
            <a:ext cx="49359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leaves </a:t>
            </a:r>
            <a:endParaRPr/>
          </a:p>
        </p:txBody>
      </p:sp>
      <p:sp>
        <p:nvSpPr>
          <p:cNvPr id="508" name="Google Shape;508;p34"/>
          <p:cNvSpPr/>
          <p:nvPr/>
        </p:nvSpPr>
        <p:spPr>
          <a:xfrm>
            <a:off x="4906100" y="415750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9" name="Google Shape;509;p34"/>
          <p:cNvCxnSpPr>
            <a:stCxn id="508" idx="2"/>
            <a:endCxn id="510" idx="0"/>
          </p:cNvCxnSpPr>
          <p:nvPr/>
        </p:nvCxnSpPr>
        <p:spPr>
          <a:xfrm flipH="1">
            <a:off x="3553250" y="944050"/>
            <a:ext cx="19317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4"/>
          <p:cNvCxnSpPr>
            <a:stCxn id="508" idx="2"/>
            <a:endCxn id="512" idx="0"/>
          </p:cNvCxnSpPr>
          <p:nvPr/>
        </p:nvCxnSpPr>
        <p:spPr>
          <a:xfrm>
            <a:off x="5484950" y="944050"/>
            <a:ext cx="17631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34"/>
          <p:cNvSpPr/>
          <p:nvPr/>
        </p:nvSpPr>
        <p:spPr>
          <a:xfrm>
            <a:off x="6669125" y="1532050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j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34"/>
          <p:cNvSpPr/>
          <p:nvPr/>
        </p:nvSpPr>
        <p:spPr>
          <a:xfrm>
            <a:off x="2935325" y="1532050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k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4"/>
          <p:cNvSpPr/>
          <p:nvPr/>
        </p:nvSpPr>
        <p:spPr>
          <a:xfrm>
            <a:off x="7826700" y="23580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p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34"/>
          <p:cNvSpPr/>
          <p:nvPr/>
        </p:nvSpPr>
        <p:spPr>
          <a:xfrm>
            <a:off x="5466300" y="2358025"/>
            <a:ext cx="1269600" cy="52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m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5" name="Google Shape;515;p34"/>
          <p:cNvCxnSpPr>
            <a:stCxn id="512" idx="2"/>
            <a:endCxn id="514" idx="0"/>
          </p:cNvCxnSpPr>
          <p:nvPr/>
        </p:nvCxnSpPr>
        <p:spPr>
          <a:xfrm flipH="1">
            <a:off x="6101075" y="2060350"/>
            <a:ext cx="11469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4"/>
          <p:cNvCxnSpPr>
            <a:stCxn id="512" idx="2"/>
            <a:endCxn id="513" idx="0"/>
          </p:cNvCxnSpPr>
          <p:nvPr/>
        </p:nvCxnSpPr>
        <p:spPr>
          <a:xfrm>
            <a:off x="7247975" y="2060350"/>
            <a:ext cx="11967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34"/>
          <p:cNvSpPr/>
          <p:nvPr/>
        </p:nvSpPr>
        <p:spPr>
          <a:xfrm>
            <a:off x="4016700" y="23580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z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1580100" y="23580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t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9" name="Google Shape;519;p34"/>
          <p:cNvCxnSpPr>
            <a:stCxn id="510" idx="2"/>
            <a:endCxn id="518" idx="0"/>
          </p:cNvCxnSpPr>
          <p:nvPr/>
        </p:nvCxnSpPr>
        <p:spPr>
          <a:xfrm flipH="1">
            <a:off x="2159075" y="2060350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4"/>
          <p:cNvCxnSpPr>
            <a:stCxn id="510" idx="2"/>
            <a:endCxn id="517" idx="0"/>
          </p:cNvCxnSpPr>
          <p:nvPr/>
        </p:nvCxnSpPr>
        <p:spPr>
          <a:xfrm>
            <a:off x="3553175" y="2060350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34"/>
          <p:cNvSpPr/>
          <p:nvPr/>
        </p:nvSpPr>
        <p:spPr>
          <a:xfrm>
            <a:off x="5083500" y="31962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t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34"/>
          <p:cNvSpPr/>
          <p:nvPr/>
        </p:nvSpPr>
        <p:spPr>
          <a:xfrm>
            <a:off x="2646900" y="3196225"/>
            <a:ext cx="11967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s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3" name="Google Shape;523;p34"/>
          <p:cNvCxnSpPr>
            <a:endCxn id="522" idx="0"/>
          </p:cNvCxnSpPr>
          <p:nvPr/>
        </p:nvCxnSpPr>
        <p:spPr>
          <a:xfrm flipH="1">
            <a:off x="3245250" y="2898625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4"/>
          <p:cNvCxnSpPr>
            <a:endCxn id="521" idx="0"/>
          </p:cNvCxnSpPr>
          <p:nvPr/>
        </p:nvCxnSpPr>
        <p:spPr>
          <a:xfrm>
            <a:off x="4619850" y="2898625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34"/>
          <p:cNvSpPr/>
          <p:nvPr/>
        </p:nvSpPr>
        <p:spPr>
          <a:xfrm>
            <a:off x="3711900" y="4034425"/>
            <a:ext cx="1235700" cy="52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b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34"/>
          <p:cNvSpPr/>
          <p:nvPr/>
        </p:nvSpPr>
        <p:spPr>
          <a:xfrm>
            <a:off x="1275300" y="4034425"/>
            <a:ext cx="1196700" cy="52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q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7" name="Google Shape;527;p34"/>
          <p:cNvCxnSpPr>
            <a:endCxn id="526" idx="0"/>
          </p:cNvCxnSpPr>
          <p:nvPr/>
        </p:nvCxnSpPr>
        <p:spPr>
          <a:xfrm flipH="1">
            <a:off x="1873650" y="3736825"/>
            <a:ext cx="13941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34"/>
          <p:cNvCxnSpPr>
            <a:endCxn id="525" idx="0"/>
          </p:cNvCxnSpPr>
          <p:nvPr/>
        </p:nvCxnSpPr>
        <p:spPr>
          <a:xfrm>
            <a:off x="3248250" y="3736825"/>
            <a:ext cx="10815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34"/>
          <p:cNvSpPr txBox="1"/>
          <p:nvPr/>
        </p:nvSpPr>
        <p:spPr>
          <a:xfrm>
            <a:off x="147750" y="1277275"/>
            <a:ext cx="2695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receiver only</a:t>
            </a:r>
            <a:endParaRPr sz="2000"/>
          </a:p>
        </p:txBody>
      </p:sp>
      <p:sp>
        <p:nvSpPr>
          <p:cNvPr id="530" name="Google Shape;5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difference between the groups are not known yet</a:t>
            </a:r>
            <a:endParaRPr sz="3000"/>
          </a:p>
        </p:txBody>
      </p:sp>
      <p:sp>
        <p:nvSpPr>
          <p:cNvPr id="536" name="Google Shape;536;p35"/>
          <p:cNvSpPr/>
          <p:nvPr/>
        </p:nvSpPr>
        <p:spPr>
          <a:xfrm>
            <a:off x="3851350" y="1177100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7" name="Google Shape;537;p35"/>
          <p:cNvCxnSpPr>
            <a:stCxn id="536" idx="2"/>
            <a:endCxn id="538" idx="0"/>
          </p:cNvCxnSpPr>
          <p:nvPr/>
        </p:nvCxnSpPr>
        <p:spPr>
          <a:xfrm flipH="1">
            <a:off x="3603100" y="1705400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5"/>
          <p:cNvCxnSpPr>
            <a:stCxn id="536" idx="2"/>
            <a:endCxn id="540" idx="0"/>
          </p:cNvCxnSpPr>
          <p:nvPr/>
        </p:nvCxnSpPr>
        <p:spPr>
          <a:xfrm>
            <a:off x="4430200" y="1705400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5"/>
          <p:cNvSpPr/>
          <p:nvPr/>
        </p:nvSpPr>
        <p:spPr>
          <a:xfrm>
            <a:off x="4777375" y="2598200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?</a:t>
            </a:r>
            <a:endParaRPr i="1" sz="2000"/>
          </a:p>
        </p:txBody>
      </p:sp>
      <p:sp>
        <p:nvSpPr>
          <p:cNvPr id="538" name="Google Shape;538;p35"/>
          <p:cNvSpPr/>
          <p:nvPr/>
        </p:nvSpPr>
        <p:spPr>
          <a:xfrm>
            <a:off x="3100975" y="2598200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?</a:t>
            </a:r>
            <a:endParaRPr i="1" sz="2000"/>
          </a:p>
        </p:txBody>
      </p:sp>
      <p:sp>
        <p:nvSpPr>
          <p:cNvPr id="541" name="Google Shape;5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 txBox="1"/>
          <p:nvPr>
            <p:ph type="title"/>
          </p:nvPr>
        </p:nvSpPr>
        <p:spPr>
          <a:xfrm>
            <a:off x="249000" y="87400"/>
            <a:ext cx="86460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points within each group determines the identities of the groups</a:t>
            </a:r>
            <a:endParaRPr sz="3200"/>
          </a:p>
        </p:txBody>
      </p:sp>
      <p:sp>
        <p:nvSpPr>
          <p:cNvPr id="547" name="Google Shape;547;p36"/>
          <p:cNvSpPr/>
          <p:nvPr/>
        </p:nvSpPr>
        <p:spPr>
          <a:xfrm>
            <a:off x="3851350" y="1177100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8" name="Google Shape;548;p36"/>
          <p:cNvCxnSpPr>
            <a:stCxn id="547" idx="2"/>
            <a:endCxn id="549" idx="0"/>
          </p:cNvCxnSpPr>
          <p:nvPr/>
        </p:nvCxnSpPr>
        <p:spPr>
          <a:xfrm flipH="1">
            <a:off x="3603100" y="1705400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6"/>
          <p:cNvCxnSpPr>
            <a:stCxn id="547" idx="2"/>
            <a:endCxn id="551" idx="0"/>
          </p:cNvCxnSpPr>
          <p:nvPr/>
        </p:nvCxnSpPr>
        <p:spPr>
          <a:xfrm>
            <a:off x="4430200" y="1705400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36"/>
          <p:cNvSpPr/>
          <p:nvPr/>
        </p:nvSpPr>
        <p:spPr>
          <a:xfrm>
            <a:off x="4777375" y="2598200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?</a:t>
            </a:r>
            <a:endParaRPr i="1" sz="2000"/>
          </a:p>
        </p:txBody>
      </p:sp>
      <p:sp>
        <p:nvSpPr>
          <p:cNvPr id="549" name="Google Shape;549;p36"/>
          <p:cNvSpPr/>
          <p:nvPr/>
        </p:nvSpPr>
        <p:spPr>
          <a:xfrm>
            <a:off x="3100975" y="2598200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?</a:t>
            </a:r>
            <a:endParaRPr i="1" sz="2000"/>
          </a:p>
        </p:txBody>
      </p:sp>
      <p:sp>
        <p:nvSpPr>
          <p:cNvPr id="552" name="Google Shape;552;p36"/>
          <p:cNvSpPr/>
          <p:nvPr/>
        </p:nvSpPr>
        <p:spPr>
          <a:xfrm>
            <a:off x="3185400" y="32248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"/>
          <p:cNvSpPr/>
          <p:nvPr/>
        </p:nvSpPr>
        <p:spPr>
          <a:xfrm>
            <a:off x="3414000" y="32248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6"/>
          <p:cNvSpPr/>
          <p:nvPr/>
        </p:nvSpPr>
        <p:spPr>
          <a:xfrm>
            <a:off x="3490200" y="34534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6"/>
          <p:cNvSpPr/>
          <p:nvPr/>
        </p:nvSpPr>
        <p:spPr>
          <a:xfrm>
            <a:off x="3033000" y="33772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3261600" y="34534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6"/>
          <p:cNvSpPr/>
          <p:nvPr/>
        </p:nvSpPr>
        <p:spPr>
          <a:xfrm>
            <a:off x="3414000" y="36820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6"/>
          <p:cNvSpPr/>
          <p:nvPr/>
        </p:nvSpPr>
        <p:spPr>
          <a:xfrm>
            <a:off x="3185400" y="36820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3642600" y="33010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3718800" y="35296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566400" y="37582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5090400" y="32248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5319000" y="32248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6"/>
          <p:cNvSpPr/>
          <p:nvPr/>
        </p:nvSpPr>
        <p:spPr>
          <a:xfrm>
            <a:off x="5166600" y="34534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6"/>
          <p:cNvSpPr/>
          <p:nvPr/>
        </p:nvSpPr>
        <p:spPr>
          <a:xfrm>
            <a:off x="5395200" y="34534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6"/>
          <p:cNvSpPr/>
          <p:nvPr/>
        </p:nvSpPr>
        <p:spPr>
          <a:xfrm>
            <a:off x="4938000" y="33772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5014200" y="36820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5242800" y="36439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"/>
          <p:cNvSpPr/>
          <p:nvPr/>
        </p:nvSpPr>
        <p:spPr>
          <a:xfrm>
            <a:off x="5166600" y="38344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6"/>
          <p:cNvSpPr/>
          <p:nvPr/>
        </p:nvSpPr>
        <p:spPr>
          <a:xfrm>
            <a:off x="4785600" y="36058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6"/>
          <p:cNvSpPr/>
          <p:nvPr/>
        </p:nvSpPr>
        <p:spPr>
          <a:xfrm>
            <a:off x="5547600" y="33010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6"/>
          <p:cNvSpPr/>
          <p:nvPr/>
        </p:nvSpPr>
        <p:spPr>
          <a:xfrm>
            <a:off x="5623800" y="35296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6"/>
          <p:cNvSpPr/>
          <p:nvPr/>
        </p:nvSpPr>
        <p:spPr>
          <a:xfrm>
            <a:off x="5471400" y="36820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6"/>
          <p:cNvSpPr/>
          <p:nvPr/>
        </p:nvSpPr>
        <p:spPr>
          <a:xfrm>
            <a:off x="5700000" y="37582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5471400" y="39106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5776200" y="33010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"/>
          <p:cNvSpPr/>
          <p:nvPr/>
        </p:nvSpPr>
        <p:spPr>
          <a:xfrm>
            <a:off x="5852400" y="35296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5623800" y="39868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6"/>
          <p:cNvSpPr/>
          <p:nvPr/>
        </p:nvSpPr>
        <p:spPr>
          <a:xfrm>
            <a:off x="5852400" y="39106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>
            <a:off x="5928600" y="37582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5279500" y="39868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/>
          <p:nvPr>
            <p:ph type="title"/>
          </p:nvPr>
        </p:nvSpPr>
        <p:spPr>
          <a:xfrm>
            <a:off x="311700" y="127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points within each group determines the identities of the groups</a:t>
            </a:r>
            <a:endParaRPr sz="3200"/>
          </a:p>
        </p:txBody>
      </p:sp>
      <p:sp>
        <p:nvSpPr>
          <p:cNvPr id="588" name="Google Shape;588;p37"/>
          <p:cNvSpPr/>
          <p:nvPr/>
        </p:nvSpPr>
        <p:spPr>
          <a:xfrm>
            <a:off x="3185400" y="32248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>
            <a:off x="3414000" y="32248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/>
          <p:nvPr/>
        </p:nvSpPr>
        <p:spPr>
          <a:xfrm>
            <a:off x="3490200" y="34534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3033000" y="33772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3261600" y="34534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>
            <a:off x="3414000" y="36820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3185400" y="36820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3642600" y="33010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3718800" y="35296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3566400" y="37582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5090400" y="32248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5319000" y="32248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5166600" y="34534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5395200" y="34534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4938000" y="33772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5014200" y="36820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5242800" y="36439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5166600" y="38344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4785600" y="360582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5547600" y="33010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5623800" y="35296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5471400" y="36820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5700000" y="37582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5471400" y="39106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5776200" y="33010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5852400" y="35296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5623800" y="39868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5852400" y="39106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5928600" y="37582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5279500" y="398682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3935775" y="109337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9" name="Google Shape;619;p37"/>
          <p:cNvCxnSpPr>
            <a:stCxn id="618" idx="2"/>
            <a:endCxn id="620" idx="0"/>
          </p:cNvCxnSpPr>
          <p:nvPr/>
        </p:nvCxnSpPr>
        <p:spPr>
          <a:xfrm flipH="1">
            <a:off x="3687525" y="162167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7"/>
          <p:cNvCxnSpPr>
            <a:stCxn id="618" idx="2"/>
            <a:endCxn id="622" idx="0"/>
          </p:cNvCxnSpPr>
          <p:nvPr/>
        </p:nvCxnSpPr>
        <p:spPr>
          <a:xfrm>
            <a:off x="4514625" y="162167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37"/>
          <p:cNvSpPr/>
          <p:nvPr/>
        </p:nvSpPr>
        <p:spPr>
          <a:xfrm>
            <a:off x="4861800" y="251447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37"/>
          <p:cNvSpPr/>
          <p:nvPr/>
        </p:nvSpPr>
        <p:spPr>
          <a:xfrm>
            <a:off x="3185400" y="251447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8"/>
          <p:cNvSpPr txBox="1"/>
          <p:nvPr>
            <p:ph type="title"/>
          </p:nvPr>
        </p:nvSpPr>
        <p:spPr>
          <a:xfrm>
            <a:off x="311700" y="127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It is better to not have mixed identities (classes)</a:t>
            </a:r>
            <a:endParaRPr sz="3200"/>
          </a:p>
        </p:txBody>
      </p:sp>
      <p:sp>
        <p:nvSpPr>
          <p:cNvPr id="629" name="Google Shape;629;p38"/>
          <p:cNvSpPr/>
          <p:nvPr/>
        </p:nvSpPr>
        <p:spPr>
          <a:xfrm>
            <a:off x="6075425" y="2966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8"/>
          <p:cNvSpPr/>
          <p:nvPr/>
        </p:nvSpPr>
        <p:spPr>
          <a:xfrm>
            <a:off x="6304025" y="2966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8"/>
          <p:cNvSpPr/>
          <p:nvPr/>
        </p:nvSpPr>
        <p:spPr>
          <a:xfrm>
            <a:off x="6380225" y="31951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5923025" y="31189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"/>
          <p:cNvSpPr/>
          <p:nvPr/>
        </p:nvSpPr>
        <p:spPr>
          <a:xfrm>
            <a:off x="6151625" y="31951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63040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60754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65326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8"/>
          <p:cNvSpPr/>
          <p:nvPr/>
        </p:nvSpPr>
        <p:spPr>
          <a:xfrm>
            <a:off x="66088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8"/>
          <p:cNvSpPr/>
          <p:nvPr/>
        </p:nvSpPr>
        <p:spPr>
          <a:xfrm>
            <a:off x="64564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8"/>
          <p:cNvSpPr/>
          <p:nvPr/>
        </p:nvSpPr>
        <p:spPr>
          <a:xfrm>
            <a:off x="7980425" y="2966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8"/>
          <p:cNvSpPr/>
          <p:nvPr/>
        </p:nvSpPr>
        <p:spPr>
          <a:xfrm>
            <a:off x="8209025" y="2966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8"/>
          <p:cNvSpPr/>
          <p:nvPr/>
        </p:nvSpPr>
        <p:spPr>
          <a:xfrm>
            <a:off x="8056625" y="3195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"/>
          <p:cNvSpPr/>
          <p:nvPr/>
        </p:nvSpPr>
        <p:spPr>
          <a:xfrm>
            <a:off x="8285225" y="3195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8"/>
          <p:cNvSpPr/>
          <p:nvPr/>
        </p:nvSpPr>
        <p:spPr>
          <a:xfrm>
            <a:off x="7828025" y="31189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8"/>
          <p:cNvSpPr/>
          <p:nvPr/>
        </p:nvSpPr>
        <p:spPr>
          <a:xfrm>
            <a:off x="79042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8"/>
          <p:cNvSpPr/>
          <p:nvPr/>
        </p:nvSpPr>
        <p:spPr>
          <a:xfrm>
            <a:off x="8132825" y="33856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8056625" y="3576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8"/>
          <p:cNvSpPr/>
          <p:nvPr/>
        </p:nvSpPr>
        <p:spPr>
          <a:xfrm>
            <a:off x="7675625" y="3347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8"/>
          <p:cNvSpPr/>
          <p:nvPr/>
        </p:nvSpPr>
        <p:spPr>
          <a:xfrm>
            <a:off x="84376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8"/>
          <p:cNvSpPr/>
          <p:nvPr/>
        </p:nvSpPr>
        <p:spPr>
          <a:xfrm>
            <a:off x="85138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8361425" y="3423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8"/>
          <p:cNvSpPr/>
          <p:nvPr/>
        </p:nvSpPr>
        <p:spPr>
          <a:xfrm>
            <a:off x="85900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8"/>
          <p:cNvSpPr/>
          <p:nvPr/>
        </p:nvSpPr>
        <p:spPr>
          <a:xfrm>
            <a:off x="8361425" y="3652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8"/>
          <p:cNvSpPr/>
          <p:nvPr/>
        </p:nvSpPr>
        <p:spPr>
          <a:xfrm>
            <a:off x="86662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87424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8513825" y="3728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8742425" y="3652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88186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8169525" y="3728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6825800" y="8351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0" name="Google Shape;660;p38"/>
          <p:cNvCxnSpPr>
            <a:stCxn id="659" idx="2"/>
            <a:endCxn id="661" idx="0"/>
          </p:cNvCxnSpPr>
          <p:nvPr/>
        </p:nvCxnSpPr>
        <p:spPr>
          <a:xfrm flipH="1">
            <a:off x="6577550" y="13634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8"/>
          <p:cNvCxnSpPr>
            <a:stCxn id="659" idx="2"/>
            <a:endCxn id="663" idx="0"/>
          </p:cNvCxnSpPr>
          <p:nvPr/>
        </p:nvCxnSpPr>
        <p:spPr>
          <a:xfrm>
            <a:off x="7404650" y="13634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38"/>
          <p:cNvSpPr/>
          <p:nvPr/>
        </p:nvSpPr>
        <p:spPr>
          <a:xfrm>
            <a:off x="7751825" y="22562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38"/>
          <p:cNvSpPr/>
          <p:nvPr/>
        </p:nvSpPr>
        <p:spPr>
          <a:xfrm>
            <a:off x="6075425" y="22562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396375" y="956300"/>
            <a:ext cx="5104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assess impurity of the classes: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Gini=1-\Sigma_{i=1}^CP_i" id="665" name="Google Shape;665;p3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49" y="1675550"/>
            <a:ext cx="3084954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8"/>
          <p:cNvSpPr txBox="1"/>
          <p:nvPr/>
        </p:nvSpPr>
        <p:spPr>
          <a:xfrm>
            <a:off x="1605700" y="2327625"/>
            <a:ext cx="33255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/>
              <a:t>: total number of classes </a:t>
            </a:r>
            <a:endParaRPr sz="2000"/>
          </a:p>
        </p:txBody>
      </p:sp>
      <p:pic>
        <p:nvPicPr>
          <p:cNvPr descr="P_i=\frac{N_i}{\Sigma_{i=1}^CN_i}" id="667" name="Google Shape;667;p3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623" y="1562288"/>
            <a:ext cx="1943726" cy="765337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9"/>
          <p:cNvSpPr txBox="1"/>
          <p:nvPr>
            <p:ph type="title"/>
          </p:nvPr>
        </p:nvSpPr>
        <p:spPr>
          <a:xfrm>
            <a:off x="311700" y="127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Calculating impurity (Gini) for each leaf</a:t>
            </a:r>
            <a:endParaRPr sz="3200"/>
          </a:p>
        </p:txBody>
      </p:sp>
      <p:sp>
        <p:nvSpPr>
          <p:cNvPr id="674" name="Google Shape;674;p39"/>
          <p:cNvSpPr/>
          <p:nvPr/>
        </p:nvSpPr>
        <p:spPr>
          <a:xfrm>
            <a:off x="6075425" y="2966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9"/>
          <p:cNvSpPr/>
          <p:nvPr/>
        </p:nvSpPr>
        <p:spPr>
          <a:xfrm>
            <a:off x="6304025" y="2966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9"/>
          <p:cNvSpPr/>
          <p:nvPr/>
        </p:nvSpPr>
        <p:spPr>
          <a:xfrm>
            <a:off x="6380225" y="31951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5923025" y="31189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9"/>
          <p:cNvSpPr/>
          <p:nvPr/>
        </p:nvSpPr>
        <p:spPr>
          <a:xfrm>
            <a:off x="6151625" y="31951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9"/>
          <p:cNvSpPr/>
          <p:nvPr/>
        </p:nvSpPr>
        <p:spPr>
          <a:xfrm>
            <a:off x="63040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60754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/>
          <p:nvPr/>
        </p:nvSpPr>
        <p:spPr>
          <a:xfrm>
            <a:off x="65326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66088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9"/>
          <p:cNvSpPr/>
          <p:nvPr/>
        </p:nvSpPr>
        <p:spPr>
          <a:xfrm>
            <a:off x="64564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7980425" y="2966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9"/>
          <p:cNvSpPr/>
          <p:nvPr/>
        </p:nvSpPr>
        <p:spPr>
          <a:xfrm>
            <a:off x="8209025" y="2966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9"/>
          <p:cNvSpPr/>
          <p:nvPr/>
        </p:nvSpPr>
        <p:spPr>
          <a:xfrm>
            <a:off x="8056625" y="3195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8285225" y="3195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7828025" y="31189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79042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9"/>
          <p:cNvSpPr/>
          <p:nvPr/>
        </p:nvSpPr>
        <p:spPr>
          <a:xfrm>
            <a:off x="8132825" y="33856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9"/>
          <p:cNvSpPr/>
          <p:nvPr/>
        </p:nvSpPr>
        <p:spPr>
          <a:xfrm>
            <a:off x="8056625" y="3576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9"/>
          <p:cNvSpPr/>
          <p:nvPr/>
        </p:nvSpPr>
        <p:spPr>
          <a:xfrm>
            <a:off x="7675625" y="3347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9"/>
          <p:cNvSpPr/>
          <p:nvPr/>
        </p:nvSpPr>
        <p:spPr>
          <a:xfrm>
            <a:off x="84376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9"/>
          <p:cNvSpPr/>
          <p:nvPr/>
        </p:nvSpPr>
        <p:spPr>
          <a:xfrm>
            <a:off x="85138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9"/>
          <p:cNvSpPr/>
          <p:nvPr/>
        </p:nvSpPr>
        <p:spPr>
          <a:xfrm>
            <a:off x="8361425" y="3423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9"/>
          <p:cNvSpPr/>
          <p:nvPr/>
        </p:nvSpPr>
        <p:spPr>
          <a:xfrm>
            <a:off x="85900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9"/>
          <p:cNvSpPr/>
          <p:nvPr/>
        </p:nvSpPr>
        <p:spPr>
          <a:xfrm>
            <a:off x="8361425" y="3652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9"/>
          <p:cNvSpPr/>
          <p:nvPr/>
        </p:nvSpPr>
        <p:spPr>
          <a:xfrm>
            <a:off x="86662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9"/>
          <p:cNvSpPr/>
          <p:nvPr/>
        </p:nvSpPr>
        <p:spPr>
          <a:xfrm>
            <a:off x="87424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9"/>
          <p:cNvSpPr/>
          <p:nvPr/>
        </p:nvSpPr>
        <p:spPr>
          <a:xfrm>
            <a:off x="8513825" y="3728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9"/>
          <p:cNvSpPr/>
          <p:nvPr/>
        </p:nvSpPr>
        <p:spPr>
          <a:xfrm>
            <a:off x="8742425" y="3652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9"/>
          <p:cNvSpPr/>
          <p:nvPr/>
        </p:nvSpPr>
        <p:spPr>
          <a:xfrm>
            <a:off x="88186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9"/>
          <p:cNvSpPr/>
          <p:nvPr/>
        </p:nvSpPr>
        <p:spPr>
          <a:xfrm>
            <a:off x="8169525" y="3728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9"/>
          <p:cNvSpPr/>
          <p:nvPr/>
        </p:nvSpPr>
        <p:spPr>
          <a:xfrm>
            <a:off x="6825800" y="8351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5" name="Google Shape;705;p39"/>
          <p:cNvCxnSpPr>
            <a:stCxn id="704" idx="2"/>
            <a:endCxn id="706" idx="0"/>
          </p:cNvCxnSpPr>
          <p:nvPr/>
        </p:nvCxnSpPr>
        <p:spPr>
          <a:xfrm flipH="1">
            <a:off x="6577550" y="13634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9"/>
          <p:cNvCxnSpPr>
            <a:stCxn id="704" idx="2"/>
            <a:endCxn id="708" idx="0"/>
          </p:cNvCxnSpPr>
          <p:nvPr/>
        </p:nvCxnSpPr>
        <p:spPr>
          <a:xfrm>
            <a:off x="7404650" y="13634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39"/>
          <p:cNvSpPr/>
          <p:nvPr/>
        </p:nvSpPr>
        <p:spPr>
          <a:xfrm>
            <a:off x="7751825" y="22562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39"/>
          <p:cNvSpPr/>
          <p:nvPr/>
        </p:nvSpPr>
        <p:spPr>
          <a:xfrm>
            <a:off x="6075425" y="22562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39"/>
          <p:cNvSpPr txBox="1"/>
          <p:nvPr/>
        </p:nvSpPr>
        <p:spPr>
          <a:xfrm>
            <a:off x="396375" y="956300"/>
            <a:ext cx="5104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assess impurity of the classes: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10" name="Google Shape;710;p39"/>
          <p:cNvSpPr txBox="1"/>
          <p:nvPr/>
        </p:nvSpPr>
        <p:spPr>
          <a:xfrm>
            <a:off x="1605700" y="2327625"/>
            <a:ext cx="33255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/>
              <a:t>: total number of classes </a:t>
            </a:r>
            <a:endParaRPr sz="2000"/>
          </a:p>
        </p:txBody>
      </p:sp>
      <p:pic>
        <p:nvPicPr>
          <p:cNvPr descr="P_i=\frac{N_i}{\Sigma_{i=1}^CN_i}" id="711" name="Google Shape;711;p3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623" y="1562288"/>
            <a:ext cx="1943726" cy="765337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9"/>
          <p:cNvSpPr/>
          <p:nvPr/>
        </p:nvSpPr>
        <p:spPr>
          <a:xfrm rot="-900037">
            <a:off x="4733854" y="2882890"/>
            <a:ext cx="1072135" cy="29937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ini = 1-((\frac{7}{10})^2+(\frac{3}{10})^2)=\\1-(\frac{49}{100}+\frac{9}{100})=0.42" id="713" name="Google Shape;713;p3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275" y="3044287"/>
            <a:ext cx="2972142" cy="7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9"/>
          <p:cNvSpPr/>
          <p:nvPr/>
        </p:nvSpPr>
        <p:spPr>
          <a:xfrm rot="-1801225">
            <a:off x="6060612" y="3698495"/>
            <a:ext cx="1609407" cy="29958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ini = 1-((\frac{3}{20})^2+(\frac{17}{20})^2)=\\1-(\frac{9}{400}+\frac{289}{400})=0.255" id="715" name="Google Shape;715;p3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574" y="4090848"/>
            <a:ext cx="2972150" cy="7653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ni = 1-\Sigma_{i=1}^CP_i^2" id="716" name="Google Shape;716;p3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3" y="1615200"/>
            <a:ext cx="3177746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0"/>
          <p:cNvSpPr txBox="1"/>
          <p:nvPr>
            <p:ph type="title"/>
          </p:nvPr>
        </p:nvSpPr>
        <p:spPr>
          <a:xfrm>
            <a:off x="311700" y="5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Total impurity as the weighted average of leaf impurities</a:t>
            </a:r>
            <a:endParaRPr sz="3200"/>
          </a:p>
        </p:txBody>
      </p:sp>
      <p:sp>
        <p:nvSpPr>
          <p:cNvPr id="723" name="Google Shape;723;p40"/>
          <p:cNvSpPr/>
          <p:nvPr/>
        </p:nvSpPr>
        <p:spPr>
          <a:xfrm>
            <a:off x="6075425" y="2966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0"/>
          <p:cNvSpPr/>
          <p:nvPr/>
        </p:nvSpPr>
        <p:spPr>
          <a:xfrm>
            <a:off x="6304025" y="2966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0"/>
          <p:cNvSpPr/>
          <p:nvPr/>
        </p:nvSpPr>
        <p:spPr>
          <a:xfrm>
            <a:off x="6380225" y="31951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0"/>
          <p:cNvSpPr/>
          <p:nvPr/>
        </p:nvSpPr>
        <p:spPr>
          <a:xfrm>
            <a:off x="5923025" y="31189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0"/>
          <p:cNvSpPr/>
          <p:nvPr/>
        </p:nvSpPr>
        <p:spPr>
          <a:xfrm>
            <a:off x="6151625" y="31951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0"/>
          <p:cNvSpPr/>
          <p:nvPr/>
        </p:nvSpPr>
        <p:spPr>
          <a:xfrm>
            <a:off x="63040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0"/>
          <p:cNvSpPr/>
          <p:nvPr/>
        </p:nvSpPr>
        <p:spPr>
          <a:xfrm>
            <a:off x="60754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0"/>
          <p:cNvSpPr/>
          <p:nvPr/>
        </p:nvSpPr>
        <p:spPr>
          <a:xfrm>
            <a:off x="65326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0"/>
          <p:cNvSpPr/>
          <p:nvPr/>
        </p:nvSpPr>
        <p:spPr>
          <a:xfrm>
            <a:off x="66088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0"/>
          <p:cNvSpPr/>
          <p:nvPr/>
        </p:nvSpPr>
        <p:spPr>
          <a:xfrm>
            <a:off x="64564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0"/>
          <p:cNvSpPr/>
          <p:nvPr/>
        </p:nvSpPr>
        <p:spPr>
          <a:xfrm>
            <a:off x="7980425" y="2966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0"/>
          <p:cNvSpPr/>
          <p:nvPr/>
        </p:nvSpPr>
        <p:spPr>
          <a:xfrm>
            <a:off x="8209025" y="2966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0"/>
          <p:cNvSpPr/>
          <p:nvPr/>
        </p:nvSpPr>
        <p:spPr>
          <a:xfrm>
            <a:off x="8056625" y="3195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0"/>
          <p:cNvSpPr/>
          <p:nvPr/>
        </p:nvSpPr>
        <p:spPr>
          <a:xfrm>
            <a:off x="8285225" y="3195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/>
          <p:nvPr/>
        </p:nvSpPr>
        <p:spPr>
          <a:xfrm>
            <a:off x="7828025" y="31189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0"/>
          <p:cNvSpPr/>
          <p:nvPr/>
        </p:nvSpPr>
        <p:spPr>
          <a:xfrm>
            <a:off x="79042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0"/>
          <p:cNvSpPr/>
          <p:nvPr/>
        </p:nvSpPr>
        <p:spPr>
          <a:xfrm>
            <a:off x="8132825" y="33856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0"/>
          <p:cNvSpPr/>
          <p:nvPr/>
        </p:nvSpPr>
        <p:spPr>
          <a:xfrm>
            <a:off x="8056625" y="3576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0"/>
          <p:cNvSpPr/>
          <p:nvPr/>
        </p:nvSpPr>
        <p:spPr>
          <a:xfrm>
            <a:off x="7675625" y="3347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84376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85138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8361425" y="3423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85900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8361425" y="3652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0"/>
          <p:cNvSpPr/>
          <p:nvPr/>
        </p:nvSpPr>
        <p:spPr>
          <a:xfrm>
            <a:off x="86662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87424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0"/>
          <p:cNvSpPr/>
          <p:nvPr/>
        </p:nvSpPr>
        <p:spPr>
          <a:xfrm>
            <a:off x="8513825" y="3728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0"/>
          <p:cNvSpPr/>
          <p:nvPr/>
        </p:nvSpPr>
        <p:spPr>
          <a:xfrm>
            <a:off x="8742425" y="3652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0"/>
          <p:cNvSpPr/>
          <p:nvPr/>
        </p:nvSpPr>
        <p:spPr>
          <a:xfrm>
            <a:off x="88186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8169525" y="3728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6825800" y="8351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4" name="Google Shape;754;p40"/>
          <p:cNvCxnSpPr>
            <a:stCxn id="753" idx="2"/>
            <a:endCxn id="755" idx="0"/>
          </p:cNvCxnSpPr>
          <p:nvPr/>
        </p:nvCxnSpPr>
        <p:spPr>
          <a:xfrm flipH="1">
            <a:off x="6577550" y="13634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40"/>
          <p:cNvCxnSpPr>
            <a:stCxn id="753" idx="2"/>
            <a:endCxn id="757" idx="0"/>
          </p:cNvCxnSpPr>
          <p:nvPr/>
        </p:nvCxnSpPr>
        <p:spPr>
          <a:xfrm>
            <a:off x="7404650" y="13634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40"/>
          <p:cNvSpPr/>
          <p:nvPr/>
        </p:nvSpPr>
        <p:spPr>
          <a:xfrm>
            <a:off x="7751825" y="22562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40"/>
          <p:cNvSpPr/>
          <p:nvPr/>
        </p:nvSpPr>
        <p:spPr>
          <a:xfrm>
            <a:off x="6075425" y="22562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p40"/>
          <p:cNvSpPr/>
          <p:nvPr/>
        </p:nvSpPr>
        <p:spPr>
          <a:xfrm rot="-900037">
            <a:off x="4733854" y="2882890"/>
            <a:ext cx="1072135" cy="29937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ini = 1-((\frac{7}{10})^2+(\frac{3}{10})^2)=\\1-(\frac{49}{100}+\frac{9}{100})=0.42" id="759" name="Google Shape;759;p4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75" y="3044287"/>
            <a:ext cx="2972142" cy="7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40"/>
          <p:cNvSpPr/>
          <p:nvPr/>
        </p:nvSpPr>
        <p:spPr>
          <a:xfrm rot="-1801225">
            <a:off x="6060612" y="3698495"/>
            <a:ext cx="1609407" cy="29958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ini = 1-((\frac{3}{20})^2+(\frac{17}{20})^2)=\\1-(\frac{9}{400}+\frac{289}{400})=0.255" id="761" name="Google Shape;761;p4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574" y="4090848"/>
            <a:ext cx="2972150" cy="7653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ni_{total}=\frac{\Sigma_{j=1}^LN_j*Gini_j}{\Sigma_{j=1}^LN_j}" id="762" name="Google Shape;762;p4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942" y="756475"/>
            <a:ext cx="4019482" cy="96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ni_{total}=\frac{10*0.42+20*0.255}{10+20}=0.31" id="763" name="Google Shape;763;p4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296" y="1921000"/>
            <a:ext cx="4874830" cy="5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/>
          <p:nvPr>
            <p:ph type="title"/>
          </p:nvPr>
        </p:nvSpPr>
        <p:spPr>
          <a:xfrm>
            <a:off x="311700" y="127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Entropy as </a:t>
            </a:r>
            <a:r>
              <a:rPr lang="en" sz="3200"/>
              <a:t>another </a:t>
            </a:r>
            <a:r>
              <a:rPr lang="en" sz="3200"/>
              <a:t>measure for impurity assessment</a:t>
            </a:r>
            <a:endParaRPr sz="3200"/>
          </a:p>
        </p:txBody>
      </p:sp>
      <p:sp>
        <p:nvSpPr>
          <p:cNvPr id="770" name="Google Shape;770;p41"/>
          <p:cNvSpPr/>
          <p:nvPr/>
        </p:nvSpPr>
        <p:spPr>
          <a:xfrm>
            <a:off x="6075425" y="2966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1"/>
          <p:cNvSpPr/>
          <p:nvPr/>
        </p:nvSpPr>
        <p:spPr>
          <a:xfrm>
            <a:off x="6304025" y="2966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6380225" y="31951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1"/>
          <p:cNvSpPr/>
          <p:nvPr/>
        </p:nvSpPr>
        <p:spPr>
          <a:xfrm>
            <a:off x="5923025" y="31189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1"/>
          <p:cNvSpPr/>
          <p:nvPr/>
        </p:nvSpPr>
        <p:spPr>
          <a:xfrm>
            <a:off x="6151625" y="31951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63040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1"/>
          <p:cNvSpPr/>
          <p:nvPr/>
        </p:nvSpPr>
        <p:spPr>
          <a:xfrm>
            <a:off x="60754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1"/>
          <p:cNvSpPr/>
          <p:nvPr/>
        </p:nvSpPr>
        <p:spPr>
          <a:xfrm>
            <a:off x="65326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66088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64564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1"/>
          <p:cNvSpPr/>
          <p:nvPr/>
        </p:nvSpPr>
        <p:spPr>
          <a:xfrm>
            <a:off x="7980425" y="2966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/>
          <p:nvPr/>
        </p:nvSpPr>
        <p:spPr>
          <a:xfrm>
            <a:off x="8209025" y="2966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1"/>
          <p:cNvSpPr/>
          <p:nvPr/>
        </p:nvSpPr>
        <p:spPr>
          <a:xfrm>
            <a:off x="8056625" y="3195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1"/>
          <p:cNvSpPr/>
          <p:nvPr/>
        </p:nvSpPr>
        <p:spPr>
          <a:xfrm>
            <a:off x="8285225" y="3195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1"/>
          <p:cNvSpPr/>
          <p:nvPr/>
        </p:nvSpPr>
        <p:spPr>
          <a:xfrm>
            <a:off x="7828025" y="31189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1"/>
          <p:cNvSpPr/>
          <p:nvPr/>
        </p:nvSpPr>
        <p:spPr>
          <a:xfrm>
            <a:off x="79042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1"/>
          <p:cNvSpPr/>
          <p:nvPr/>
        </p:nvSpPr>
        <p:spPr>
          <a:xfrm>
            <a:off x="8132825" y="33856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1"/>
          <p:cNvSpPr/>
          <p:nvPr/>
        </p:nvSpPr>
        <p:spPr>
          <a:xfrm>
            <a:off x="8056625" y="3576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1"/>
          <p:cNvSpPr/>
          <p:nvPr/>
        </p:nvSpPr>
        <p:spPr>
          <a:xfrm>
            <a:off x="7675625" y="3347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1"/>
          <p:cNvSpPr/>
          <p:nvPr/>
        </p:nvSpPr>
        <p:spPr>
          <a:xfrm>
            <a:off x="84376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1"/>
          <p:cNvSpPr/>
          <p:nvPr/>
        </p:nvSpPr>
        <p:spPr>
          <a:xfrm>
            <a:off x="85138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1"/>
          <p:cNvSpPr/>
          <p:nvPr/>
        </p:nvSpPr>
        <p:spPr>
          <a:xfrm>
            <a:off x="8361425" y="3423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1"/>
          <p:cNvSpPr/>
          <p:nvPr/>
        </p:nvSpPr>
        <p:spPr>
          <a:xfrm>
            <a:off x="85900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1"/>
          <p:cNvSpPr/>
          <p:nvPr/>
        </p:nvSpPr>
        <p:spPr>
          <a:xfrm>
            <a:off x="8361425" y="3652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1"/>
          <p:cNvSpPr/>
          <p:nvPr/>
        </p:nvSpPr>
        <p:spPr>
          <a:xfrm>
            <a:off x="86662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1"/>
          <p:cNvSpPr/>
          <p:nvPr/>
        </p:nvSpPr>
        <p:spPr>
          <a:xfrm>
            <a:off x="87424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1"/>
          <p:cNvSpPr/>
          <p:nvPr/>
        </p:nvSpPr>
        <p:spPr>
          <a:xfrm>
            <a:off x="8513825" y="3728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1"/>
          <p:cNvSpPr/>
          <p:nvPr/>
        </p:nvSpPr>
        <p:spPr>
          <a:xfrm>
            <a:off x="8742425" y="3652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1"/>
          <p:cNvSpPr/>
          <p:nvPr/>
        </p:nvSpPr>
        <p:spPr>
          <a:xfrm>
            <a:off x="88186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1"/>
          <p:cNvSpPr/>
          <p:nvPr/>
        </p:nvSpPr>
        <p:spPr>
          <a:xfrm>
            <a:off x="8169525" y="3728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1"/>
          <p:cNvSpPr/>
          <p:nvPr/>
        </p:nvSpPr>
        <p:spPr>
          <a:xfrm>
            <a:off x="6825800" y="8351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1" name="Google Shape;801;p41"/>
          <p:cNvCxnSpPr>
            <a:stCxn id="800" idx="2"/>
            <a:endCxn id="802" idx="0"/>
          </p:cNvCxnSpPr>
          <p:nvPr/>
        </p:nvCxnSpPr>
        <p:spPr>
          <a:xfrm flipH="1">
            <a:off x="6577550" y="13634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41"/>
          <p:cNvCxnSpPr>
            <a:stCxn id="800" idx="2"/>
            <a:endCxn id="804" idx="0"/>
          </p:cNvCxnSpPr>
          <p:nvPr/>
        </p:nvCxnSpPr>
        <p:spPr>
          <a:xfrm>
            <a:off x="7404650" y="13634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41"/>
          <p:cNvSpPr/>
          <p:nvPr/>
        </p:nvSpPr>
        <p:spPr>
          <a:xfrm>
            <a:off x="7751825" y="22562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41"/>
          <p:cNvSpPr/>
          <p:nvPr/>
        </p:nvSpPr>
        <p:spPr>
          <a:xfrm>
            <a:off x="6075425" y="22562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5" name="Google Shape;805;p41"/>
          <p:cNvSpPr txBox="1"/>
          <p:nvPr/>
        </p:nvSpPr>
        <p:spPr>
          <a:xfrm>
            <a:off x="748325" y="2251125"/>
            <a:ext cx="33255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/>
              <a:t>: total number of classes </a:t>
            </a:r>
            <a:endParaRPr sz="2000"/>
          </a:p>
        </p:txBody>
      </p:sp>
      <p:pic>
        <p:nvPicPr>
          <p:cNvPr descr="P_i=\frac{N_i}{\Sigma_{i=1}^CN_i}" id="806" name="Google Shape;806;p4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548" y="1424526"/>
            <a:ext cx="1943726" cy="765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ropy =  -\Sigma_{i=1}^CP_ilog_2(P_i)" id="807" name="Google Shape;807;p4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74" y="889575"/>
            <a:ext cx="4032966" cy="45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ropy =  -(\frac{7}{10}log_2\frac{7}{10}+\frac{3}{10}log_2\frac{3}{10})" id="808" name="Google Shape;808;p4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093" y="3259500"/>
            <a:ext cx="3942054" cy="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1"/>
          <p:cNvSpPr/>
          <p:nvPr/>
        </p:nvSpPr>
        <p:spPr>
          <a:xfrm rot="-899014">
            <a:off x="4955490" y="2969924"/>
            <a:ext cx="849379" cy="27769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ntropy =  -(\frac{3}{20}log_2\frac{3}{20}+\frac{17}{20}log_2\frac{17}{20})" id="810" name="Google Shape;810;p4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3514" y="4046225"/>
            <a:ext cx="3942060" cy="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41"/>
          <p:cNvSpPr/>
          <p:nvPr/>
        </p:nvSpPr>
        <p:spPr>
          <a:xfrm rot="-2698283">
            <a:off x="6821634" y="3462587"/>
            <a:ext cx="849377" cy="27789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"/>
          <p:cNvSpPr txBox="1"/>
          <p:nvPr>
            <p:ph type="title"/>
          </p:nvPr>
        </p:nvSpPr>
        <p:spPr>
          <a:xfrm>
            <a:off x="311700" y="127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Assigning features as nodes using impurity</a:t>
            </a:r>
            <a:endParaRPr sz="3200"/>
          </a:p>
        </p:txBody>
      </p:sp>
      <p:sp>
        <p:nvSpPr>
          <p:cNvPr id="818" name="Google Shape;818;p42"/>
          <p:cNvSpPr txBox="1"/>
          <p:nvPr/>
        </p:nvSpPr>
        <p:spPr>
          <a:xfrm>
            <a:off x="489175" y="978750"/>
            <a:ext cx="7366500" cy="3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 is better to have shallower trees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Choosing the feature with the lowest Gini as the root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Then choosing the next features with the lowest Gini for the next internal node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...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19" name="Google Shape;81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3"/>
          <p:cNvSpPr txBox="1"/>
          <p:nvPr>
            <p:ph type="title"/>
          </p:nvPr>
        </p:nvSpPr>
        <p:spPr>
          <a:xfrm>
            <a:off x="311700" y="-24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decision trees to build random forests</a:t>
            </a:r>
            <a:endParaRPr/>
          </a:p>
        </p:txBody>
      </p:sp>
      <p:sp>
        <p:nvSpPr>
          <p:cNvPr id="825" name="Google Shape;825;p43"/>
          <p:cNvSpPr/>
          <p:nvPr/>
        </p:nvSpPr>
        <p:spPr>
          <a:xfrm>
            <a:off x="443000" y="1944425"/>
            <a:ext cx="1219800" cy="219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3"/>
          <p:cNvSpPr/>
          <p:nvPr/>
        </p:nvSpPr>
        <p:spPr>
          <a:xfrm>
            <a:off x="2113625" y="1944425"/>
            <a:ext cx="1219800" cy="219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3"/>
          <p:cNvSpPr/>
          <p:nvPr/>
        </p:nvSpPr>
        <p:spPr>
          <a:xfrm>
            <a:off x="3790025" y="1944425"/>
            <a:ext cx="1219800" cy="219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3"/>
          <p:cNvSpPr/>
          <p:nvPr/>
        </p:nvSpPr>
        <p:spPr>
          <a:xfrm>
            <a:off x="7444400" y="1944425"/>
            <a:ext cx="1219800" cy="219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3"/>
          <p:cNvSpPr/>
          <p:nvPr/>
        </p:nvSpPr>
        <p:spPr>
          <a:xfrm>
            <a:off x="5668800" y="3032100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3"/>
          <p:cNvSpPr/>
          <p:nvPr/>
        </p:nvSpPr>
        <p:spPr>
          <a:xfrm>
            <a:off x="6049800" y="3032100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3"/>
          <p:cNvSpPr/>
          <p:nvPr/>
        </p:nvSpPr>
        <p:spPr>
          <a:xfrm>
            <a:off x="6430800" y="3032100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3"/>
          <p:cNvSpPr txBox="1"/>
          <p:nvPr/>
        </p:nvSpPr>
        <p:spPr>
          <a:xfrm>
            <a:off x="3394325" y="692150"/>
            <a:ext cx="2804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Features of sample </a:t>
            </a: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3" name="Google Shape;833;p43"/>
          <p:cNvCxnSpPr>
            <a:endCxn id="825" idx="0"/>
          </p:cNvCxnSpPr>
          <p:nvPr/>
        </p:nvCxnSpPr>
        <p:spPr>
          <a:xfrm flipH="1">
            <a:off x="1052900" y="1136525"/>
            <a:ext cx="3095700" cy="8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43"/>
          <p:cNvCxnSpPr>
            <a:endCxn id="826" idx="0"/>
          </p:cNvCxnSpPr>
          <p:nvPr/>
        </p:nvCxnSpPr>
        <p:spPr>
          <a:xfrm flipH="1">
            <a:off x="2723525" y="1175225"/>
            <a:ext cx="1829100" cy="7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43"/>
          <p:cNvCxnSpPr>
            <a:endCxn id="827" idx="0"/>
          </p:cNvCxnSpPr>
          <p:nvPr/>
        </p:nvCxnSpPr>
        <p:spPr>
          <a:xfrm flipH="1">
            <a:off x="4399925" y="1136525"/>
            <a:ext cx="396900" cy="8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43"/>
          <p:cNvCxnSpPr>
            <a:endCxn id="828" idx="0"/>
          </p:cNvCxnSpPr>
          <p:nvPr/>
        </p:nvCxnSpPr>
        <p:spPr>
          <a:xfrm>
            <a:off x="5826800" y="1179725"/>
            <a:ext cx="2227500" cy="7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7" name="Google Shape;837;p43"/>
          <p:cNvSpPr/>
          <p:nvPr/>
        </p:nvSpPr>
        <p:spPr>
          <a:xfrm>
            <a:off x="5254075" y="1486025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3"/>
          <p:cNvSpPr/>
          <p:nvPr/>
        </p:nvSpPr>
        <p:spPr>
          <a:xfrm>
            <a:off x="5635075" y="1486025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3"/>
          <p:cNvSpPr/>
          <p:nvPr/>
        </p:nvSpPr>
        <p:spPr>
          <a:xfrm>
            <a:off x="6016075" y="1486025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3"/>
          <p:cNvSpPr txBox="1"/>
          <p:nvPr/>
        </p:nvSpPr>
        <p:spPr>
          <a:xfrm>
            <a:off x="475550" y="2628000"/>
            <a:ext cx="1219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tree 1</a:t>
            </a:r>
            <a:endParaRPr sz="2000"/>
          </a:p>
        </p:txBody>
      </p:sp>
      <p:sp>
        <p:nvSpPr>
          <p:cNvPr id="841" name="Google Shape;841;p43"/>
          <p:cNvSpPr txBox="1"/>
          <p:nvPr/>
        </p:nvSpPr>
        <p:spPr>
          <a:xfrm>
            <a:off x="2075750" y="2628000"/>
            <a:ext cx="1219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tree 2</a:t>
            </a:r>
            <a:endParaRPr sz="2000"/>
          </a:p>
        </p:txBody>
      </p:sp>
      <p:sp>
        <p:nvSpPr>
          <p:cNvPr id="842" name="Google Shape;842;p43"/>
          <p:cNvSpPr txBox="1"/>
          <p:nvPr/>
        </p:nvSpPr>
        <p:spPr>
          <a:xfrm>
            <a:off x="3752150" y="2628000"/>
            <a:ext cx="1219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tree 3</a:t>
            </a:r>
            <a:endParaRPr sz="2000"/>
          </a:p>
        </p:txBody>
      </p:sp>
      <p:sp>
        <p:nvSpPr>
          <p:cNvPr id="843" name="Google Shape;843;p43"/>
          <p:cNvSpPr txBox="1"/>
          <p:nvPr/>
        </p:nvSpPr>
        <p:spPr>
          <a:xfrm>
            <a:off x="7409750" y="2628000"/>
            <a:ext cx="1219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tree M</a:t>
            </a:r>
            <a:endParaRPr sz="2000"/>
          </a:p>
        </p:txBody>
      </p:sp>
      <p:sp>
        <p:nvSpPr>
          <p:cNvPr id="844" name="Google Shape;844;p43"/>
          <p:cNvSpPr txBox="1"/>
          <p:nvPr/>
        </p:nvSpPr>
        <p:spPr>
          <a:xfrm>
            <a:off x="1484025" y="4351325"/>
            <a:ext cx="6059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1 decision tree has high variance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92625"/>
            <a:ext cx="85206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Ensemble learning methods</a:t>
            </a:r>
            <a:endParaRPr sz="3000"/>
          </a:p>
        </p:txBody>
      </p:sp>
      <p:sp>
        <p:nvSpPr>
          <p:cNvPr id="89" name="Google Shape;89;p17"/>
          <p:cNvSpPr/>
          <p:nvPr/>
        </p:nvSpPr>
        <p:spPr>
          <a:xfrm>
            <a:off x="1060650" y="1667875"/>
            <a:ext cx="20118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Majority</a:t>
            </a:r>
            <a:endParaRPr sz="2000"/>
          </a:p>
        </p:txBody>
      </p:sp>
      <p:sp>
        <p:nvSpPr>
          <p:cNvPr id="90" name="Google Shape;90;p17"/>
          <p:cNvSpPr/>
          <p:nvPr/>
        </p:nvSpPr>
        <p:spPr>
          <a:xfrm>
            <a:off x="3456925" y="1667875"/>
            <a:ext cx="20118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Averaging</a:t>
            </a:r>
            <a:endParaRPr sz="2000"/>
          </a:p>
        </p:txBody>
      </p:sp>
      <p:sp>
        <p:nvSpPr>
          <p:cNvPr id="91" name="Google Shape;91;p17"/>
          <p:cNvSpPr/>
          <p:nvPr/>
        </p:nvSpPr>
        <p:spPr>
          <a:xfrm>
            <a:off x="5898875" y="1667875"/>
            <a:ext cx="20118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Weighted Average</a:t>
            </a:r>
            <a:endParaRPr sz="2000"/>
          </a:p>
        </p:txBody>
      </p:sp>
      <p:sp>
        <p:nvSpPr>
          <p:cNvPr id="92" name="Google Shape;92;p17"/>
          <p:cNvSpPr/>
          <p:nvPr/>
        </p:nvSpPr>
        <p:spPr>
          <a:xfrm>
            <a:off x="1065150" y="3209800"/>
            <a:ext cx="20118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Stacking</a:t>
            </a:r>
            <a:endParaRPr sz="2000"/>
          </a:p>
        </p:txBody>
      </p:sp>
      <p:sp>
        <p:nvSpPr>
          <p:cNvPr id="93" name="Google Shape;93;p17"/>
          <p:cNvSpPr/>
          <p:nvPr/>
        </p:nvSpPr>
        <p:spPr>
          <a:xfrm>
            <a:off x="3427350" y="3209800"/>
            <a:ext cx="20118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Bagging</a:t>
            </a:r>
            <a:endParaRPr sz="2000"/>
          </a:p>
        </p:txBody>
      </p:sp>
      <p:sp>
        <p:nvSpPr>
          <p:cNvPr id="94" name="Google Shape;94;p17"/>
          <p:cNvSpPr/>
          <p:nvPr/>
        </p:nvSpPr>
        <p:spPr>
          <a:xfrm>
            <a:off x="5865750" y="3209800"/>
            <a:ext cx="20118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Boosting</a:t>
            </a:r>
            <a:endParaRPr sz="2000"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4"/>
          <p:cNvSpPr txBox="1"/>
          <p:nvPr>
            <p:ph type="title"/>
          </p:nvPr>
        </p:nvSpPr>
        <p:spPr>
          <a:xfrm>
            <a:off x="311700" y="-24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decision trees to build random forests</a:t>
            </a:r>
            <a:endParaRPr/>
          </a:p>
        </p:txBody>
      </p:sp>
      <p:sp>
        <p:nvSpPr>
          <p:cNvPr id="851" name="Google Shape;851;p44"/>
          <p:cNvSpPr/>
          <p:nvPr/>
        </p:nvSpPr>
        <p:spPr>
          <a:xfrm>
            <a:off x="443000" y="1944425"/>
            <a:ext cx="1219800" cy="219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4"/>
          <p:cNvSpPr/>
          <p:nvPr/>
        </p:nvSpPr>
        <p:spPr>
          <a:xfrm>
            <a:off x="2113625" y="1944425"/>
            <a:ext cx="1219800" cy="219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4"/>
          <p:cNvSpPr/>
          <p:nvPr/>
        </p:nvSpPr>
        <p:spPr>
          <a:xfrm>
            <a:off x="3790025" y="1944425"/>
            <a:ext cx="1219800" cy="219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4"/>
          <p:cNvSpPr/>
          <p:nvPr/>
        </p:nvSpPr>
        <p:spPr>
          <a:xfrm>
            <a:off x="7444400" y="1944425"/>
            <a:ext cx="1219800" cy="219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4"/>
          <p:cNvSpPr/>
          <p:nvPr/>
        </p:nvSpPr>
        <p:spPr>
          <a:xfrm>
            <a:off x="5668800" y="3032100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4"/>
          <p:cNvSpPr/>
          <p:nvPr/>
        </p:nvSpPr>
        <p:spPr>
          <a:xfrm>
            <a:off x="6049800" y="3032100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4"/>
          <p:cNvSpPr/>
          <p:nvPr/>
        </p:nvSpPr>
        <p:spPr>
          <a:xfrm>
            <a:off x="6430800" y="3032100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4"/>
          <p:cNvSpPr txBox="1"/>
          <p:nvPr/>
        </p:nvSpPr>
        <p:spPr>
          <a:xfrm>
            <a:off x="3394325" y="692150"/>
            <a:ext cx="2804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Features of sample </a:t>
            </a: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9" name="Google Shape;859;p44"/>
          <p:cNvCxnSpPr>
            <a:endCxn id="851" idx="0"/>
          </p:cNvCxnSpPr>
          <p:nvPr/>
        </p:nvCxnSpPr>
        <p:spPr>
          <a:xfrm flipH="1">
            <a:off x="1052900" y="1136525"/>
            <a:ext cx="3095700" cy="8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44"/>
          <p:cNvCxnSpPr>
            <a:endCxn id="852" idx="0"/>
          </p:cNvCxnSpPr>
          <p:nvPr/>
        </p:nvCxnSpPr>
        <p:spPr>
          <a:xfrm flipH="1">
            <a:off x="2723525" y="1175225"/>
            <a:ext cx="1829100" cy="7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1" name="Google Shape;861;p44"/>
          <p:cNvCxnSpPr>
            <a:endCxn id="853" idx="0"/>
          </p:cNvCxnSpPr>
          <p:nvPr/>
        </p:nvCxnSpPr>
        <p:spPr>
          <a:xfrm flipH="1">
            <a:off x="4399925" y="1136525"/>
            <a:ext cx="396900" cy="8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44"/>
          <p:cNvCxnSpPr>
            <a:endCxn id="854" idx="0"/>
          </p:cNvCxnSpPr>
          <p:nvPr/>
        </p:nvCxnSpPr>
        <p:spPr>
          <a:xfrm>
            <a:off x="5826800" y="1179725"/>
            <a:ext cx="2227500" cy="7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44"/>
          <p:cNvSpPr/>
          <p:nvPr/>
        </p:nvSpPr>
        <p:spPr>
          <a:xfrm>
            <a:off x="5254075" y="1486025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4"/>
          <p:cNvSpPr/>
          <p:nvPr/>
        </p:nvSpPr>
        <p:spPr>
          <a:xfrm>
            <a:off x="5635075" y="1486025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4"/>
          <p:cNvSpPr/>
          <p:nvPr/>
        </p:nvSpPr>
        <p:spPr>
          <a:xfrm>
            <a:off x="6016075" y="1486025"/>
            <a:ext cx="1398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4"/>
          <p:cNvSpPr txBox="1"/>
          <p:nvPr/>
        </p:nvSpPr>
        <p:spPr>
          <a:xfrm>
            <a:off x="475550" y="2628000"/>
            <a:ext cx="1219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tree 1</a:t>
            </a:r>
            <a:endParaRPr sz="2000"/>
          </a:p>
        </p:txBody>
      </p:sp>
      <p:sp>
        <p:nvSpPr>
          <p:cNvPr id="867" name="Google Shape;867;p44"/>
          <p:cNvSpPr txBox="1"/>
          <p:nvPr/>
        </p:nvSpPr>
        <p:spPr>
          <a:xfrm>
            <a:off x="2075750" y="2628000"/>
            <a:ext cx="1219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tree 2</a:t>
            </a:r>
            <a:endParaRPr sz="2000"/>
          </a:p>
        </p:txBody>
      </p:sp>
      <p:sp>
        <p:nvSpPr>
          <p:cNvPr id="868" name="Google Shape;868;p44"/>
          <p:cNvSpPr txBox="1"/>
          <p:nvPr/>
        </p:nvSpPr>
        <p:spPr>
          <a:xfrm>
            <a:off x="3752150" y="2628000"/>
            <a:ext cx="1219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tree 3</a:t>
            </a:r>
            <a:endParaRPr sz="2000"/>
          </a:p>
        </p:txBody>
      </p:sp>
      <p:sp>
        <p:nvSpPr>
          <p:cNvPr id="869" name="Google Shape;869;p44"/>
          <p:cNvSpPr txBox="1"/>
          <p:nvPr/>
        </p:nvSpPr>
        <p:spPr>
          <a:xfrm>
            <a:off x="7409750" y="2628000"/>
            <a:ext cx="1219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Decision tree M</a:t>
            </a:r>
            <a:endParaRPr sz="2000"/>
          </a:p>
        </p:txBody>
      </p:sp>
      <p:sp>
        <p:nvSpPr>
          <p:cNvPr id="870" name="Google Shape;870;p44"/>
          <p:cNvSpPr/>
          <p:nvPr/>
        </p:nvSpPr>
        <p:spPr>
          <a:xfrm>
            <a:off x="951950" y="4143125"/>
            <a:ext cx="201900" cy="34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4"/>
          <p:cNvSpPr/>
          <p:nvPr/>
        </p:nvSpPr>
        <p:spPr>
          <a:xfrm>
            <a:off x="2628350" y="4143125"/>
            <a:ext cx="201900" cy="34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4"/>
          <p:cNvSpPr/>
          <p:nvPr/>
        </p:nvSpPr>
        <p:spPr>
          <a:xfrm>
            <a:off x="4304750" y="4143125"/>
            <a:ext cx="201900" cy="34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4"/>
          <p:cNvSpPr/>
          <p:nvPr/>
        </p:nvSpPr>
        <p:spPr>
          <a:xfrm>
            <a:off x="7953350" y="4143125"/>
            <a:ext cx="201900" cy="34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4"/>
          <p:cNvSpPr txBox="1"/>
          <p:nvPr/>
        </p:nvSpPr>
        <p:spPr>
          <a:xfrm>
            <a:off x="553250" y="4522225"/>
            <a:ext cx="1064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Class 1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875" name="Google Shape;875;p44"/>
          <p:cNvSpPr txBox="1"/>
          <p:nvPr/>
        </p:nvSpPr>
        <p:spPr>
          <a:xfrm>
            <a:off x="2153450" y="4522225"/>
            <a:ext cx="1064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Class 1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876" name="Google Shape;876;p44"/>
          <p:cNvSpPr txBox="1"/>
          <p:nvPr/>
        </p:nvSpPr>
        <p:spPr>
          <a:xfrm>
            <a:off x="3829850" y="4522225"/>
            <a:ext cx="1064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Class 1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877" name="Google Shape;877;p44"/>
          <p:cNvSpPr txBox="1"/>
          <p:nvPr/>
        </p:nvSpPr>
        <p:spPr>
          <a:xfrm>
            <a:off x="7563650" y="4522225"/>
            <a:ext cx="1064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Class 1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878" name="Google Shape;87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5"/>
          <p:cNvSpPr txBox="1"/>
          <p:nvPr>
            <p:ph type="title"/>
          </p:nvPr>
        </p:nvSpPr>
        <p:spPr>
          <a:xfrm>
            <a:off x="311700" y="-24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decision trees to build random forests</a:t>
            </a:r>
            <a:endParaRPr/>
          </a:p>
        </p:txBody>
      </p:sp>
      <p:sp>
        <p:nvSpPr>
          <p:cNvPr id="884" name="Google Shape;884;p45"/>
          <p:cNvSpPr/>
          <p:nvPr/>
        </p:nvSpPr>
        <p:spPr>
          <a:xfrm>
            <a:off x="2765875" y="1649200"/>
            <a:ext cx="3946500" cy="219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5"/>
          <p:cNvSpPr txBox="1"/>
          <p:nvPr/>
        </p:nvSpPr>
        <p:spPr>
          <a:xfrm>
            <a:off x="3394325" y="768350"/>
            <a:ext cx="2804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Features of sample </a:t>
            </a: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6" name="Google Shape;886;p45"/>
          <p:cNvSpPr txBox="1"/>
          <p:nvPr/>
        </p:nvSpPr>
        <p:spPr>
          <a:xfrm>
            <a:off x="3394325" y="2366200"/>
            <a:ext cx="28986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</a:t>
            </a:r>
            <a:endParaRPr sz="3000"/>
          </a:p>
        </p:txBody>
      </p:sp>
      <p:sp>
        <p:nvSpPr>
          <p:cNvPr id="887" name="Google Shape;887;p45"/>
          <p:cNvSpPr/>
          <p:nvPr/>
        </p:nvSpPr>
        <p:spPr>
          <a:xfrm>
            <a:off x="4660625" y="3847900"/>
            <a:ext cx="201900" cy="34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5"/>
          <p:cNvSpPr txBox="1"/>
          <p:nvPr/>
        </p:nvSpPr>
        <p:spPr>
          <a:xfrm>
            <a:off x="4105425" y="4245600"/>
            <a:ext cx="1452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Class 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889" name="Google Shape;889;p45"/>
          <p:cNvSpPr/>
          <p:nvPr/>
        </p:nvSpPr>
        <p:spPr>
          <a:xfrm>
            <a:off x="4656150" y="1260825"/>
            <a:ext cx="201900" cy="34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6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for building a random forest model for</a:t>
            </a:r>
            <a:endParaRPr/>
          </a:p>
        </p:txBody>
      </p:sp>
      <p:graphicFrame>
        <p:nvGraphicFramePr>
          <p:cNvPr id="896" name="Google Shape;896;p46"/>
          <p:cNvGraphicFramePr/>
          <p:nvPr/>
        </p:nvGraphicFramePr>
        <p:xfrm>
          <a:off x="1073400" y="91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{BB7DDAC2-A893-4D11-9B6F-ACFE00B31581}</a:tableStyleId>
              </a:tblPr>
              <a:tblGrid>
                <a:gridCol w="801625"/>
                <a:gridCol w="933725"/>
                <a:gridCol w="962800"/>
                <a:gridCol w="1003925"/>
                <a:gridCol w="858325"/>
                <a:gridCol w="1176875"/>
                <a:gridCol w="829350"/>
              </a:tblGrid>
              <a:tr h="4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7" name="Google Shape;89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7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Bootstrapping (sampling with replacement)</a:t>
            </a:r>
            <a:endParaRPr/>
          </a:p>
        </p:txBody>
      </p:sp>
      <p:graphicFrame>
        <p:nvGraphicFramePr>
          <p:cNvPr id="903" name="Google Shape;903;p47"/>
          <p:cNvGraphicFramePr/>
          <p:nvPr/>
        </p:nvGraphicFramePr>
        <p:xfrm>
          <a:off x="2401875" y="10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{BB7DDAC2-A893-4D11-9B6F-ACFE00B31581}</a:tableStyleId>
              </a:tblPr>
              <a:tblGrid>
                <a:gridCol w="801625"/>
                <a:gridCol w="933725"/>
                <a:gridCol w="962800"/>
                <a:gridCol w="1003925"/>
                <a:gridCol w="858325"/>
                <a:gridCol w="1176875"/>
                <a:gridCol w="829350"/>
              </a:tblGrid>
              <a:tr h="4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4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4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4" name="Google Shape;904;p47"/>
          <p:cNvSpPr txBox="1"/>
          <p:nvPr/>
        </p:nvSpPr>
        <p:spPr>
          <a:xfrm>
            <a:off x="124450" y="1364725"/>
            <a:ext cx="19656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Randomly selecting data points (IDs)</a:t>
            </a:r>
            <a:endParaRPr sz="2000"/>
          </a:p>
        </p:txBody>
      </p:sp>
      <p:sp>
        <p:nvSpPr>
          <p:cNvPr id="905" name="Google Shape;90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8"/>
          <p:cNvSpPr txBox="1"/>
          <p:nvPr>
            <p:ph type="title"/>
          </p:nvPr>
        </p:nvSpPr>
        <p:spPr>
          <a:xfrm>
            <a:off x="311700" y="-24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 selection for identifying an optimal random forest</a:t>
            </a:r>
            <a:endParaRPr/>
          </a:p>
        </p:txBody>
      </p:sp>
      <p:graphicFrame>
        <p:nvGraphicFramePr>
          <p:cNvPr id="911" name="Google Shape;911;p48"/>
          <p:cNvGraphicFramePr/>
          <p:nvPr/>
        </p:nvGraphicFramePr>
        <p:xfrm>
          <a:off x="2071875" y="125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{BB7DDAC2-A893-4D11-9B6F-ACFE00B31581}</a:tableStyleId>
              </a:tblPr>
              <a:tblGrid>
                <a:gridCol w="801625"/>
                <a:gridCol w="933725"/>
                <a:gridCol w="962800"/>
                <a:gridCol w="1003925"/>
                <a:gridCol w="858325"/>
                <a:gridCol w="1176875"/>
                <a:gridCol w="829350"/>
              </a:tblGrid>
              <a:tr h="42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2" name="Google Shape;912;p48"/>
          <p:cNvSpPr txBox="1"/>
          <p:nvPr/>
        </p:nvSpPr>
        <p:spPr>
          <a:xfrm>
            <a:off x="124450" y="1364725"/>
            <a:ext cx="19656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Randomly selecting columns (features) for building decision trees</a:t>
            </a:r>
            <a:endParaRPr sz="2000"/>
          </a:p>
        </p:txBody>
      </p:sp>
      <p:sp>
        <p:nvSpPr>
          <p:cNvPr id="913" name="Google Shape;91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9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random forests</a:t>
            </a:r>
            <a:endParaRPr/>
          </a:p>
        </p:txBody>
      </p:sp>
      <p:sp>
        <p:nvSpPr>
          <p:cNvPr id="919" name="Google Shape;919;p49"/>
          <p:cNvSpPr txBox="1"/>
          <p:nvPr/>
        </p:nvSpPr>
        <p:spPr>
          <a:xfrm>
            <a:off x="559050" y="1029750"/>
            <a:ext cx="82125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Bootstrapping (random sampling of data points with replacement)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Randomly selecting the features to build the decision tree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Repeat steps (1) and (2) to build multiple decision tree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Use majority vote of all the decision trees as the identified class for a given data point</a:t>
            </a:r>
            <a:endParaRPr sz="2000"/>
          </a:p>
        </p:txBody>
      </p:sp>
      <p:sp>
        <p:nvSpPr>
          <p:cNvPr id="920" name="Google Shape;92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</a:t>
            </a:r>
            <a:endParaRPr/>
          </a:p>
        </p:txBody>
      </p:sp>
      <p:sp>
        <p:nvSpPr>
          <p:cNvPr id="926" name="Google Shape;92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1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of modeling using Adaboost</a:t>
            </a:r>
            <a:endParaRPr/>
          </a:p>
        </p:txBody>
      </p:sp>
      <p:sp>
        <p:nvSpPr>
          <p:cNvPr id="932" name="Google Shape;932;p51"/>
          <p:cNvSpPr txBox="1"/>
          <p:nvPr/>
        </p:nvSpPr>
        <p:spPr>
          <a:xfrm>
            <a:off x="559050" y="1029750"/>
            <a:ext cx="60327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Using </a:t>
            </a:r>
            <a:r>
              <a:rPr b="1" lang="en" sz="2000"/>
              <a:t>stumps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" sz="2000"/>
              <a:t>Tree with only one node and two leaves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" sz="2000"/>
              <a:t>Stumps are weak classifiers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Stumps are built in a sequential manner not in parallel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" sz="2000"/>
              <a:t>Performance of one stump determines how the next stump is built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Stumps have different voting weights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33" name="Google Shape;933;p51"/>
          <p:cNvSpPr/>
          <p:nvPr/>
        </p:nvSpPr>
        <p:spPr>
          <a:xfrm>
            <a:off x="7166825" y="911325"/>
            <a:ext cx="1160700" cy="45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4" name="Google Shape;934;p51"/>
          <p:cNvCxnSpPr>
            <a:stCxn id="933" idx="2"/>
            <a:endCxn id="935" idx="0"/>
          </p:cNvCxnSpPr>
          <p:nvPr/>
        </p:nvCxnSpPr>
        <p:spPr>
          <a:xfrm flipH="1">
            <a:off x="7082375" y="1363125"/>
            <a:ext cx="664800" cy="7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51"/>
          <p:cNvCxnSpPr>
            <a:stCxn id="933" idx="2"/>
            <a:endCxn id="937" idx="0"/>
          </p:cNvCxnSpPr>
          <p:nvPr/>
        </p:nvCxnSpPr>
        <p:spPr>
          <a:xfrm>
            <a:off x="7747175" y="1363125"/>
            <a:ext cx="759600" cy="7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7" name="Google Shape;937;p51"/>
          <p:cNvSpPr/>
          <p:nvPr/>
        </p:nvSpPr>
        <p:spPr>
          <a:xfrm>
            <a:off x="8080302" y="2126976"/>
            <a:ext cx="853200" cy="451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?</a:t>
            </a:r>
            <a:endParaRPr i="1" sz="2000"/>
          </a:p>
        </p:txBody>
      </p:sp>
      <p:sp>
        <p:nvSpPr>
          <p:cNvPr id="935" name="Google Shape;935;p51"/>
          <p:cNvSpPr/>
          <p:nvPr/>
        </p:nvSpPr>
        <p:spPr>
          <a:xfrm>
            <a:off x="6655675" y="2126976"/>
            <a:ext cx="853200" cy="451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?</a:t>
            </a:r>
            <a:endParaRPr i="1" sz="2000"/>
          </a:p>
        </p:txBody>
      </p:sp>
      <p:sp>
        <p:nvSpPr>
          <p:cNvPr id="938" name="Google Shape;938;p51"/>
          <p:cNvSpPr txBox="1"/>
          <p:nvPr/>
        </p:nvSpPr>
        <p:spPr>
          <a:xfrm>
            <a:off x="6886625" y="2662275"/>
            <a:ext cx="21051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This is a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stump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9" name="Google Shape;93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2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an</a:t>
            </a:r>
            <a:r>
              <a:rPr lang="en"/>
              <a:t> Adaboost model</a:t>
            </a:r>
            <a:endParaRPr/>
          </a:p>
        </p:txBody>
      </p:sp>
      <p:sp>
        <p:nvSpPr>
          <p:cNvPr id="945" name="Google Shape;945;p52"/>
          <p:cNvSpPr txBox="1"/>
          <p:nvPr/>
        </p:nvSpPr>
        <p:spPr>
          <a:xfrm>
            <a:off x="5250000" y="965750"/>
            <a:ext cx="36312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7" name="Google Shape;947;p52"/>
          <p:cNvSpPr txBox="1"/>
          <p:nvPr/>
        </p:nvSpPr>
        <p:spPr>
          <a:xfrm>
            <a:off x="372725" y="859250"/>
            <a:ext cx="8593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Consider same weight for all datapoints (normalized to add up to 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Making stumps with all individual features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3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an Adaboost model</a:t>
            </a:r>
            <a:endParaRPr/>
          </a:p>
        </p:txBody>
      </p:sp>
      <p:sp>
        <p:nvSpPr>
          <p:cNvPr id="953" name="Google Shape;953;p53"/>
          <p:cNvSpPr txBox="1"/>
          <p:nvPr/>
        </p:nvSpPr>
        <p:spPr>
          <a:xfrm>
            <a:off x="5250000" y="965750"/>
            <a:ext cx="36312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5" name="Google Shape;955;p53"/>
          <p:cNvSpPr txBox="1"/>
          <p:nvPr/>
        </p:nvSpPr>
        <p:spPr>
          <a:xfrm>
            <a:off x="372725" y="859250"/>
            <a:ext cx="8593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Consider same weight for all datapoints (normalized to add up to 1)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92625"/>
            <a:ext cx="85206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Majority (for classification)</a:t>
            </a:r>
            <a:endParaRPr sz="3000"/>
          </a:p>
        </p:txBody>
      </p:sp>
      <p:sp>
        <p:nvSpPr>
          <p:cNvPr id="101" name="Google Shape;101;p18"/>
          <p:cNvSpPr/>
          <p:nvPr/>
        </p:nvSpPr>
        <p:spPr>
          <a:xfrm>
            <a:off x="639650" y="14638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Voter 1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(model 1)</a:t>
            </a:r>
            <a:endParaRPr sz="2000"/>
          </a:p>
        </p:txBody>
      </p:sp>
      <p:sp>
        <p:nvSpPr>
          <p:cNvPr id="102" name="Google Shape;102;p18"/>
          <p:cNvSpPr/>
          <p:nvPr/>
        </p:nvSpPr>
        <p:spPr>
          <a:xfrm>
            <a:off x="639650" y="23782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Voter 2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(model 2)</a:t>
            </a:r>
            <a:endParaRPr sz="2000"/>
          </a:p>
        </p:txBody>
      </p:sp>
      <p:sp>
        <p:nvSpPr>
          <p:cNvPr id="103" name="Google Shape;103;p18"/>
          <p:cNvSpPr/>
          <p:nvPr/>
        </p:nvSpPr>
        <p:spPr>
          <a:xfrm>
            <a:off x="639650" y="32164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Voter 3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(model 3)</a:t>
            </a:r>
            <a:endParaRPr sz="2000"/>
          </a:p>
        </p:txBody>
      </p:sp>
      <p:sp>
        <p:nvSpPr>
          <p:cNvPr id="104" name="Google Shape;104;p18"/>
          <p:cNvSpPr/>
          <p:nvPr/>
        </p:nvSpPr>
        <p:spPr>
          <a:xfrm>
            <a:off x="639650" y="40546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Voter 4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(model 4)</a:t>
            </a:r>
            <a:endParaRPr sz="2000"/>
          </a:p>
        </p:txBody>
      </p:sp>
      <p:sp>
        <p:nvSpPr>
          <p:cNvPr id="105" name="Google Shape;105;p18"/>
          <p:cNvSpPr txBox="1"/>
          <p:nvPr/>
        </p:nvSpPr>
        <p:spPr>
          <a:xfrm>
            <a:off x="2775375" y="891200"/>
            <a:ext cx="1192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Open Sans"/>
                <a:ea typeface="Open Sans"/>
                <a:cs typeface="Open Sans"/>
                <a:sym typeface="Open Sans"/>
              </a:rPr>
              <a:t>Vote</a:t>
            </a:r>
            <a:endParaRPr sz="24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024325" y="1630975"/>
            <a:ext cx="365700" cy="3657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024325" y="2469175"/>
            <a:ext cx="365700" cy="3657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024325" y="3383575"/>
            <a:ext cx="365700" cy="3657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024325" y="4221775"/>
            <a:ext cx="365700" cy="3657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321000" y="2590800"/>
            <a:ext cx="1927500" cy="8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4309775" y="1993425"/>
            <a:ext cx="16473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Majority vote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7179475" y="2828250"/>
            <a:ext cx="365700" cy="3657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130200" y="2104075"/>
            <a:ext cx="2702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Open Sans"/>
                <a:ea typeface="Open Sans"/>
                <a:cs typeface="Open Sans"/>
                <a:sym typeface="Open Sans"/>
              </a:rPr>
              <a:t>Ensemble vote</a:t>
            </a:r>
            <a:endParaRPr sz="24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4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an Adaboost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54"/>
          <p:cNvSpPr txBox="1"/>
          <p:nvPr/>
        </p:nvSpPr>
        <p:spPr>
          <a:xfrm>
            <a:off x="5250000" y="965750"/>
            <a:ext cx="36312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2" name="Google Shape;96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3" name="Google Shape;963;p54"/>
          <p:cNvSpPr txBox="1"/>
          <p:nvPr/>
        </p:nvSpPr>
        <p:spPr>
          <a:xfrm>
            <a:off x="372725" y="859250"/>
            <a:ext cx="8593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Consider same weight for all datapoints (normalized to add up to 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Making stumps with all individual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Gini index for each stump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5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an Adaboost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55"/>
          <p:cNvSpPr txBox="1"/>
          <p:nvPr/>
        </p:nvSpPr>
        <p:spPr>
          <a:xfrm>
            <a:off x="5250000" y="965750"/>
            <a:ext cx="36312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0" name="Google Shape;97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1" name="Google Shape;971;p55"/>
          <p:cNvSpPr txBox="1"/>
          <p:nvPr/>
        </p:nvSpPr>
        <p:spPr>
          <a:xfrm>
            <a:off x="372725" y="859250"/>
            <a:ext cx="8593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Consider same weight for all datapoints (normalized to add up to 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Making stumps with all individual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Gini index for each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Order the stumps based on their Gini indices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6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an Adaboost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6"/>
          <p:cNvSpPr txBox="1"/>
          <p:nvPr/>
        </p:nvSpPr>
        <p:spPr>
          <a:xfrm>
            <a:off x="5250000" y="889550"/>
            <a:ext cx="36312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9" name="Google Shape;979;p56"/>
          <p:cNvSpPr txBox="1"/>
          <p:nvPr/>
        </p:nvSpPr>
        <p:spPr>
          <a:xfrm>
            <a:off x="372725" y="783050"/>
            <a:ext cx="8593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Consider same weight for all datapoints (normalized to add up to 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Making stumps with all individual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Gini index for each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Order the stumps based on their Gini indices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Select the best stump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7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an Adaboost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7"/>
          <p:cNvSpPr txBox="1"/>
          <p:nvPr/>
        </p:nvSpPr>
        <p:spPr>
          <a:xfrm>
            <a:off x="5250000" y="889550"/>
            <a:ext cx="36312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7" name="Google Shape;987;p57"/>
          <p:cNvSpPr txBox="1"/>
          <p:nvPr/>
        </p:nvSpPr>
        <p:spPr>
          <a:xfrm>
            <a:off x="372725" y="783050"/>
            <a:ext cx="8593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Consider same weight for all datapoints (normalized to add up to 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Making stumps with all individual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Gini index for each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Order the stumps based on their Gini indices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Select the best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error of the selected stump as the sum of the weights of incorrectly classified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8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an Adaboost model</a:t>
            </a:r>
            <a:endParaRPr/>
          </a:p>
        </p:txBody>
      </p:sp>
      <p:sp>
        <p:nvSpPr>
          <p:cNvPr id="993" name="Google Shape;993;p58"/>
          <p:cNvSpPr txBox="1"/>
          <p:nvPr/>
        </p:nvSpPr>
        <p:spPr>
          <a:xfrm>
            <a:off x="5250000" y="965750"/>
            <a:ext cx="36312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4" name="Google Shape;99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5" name="Google Shape;995;p58"/>
          <p:cNvSpPr txBox="1"/>
          <p:nvPr/>
        </p:nvSpPr>
        <p:spPr>
          <a:xfrm>
            <a:off x="372725" y="859250"/>
            <a:ext cx="8593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Consider same weight for all datapoints (normalized to add up to 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Making stumps with all individual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Gini index for each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Order the stumps based on their Gini indices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Select the best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error of the selected stump as the sum of the weights of incorrectly classified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Calculating voting weight of the selected stump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VW=\frac{1}{2}\frac{1-(error+\epsilon)}{error+\epsilon}" id="996" name="Google Shape;996;p5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575" y="2767225"/>
            <a:ext cx="2663874" cy="5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9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an Adaboost model</a:t>
            </a:r>
            <a:endParaRPr/>
          </a:p>
        </p:txBody>
      </p:sp>
      <p:sp>
        <p:nvSpPr>
          <p:cNvPr id="1002" name="Google Shape;1002;p59"/>
          <p:cNvSpPr txBox="1"/>
          <p:nvPr/>
        </p:nvSpPr>
        <p:spPr>
          <a:xfrm>
            <a:off x="5250000" y="965750"/>
            <a:ext cx="36312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3" name="Google Shape;100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4" name="Google Shape;1004;p59"/>
          <p:cNvSpPr txBox="1"/>
          <p:nvPr/>
        </p:nvSpPr>
        <p:spPr>
          <a:xfrm>
            <a:off x="372725" y="859250"/>
            <a:ext cx="8593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Consider same weight for all datapoints (normalized to add up to 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Making stumps with all individual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Gini index for each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Order the stumps based on their Gini indices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Select the best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error of the selected stump as the sum of the weights of incorrectly classified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Calculating voting weight of the selected stump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Increasing weights of incorrectly classified datapoints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VW=\frac{1}{2}\frac{1-(error+\epsilon)}{error+\epsilon}" id="1005" name="Google Shape;1005;p5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575" y="2767225"/>
            <a:ext cx="2663874" cy="54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new} = W*e^{VW}" id="1006" name="Google Shape;1006;p5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363" y="3401362"/>
            <a:ext cx="244093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0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an Adaboost model</a:t>
            </a:r>
            <a:endParaRPr/>
          </a:p>
        </p:txBody>
      </p:sp>
      <p:sp>
        <p:nvSpPr>
          <p:cNvPr id="1012" name="Google Shape;1012;p60"/>
          <p:cNvSpPr txBox="1"/>
          <p:nvPr/>
        </p:nvSpPr>
        <p:spPr>
          <a:xfrm>
            <a:off x="5250000" y="965750"/>
            <a:ext cx="36312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3" name="Google Shape;101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4" name="Google Shape;1014;p60"/>
          <p:cNvSpPr txBox="1"/>
          <p:nvPr/>
        </p:nvSpPr>
        <p:spPr>
          <a:xfrm>
            <a:off x="372725" y="859250"/>
            <a:ext cx="8593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Consider same weight for all datapoints (normalized to add up to 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Making stumps with all individual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Gini index for each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Order the stumps based on their Gini indices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Select the best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error of the selected stump as the sum of the weights of incorrectly classified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Calculating voting weight of the selected stump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Increasing weights of incorrectly classified datapoints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Decreasing weights of correctly classified datapoints</a:t>
            </a:r>
            <a:endParaRPr sz="1800"/>
          </a:p>
        </p:txBody>
      </p:sp>
      <p:pic>
        <p:nvPicPr>
          <p:cNvPr descr="VW=\frac{1}{2}\frac{1-(error+\epsilon)}{error+\epsilon}" id="1015" name="Google Shape;1015;p6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575" y="2767225"/>
            <a:ext cx="2663874" cy="54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new} = W*e^{VW}" id="1016" name="Google Shape;1016;p6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363" y="3401362"/>
            <a:ext cx="244093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new} = W*e^{-VW}" id="1017" name="Google Shape;1017;p6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367" y="3974100"/>
            <a:ext cx="262400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1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building an Adaboost model</a:t>
            </a:r>
            <a:endParaRPr/>
          </a:p>
        </p:txBody>
      </p:sp>
      <p:sp>
        <p:nvSpPr>
          <p:cNvPr id="1023" name="Google Shape;1023;p61"/>
          <p:cNvSpPr txBox="1"/>
          <p:nvPr/>
        </p:nvSpPr>
        <p:spPr>
          <a:xfrm>
            <a:off x="5250000" y="965750"/>
            <a:ext cx="36312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4" name="Google Shape;102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5" name="Google Shape;1025;p61"/>
          <p:cNvSpPr txBox="1"/>
          <p:nvPr/>
        </p:nvSpPr>
        <p:spPr>
          <a:xfrm>
            <a:off x="372725" y="859250"/>
            <a:ext cx="8593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Consider same weight for all datapoints (normalized to add up to 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Making stumps with all individual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Gini index for each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Order the stumps based on their Gini indices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Select the best stump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Calculate error of the selected stump as the sum of the weights of incorrectly classified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Calculating voting weight of the selected stump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Increasing weights of incorrectly classified datapoints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Decreasing weights of correctly classified datapoints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Normalize the weights to add up to 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Repeat steps 2 to 10 using the new sample weights</a:t>
            </a:r>
            <a:endParaRPr sz="1800"/>
          </a:p>
        </p:txBody>
      </p:sp>
      <p:pic>
        <p:nvPicPr>
          <p:cNvPr descr="VW=\frac{1}{2}\frac{1-(error+\epsilon)}{error+\epsilon}" id="1026" name="Google Shape;1026;p6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575" y="2767225"/>
            <a:ext cx="2663874" cy="54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new} = W*e^{VW}" id="1027" name="Google Shape;1027;p6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363" y="3401362"/>
            <a:ext cx="244093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new} = W*e^{-VW}" id="1028" name="Google Shape;1028;p6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367" y="3974100"/>
            <a:ext cx="262400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2"/>
          <p:cNvSpPr txBox="1"/>
          <p:nvPr>
            <p:ph type="title"/>
          </p:nvPr>
        </p:nvSpPr>
        <p:spPr>
          <a:xfrm>
            <a:off x="311700" y="127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How to calculate weighted Gini index</a:t>
            </a:r>
            <a:endParaRPr sz="3200"/>
          </a:p>
        </p:txBody>
      </p:sp>
      <p:sp>
        <p:nvSpPr>
          <p:cNvPr id="1034" name="Google Shape;1034;p62"/>
          <p:cNvSpPr/>
          <p:nvPr/>
        </p:nvSpPr>
        <p:spPr>
          <a:xfrm>
            <a:off x="6151625" y="2966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62"/>
          <p:cNvSpPr/>
          <p:nvPr/>
        </p:nvSpPr>
        <p:spPr>
          <a:xfrm>
            <a:off x="6380225" y="2966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62"/>
          <p:cNvSpPr/>
          <p:nvPr/>
        </p:nvSpPr>
        <p:spPr>
          <a:xfrm>
            <a:off x="6456425" y="31951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2"/>
          <p:cNvSpPr/>
          <p:nvPr/>
        </p:nvSpPr>
        <p:spPr>
          <a:xfrm>
            <a:off x="5999225" y="31189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2"/>
          <p:cNvSpPr/>
          <p:nvPr/>
        </p:nvSpPr>
        <p:spPr>
          <a:xfrm>
            <a:off x="6227825" y="31951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2"/>
          <p:cNvSpPr/>
          <p:nvPr/>
        </p:nvSpPr>
        <p:spPr>
          <a:xfrm>
            <a:off x="63802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2"/>
          <p:cNvSpPr/>
          <p:nvPr/>
        </p:nvSpPr>
        <p:spPr>
          <a:xfrm>
            <a:off x="61516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62"/>
          <p:cNvSpPr/>
          <p:nvPr/>
        </p:nvSpPr>
        <p:spPr>
          <a:xfrm>
            <a:off x="66088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2"/>
          <p:cNvSpPr/>
          <p:nvPr/>
        </p:nvSpPr>
        <p:spPr>
          <a:xfrm>
            <a:off x="66850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2"/>
          <p:cNvSpPr/>
          <p:nvPr/>
        </p:nvSpPr>
        <p:spPr>
          <a:xfrm>
            <a:off x="65326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62"/>
          <p:cNvSpPr/>
          <p:nvPr/>
        </p:nvSpPr>
        <p:spPr>
          <a:xfrm>
            <a:off x="8056625" y="2966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2"/>
          <p:cNvSpPr/>
          <p:nvPr/>
        </p:nvSpPr>
        <p:spPr>
          <a:xfrm>
            <a:off x="8285225" y="2966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62"/>
          <p:cNvSpPr/>
          <p:nvPr/>
        </p:nvSpPr>
        <p:spPr>
          <a:xfrm>
            <a:off x="8132825" y="3195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62"/>
          <p:cNvSpPr/>
          <p:nvPr/>
        </p:nvSpPr>
        <p:spPr>
          <a:xfrm>
            <a:off x="8361425" y="3195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62"/>
          <p:cNvSpPr/>
          <p:nvPr/>
        </p:nvSpPr>
        <p:spPr>
          <a:xfrm>
            <a:off x="7904225" y="31189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62"/>
          <p:cNvSpPr/>
          <p:nvPr/>
        </p:nvSpPr>
        <p:spPr>
          <a:xfrm>
            <a:off x="7980425" y="34237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62"/>
          <p:cNvSpPr/>
          <p:nvPr/>
        </p:nvSpPr>
        <p:spPr>
          <a:xfrm>
            <a:off x="8209025" y="33856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62"/>
          <p:cNvSpPr/>
          <p:nvPr/>
        </p:nvSpPr>
        <p:spPr>
          <a:xfrm>
            <a:off x="8132825" y="35761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62"/>
          <p:cNvSpPr/>
          <p:nvPr/>
        </p:nvSpPr>
        <p:spPr>
          <a:xfrm>
            <a:off x="7751825" y="3347575"/>
            <a:ext cx="132000" cy="1320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62"/>
          <p:cNvSpPr/>
          <p:nvPr/>
        </p:nvSpPr>
        <p:spPr>
          <a:xfrm>
            <a:off x="85138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62"/>
          <p:cNvSpPr/>
          <p:nvPr/>
        </p:nvSpPr>
        <p:spPr>
          <a:xfrm>
            <a:off x="85900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2"/>
          <p:cNvSpPr/>
          <p:nvPr/>
        </p:nvSpPr>
        <p:spPr>
          <a:xfrm>
            <a:off x="8437625" y="3423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2"/>
          <p:cNvSpPr/>
          <p:nvPr/>
        </p:nvSpPr>
        <p:spPr>
          <a:xfrm>
            <a:off x="86662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62"/>
          <p:cNvSpPr/>
          <p:nvPr/>
        </p:nvSpPr>
        <p:spPr>
          <a:xfrm>
            <a:off x="8437625" y="3652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2"/>
          <p:cNvSpPr/>
          <p:nvPr/>
        </p:nvSpPr>
        <p:spPr>
          <a:xfrm>
            <a:off x="8742425" y="30427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2"/>
          <p:cNvSpPr/>
          <p:nvPr/>
        </p:nvSpPr>
        <p:spPr>
          <a:xfrm>
            <a:off x="8818625" y="3271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2"/>
          <p:cNvSpPr/>
          <p:nvPr/>
        </p:nvSpPr>
        <p:spPr>
          <a:xfrm>
            <a:off x="8590025" y="3728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2"/>
          <p:cNvSpPr/>
          <p:nvPr/>
        </p:nvSpPr>
        <p:spPr>
          <a:xfrm>
            <a:off x="8818625" y="36523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2"/>
          <p:cNvSpPr/>
          <p:nvPr/>
        </p:nvSpPr>
        <p:spPr>
          <a:xfrm>
            <a:off x="8894825" y="34999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2"/>
          <p:cNvSpPr/>
          <p:nvPr/>
        </p:nvSpPr>
        <p:spPr>
          <a:xfrm>
            <a:off x="8245725" y="3728575"/>
            <a:ext cx="132000" cy="1320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2"/>
          <p:cNvSpPr/>
          <p:nvPr/>
        </p:nvSpPr>
        <p:spPr>
          <a:xfrm>
            <a:off x="6902000" y="835125"/>
            <a:ext cx="11577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5" name="Google Shape;1065;p62"/>
          <p:cNvCxnSpPr>
            <a:stCxn id="1064" idx="2"/>
            <a:endCxn id="1066" idx="0"/>
          </p:cNvCxnSpPr>
          <p:nvPr/>
        </p:nvCxnSpPr>
        <p:spPr>
          <a:xfrm flipH="1">
            <a:off x="6653750" y="1363425"/>
            <a:ext cx="8271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62"/>
          <p:cNvCxnSpPr>
            <a:stCxn id="1064" idx="2"/>
            <a:endCxn id="1068" idx="0"/>
          </p:cNvCxnSpPr>
          <p:nvPr/>
        </p:nvCxnSpPr>
        <p:spPr>
          <a:xfrm>
            <a:off x="7480850" y="1363425"/>
            <a:ext cx="849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8" name="Google Shape;1068;p62"/>
          <p:cNvSpPr/>
          <p:nvPr/>
        </p:nvSpPr>
        <p:spPr>
          <a:xfrm>
            <a:off x="7828025" y="22562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2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6" name="Google Shape;1066;p62"/>
          <p:cNvSpPr/>
          <p:nvPr/>
        </p:nvSpPr>
        <p:spPr>
          <a:xfrm>
            <a:off x="6151625" y="2256225"/>
            <a:ext cx="1004100" cy="52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 1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9" name="Google Shape;1069;p62"/>
          <p:cNvSpPr txBox="1"/>
          <p:nvPr/>
        </p:nvSpPr>
        <p:spPr>
          <a:xfrm>
            <a:off x="396375" y="956300"/>
            <a:ext cx="5104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assess impurity of the classes: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Gini=1-\Sigma_{i=1}^CP_i" id="1070" name="Google Shape;1070;p6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24" y="1625850"/>
            <a:ext cx="3084954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62"/>
          <p:cNvSpPr txBox="1"/>
          <p:nvPr/>
        </p:nvSpPr>
        <p:spPr>
          <a:xfrm>
            <a:off x="1605700" y="2327625"/>
            <a:ext cx="33255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/>
              <a:t>: total number of classes </a:t>
            </a:r>
            <a:endParaRPr sz="2000"/>
          </a:p>
        </p:txBody>
      </p:sp>
      <p:pic>
        <p:nvPicPr>
          <p:cNvPr descr="P_i=\frac{N_i}{\Sigma_{i=1}^CN_i}" id="1072" name="Google Shape;1072;p6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3183301"/>
            <a:ext cx="1943726" cy="7653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4" name="Google Shape;1074;p62"/>
          <p:cNvSpPr/>
          <p:nvPr/>
        </p:nvSpPr>
        <p:spPr>
          <a:xfrm>
            <a:off x="2314998" y="3292975"/>
            <a:ext cx="115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_i = \frac{\Sigma_{j=1}^{N_i}W_j}{\Sigma_{i=1}^C\Sigma_{j=1}^{N_i}W_j}" id="1075" name="Google Shape;1075;p6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2700" y="3002385"/>
            <a:ext cx="2450324" cy="100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Method (GBM)</a:t>
            </a:r>
            <a:endParaRPr/>
          </a:p>
        </p:txBody>
      </p:sp>
      <p:sp>
        <p:nvSpPr>
          <p:cNvPr id="1081" name="Google Shape;108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292625"/>
            <a:ext cx="85206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Averaging (</a:t>
            </a:r>
            <a:r>
              <a:rPr lang="en" sz="3000"/>
              <a:t>for </a:t>
            </a:r>
            <a:r>
              <a:rPr lang="en" sz="3000"/>
              <a:t>regression or calculating class probabilities in classification)</a:t>
            </a:r>
            <a:endParaRPr sz="3000"/>
          </a:p>
        </p:txBody>
      </p:sp>
      <p:sp>
        <p:nvSpPr>
          <p:cNvPr id="120" name="Google Shape;120;p19"/>
          <p:cNvSpPr/>
          <p:nvPr/>
        </p:nvSpPr>
        <p:spPr>
          <a:xfrm>
            <a:off x="639650" y="16924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1</a:t>
            </a:r>
            <a:endParaRPr sz="2000"/>
          </a:p>
        </p:txBody>
      </p:sp>
      <p:sp>
        <p:nvSpPr>
          <p:cNvPr id="121" name="Google Shape;121;p19"/>
          <p:cNvSpPr/>
          <p:nvPr/>
        </p:nvSpPr>
        <p:spPr>
          <a:xfrm>
            <a:off x="639650" y="26068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2</a:t>
            </a:r>
            <a:endParaRPr sz="2000"/>
          </a:p>
        </p:txBody>
      </p:sp>
      <p:sp>
        <p:nvSpPr>
          <p:cNvPr id="122" name="Google Shape;122;p19"/>
          <p:cNvSpPr/>
          <p:nvPr/>
        </p:nvSpPr>
        <p:spPr>
          <a:xfrm>
            <a:off x="639650" y="34450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3</a:t>
            </a:r>
            <a:endParaRPr sz="2000"/>
          </a:p>
        </p:txBody>
      </p:sp>
      <p:sp>
        <p:nvSpPr>
          <p:cNvPr id="123" name="Google Shape;123;p19"/>
          <p:cNvSpPr/>
          <p:nvPr/>
        </p:nvSpPr>
        <p:spPr>
          <a:xfrm>
            <a:off x="639650" y="42832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4</a:t>
            </a:r>
            <a:endParaRPr sz="2000"/>
          </a:p>
        </p:txBody>
      </p:sp>
      <p:sp>
        <p:nvSpPr>
          <p:cNvPr id="124" name="Google Shape;124;p19"/>
          <p:cNvSpPr txBox="1"/>
          <p:nvPr/>
        </p:nvSpPr>
        <p:spPr>
          <a:xfrm>
            <a:off x="2295225" y="1196000"/>
            <a:ext cx="2179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pen Sans"/>
                <a:ea typeface="Open Sans"/>
                <a:cs typeface="Open Sans"/>
                <a:sym typeface="Open Sans"/>
              </a:rPr>
              <a:t>Predicted value</a:t>
            </a:r>
            <a:endParaRPr sz="20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4321000" y="2819400"/>
            <a:ext cx="1927500" cy="8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4233575" y="2374425"/>
            <a:ext cx="1647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Averaging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30200" y="2332675"/>
            <a:ext cx="2702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pen Sans"/>
                <a:ea typeface="Open Sans"/>
                <a:cs typeface="Open Sans"/>
                <a:sym typeface="Open Sans"/>
              </a:rPr>
              <a:t>Ensemble prediction</a:t>
            </a:r>
            <a:endParaRPr sz="20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988375" y="1778400"/>
            <a:ext cx="457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988375" y="2692800"/>
            <a:ext cx="457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88375" y="3531000"/>
            <a:ext cx="457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988375" y="4293000"/>
            <a:ext cx="457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293600" y="2931800"/>
            <a:ext cx="2179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(1+2+2+1)/4=1.5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4"/>
          <p:cNvSpPr txBox="1"/>
          <p:nvPr>
            <p:ph type="title"/>
          </p:nvPr>
        </p:nvSpPr>
        <p:spPr>
          <a:xfrm>
            <a:off x="311700" y="20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of Gradient Boosting</a:t>
            </a:r>
            <a:endParaRPr/>
          </a:p>
        </p:txBody>
      </p:sp>
      <p:sp>
        <p:nvSpPr>
          <p:cNvPr id="1087" name="Google Shape;1087;p64"/>
          <p:cNvSpPr txBox="1"/>
          <p:nvPr/>
        </p:nvSpPr>
        <p:spPr>
          <a:xfrm>
            <a:off x="5250000" y="965750"/>
            <a:ext cx="36312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8" name="Google Shape;108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9" name="Google Shape;1089;p64"/>
          <p:cNvSpPr txBox="1"/>
          <p:nvPr/>
        </p:nvSpPr>
        <p:spPr>
          <a:xfrm>
            <a:off x="372725" y="859250"/>
            <a:ext cx="8593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Gradient Boosting Method (GBM) is used for continuous value prediction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Technically it is a regression model by default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Although it is a regression model, it can be used for classification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starts by a single leaf (as the initial guess of all samples), then a tree is built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Similar to Adaboost, a tree is built relying on the error of the previous tree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Although the tree size is restricted, it is not necessarily a stump (like in Adaboost)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GBM scales the trees by the same amount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GBM continues building trees up until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Specific number of trees, that we determined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additional trees does not improve the model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6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useful information</a:t>
            </a:r>
            <a:endParaRPr/>
          </a:p>
        </p:txBody>
      </p:sp>
      <p:sp>
        <p:nvSpPr>
          <p:cNvPr id="1095" name="Google Shape;109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101" name="Google Shape;1101;p66"/>
          <p:cNvSpPr txBox="1"/>
          <p:nvPr>
            <p:ph idx="1" type="body"/>
          </p:nvPr>
        </p:nvSpPr>
        <p:spPr>
          <a:xfrm>
            <a:off x="267200" y="718650"/>
            <a:ext cx="8520600" cy="4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Installation instructions</a:t>
            </a:r>
            <a:endParaRPr b="1" sz="16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●"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scikit-learn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  <a:hlinkClick r:id="rId4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●"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Anaconda distribution of Python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  <a:hlinkClick r:id="rId6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●"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IPython</a:t>
            </a:r>
            <a:endParaRPr sz="16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  <a:hlinkClick r:id="rId8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Sets</a:t>
            </a:r>
            <a:endParaRPr b="1" sz="16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●"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scikit-learn DataSet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scikit-learn: machine learning in Python </a:t>
            </a:r>
            <a:r>
              <a:rPr b="1" lang="en" sz="1600"/>
              <a:t>: 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https://scikit-learn.org/stable/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Useful cheat sheets: 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https://www.analyticsvidhya.com/blog/2017/02/top-28-cheat-sheets-for-machine-learning-data-science-probability-sql-big-data/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" name="Google Shape;110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68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</a:t>
            </a:r>
            <a:endParaRPr/>
          </a:p>
        </p:txBody>
      </p:sp>
      <p:sp>
        <p:nvSpPr>
          <p:cNvPr id="1114" name="Google Shape;111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292625"/>
            <a:ext cx="85206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Weighted Average</a:t>
            </a:r>
            <a:endParaRPr sz="3000"/>
          </a:p>
        </p:txBody>
      </p:sp>
      <p:sp>
        <p:nvSpPr>
          <p:cNvPr id="139" name="Google Shape;139;p20"/>
          <p:cNvSpPr/>
          <p:nvPr/>
        </p:nvSpPr>
        <p:spPr>
          <a:xfrm>
            <a:off x="334850" y="13876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1</a:t>
            </a:r>
            <a:endParaRPr sz="2000"/>
          </a:p>
        </p:txBody>
      </p:sp>
      <p:sp>
        <p:nvSpPr>
          <p:cNvPr id="140" name="Google Shape;140;p20"/>
          <p:cNvSpPr/>
          <p:nvPr/>
        </p:nvSpPr>
        <p:spPr>
          <a:xfrm>
            <a:off x="334850" y="23020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2</a:t>
            </a:r>
            <a:endParaRPr sz="2000"/>
          </a:p>
        </p:txBody>
      </p:sp>
      <p:sp>
        <p:nvSpPr>
          <p:cNvPr id="141" name="Google Shape;141;p20"/>
          <p:cNvSpPr/>
          <p:nvPr/>
        </p:nvSpPr>
        <p:spPr>
          <a:xfrm>
            <a:off x="334850" y="31402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3</a:t>
            </a:r>
            <a:endParaRPr sz="2000"/>
          </a:p>
        </p:txBody>
      </p:sp>
      <p:sp>
        <p:nvSpPr>
          <p:cNvPr id="142" name="Google Shape;142;p20"/>
          <p:cNvSpPr/>
          <p:nvPr/>
        </p:nvSpPr>
        <p:spPr>
          <a:xfrm>
            <a:off x="334850" y="39784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4</a:t>
            </a:r>
            <a:endParaRPr sz="2000"/>
          </a:p>
        </p:txBody>
      </p:sp>
      <p:sp>
        <p:nvSpPr>
          <p:cNvPr id="143" name="Google Shape;143;p20"/>
          <p:cNvSpPr txBox="1"/>
          <p:nvPr/>
        </p:nvSpPr>
        <p:spPr>
          <a:xfrm>
            <a:off x="1761825" y="891200"/>
            <a:ext cx="1927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Predicted value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4844375" y="2590800"/>
            <a:ext cx="1327800" cy="44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608425" y="1993500"/>
            <a:ext cx="1647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Weighted average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206400" y="1951675"/>
            <a:ext cx="2702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pen Sans"/>
                <a:ea typeface="Open Sans"/>
                <a:cs typeface="Open Sans"/>
                <a:sym typeface="Open Sans"/>
              </a:rPr>
              <a:t>Ensemble prediction</a:t>
            </a:r>
            <a:endParaRPr sz="20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454975" y="1473600"/>
            <a:ext cx="457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454975" y="2388000"/>
            <a:ext cx="457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454975" y="3226200"/>
            <a:ext cx="457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454975" y="3988200"/>
            <a:ext cx="457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484325" y="2340600"/>
            <a:ext cx="18729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1*0.1+2*0.25+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2*0.35+1*0.3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=1.6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743025" y="891200"/>
            <a:ext cx="1053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Weight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902775" y="1473600"/>
            <a:ext cx="610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0.1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833675" y="2388000"/>
            <a:ext cx="679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0.25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833775" y="3226200"/>
            <a:ext cx="679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0.35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902775" y="3988200"/>
            <a:ext cx="610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0.3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349925" y="4541950"/>
            <a:ext cx="1647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Total = 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292625"/>
            <a:ext cx="8520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Stacking</a:t>
            </a:r>
            <a:endParaRPr sz="3000"/>
          </a:p>
        </p:txBody>
      </p:sp>
      <p:sp>
        <p:nvSpPr>
          <p:cNvPr id="164" name="Google Shape;164;p21"/>
          <p:cNvSpPr/>
          <p:nvPr/>
        </p:nvSpPr>
        <p:spPr>
          <a:xfrm>
            <a:off x="334850" y="15400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1</a:t>
            </a:r>
            <a:endParaRPr sz="2000"/>
          </a:p>
        </p:txBody>
      </p:sp>
      <p:sp>
        <p:nvSpPr>
          <p:cNvPr id="165" name="Google Shape;165;p21"/>
          <p:cNvSpPr/>
          <p:nvPr/>
        </p:nvSpPr>
        <p:spPr>
          <a:xfrm>
            <a:off x="334850" y="24544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2</a:t>
            </a:r>
            <a:endParaRPr sz="2000"/>
          </a:p>
        </p:txBody>
      </p:sp>
      <p:sp>
        <p:nvSpPr>
          <p:cNvPr id="166" name="Google Shape;166;p21"/>
          <p:cNvSpPr/>
          <p:nvPr/>
        </p:nvSpPr>
        <p:spPr>
          <a:xfrm>
            <a:off x="334850" y="32926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3</a:t>
            </a:r>
            <a:endParaRPr sz="2000"/>
          </a:p>
        </p:txBody>
      </p:sp>
      <p:sp>
        <p:nvSpPr>
          <p:cNvPr id="167" name="Google Shape;167;p21"/>
          <p:cNvSpPr/>
          <p:nvPr/>
        </p:nvSpPr>
        <p:spPr>
          <a:xfrm>
            <a:off x="334850" y="41308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4</a:t>
            </a:r>
            <a:endParaRPr sz="2000"/>
          </a:p>
        </p:txBody>
      </p:sp>
      <p:sp>
        <p:nvSpPr>
          <p:cNvPr id="168" name="Google Shape;168;p21"/>
          <p:cNvSpPr txBox="1"/>
          <p:nvPr/>
        </p:nvSpPr>
        <p:spPr>
          <a:xfrm>
            <a:off x="1914225" y="891200"/>
            <a:ext cx="1927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Predicted value for datapoint i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2607375" y="1626000"/>
            <a:ext cx="643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607375" y="2540400"/>
            <a:ext cx="643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2607375" y="3378600"/>
            <a:ext cx="643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607375" y="4216800"/>
            <a:ext cx="643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1"/>
          <p:cNvSpPr/>
          <p:nvPr/>
        </p:nvSpPr>
        <p:spPr>
          <a:xfrm rot="1800006">
            <a:off x="3165994" y="2194031"/>
            <a:ext cx="1085997" cy="20361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rot="901941">
            <a:off x="3165963" y="2760980"/>
            <a:ext cx="1042163" cy="2037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 rot="-899773">
            <a:off x="3164750" y="3424051"/>
            <a:ext cx="1042298" cy="2037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rot="-1797313">
            <a:off x="3057452" y="3977390"/>
            <a:ext cx="1256902" cy="20361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4276650" y="2012350"/>
            <a:ext cx="1461600" cy="2155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Second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level model</a:t>
            </a:r>
            <a:endParaRPr sz="2000"/>
          </a:p>
        </p:txBody>
      </p:sp>
      <p:sp>
        <p:nvSpPr>
          <p:cNvPr id="178" name="Google Shape;178;p21"/>
          <p:cNvSpPr txBox="1"/>
          <p:nvPr/>
        </p:nvSpPr>
        <p:spPr>
          <a:xfrm>
            <a:off x="6130200" y="2377350"/>
            <a:ext cx="2702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pen Sans"/>
                <a:ea typeface="Open Sans"/>
                <a:cs typeface="Open Sans"/>
                <a:sym typeface="Open Sans"/>
              </a:rPr>
              <a:t>Ensemble prediction</a:t>
            </a:r>
            <a:endParaRPr sz="20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798200" y="2868100"/>
            <a:ext cx="729600" cy="44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7030050" y="2800700"/>
            <a:ext cx="643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292625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Bagging (Bootstrap Aggregating)</a:t>
            </a:r>
            <a:endParaRPr sz="3000"/>
          </a:p>
        </p:txBody>
      </p:sp>
      <p:sp>
        <p:nvSpPr>
          <p:cNvPr id="187" name="Google Shape;187;p22"/>
          <p:cNvSpPr/>
          <p:nvPr/>
        </p:nvSpPr>
        <p:spPr>
          <a:xfrm>
            <a:off x="307175" y="1617000"/>
            <a:ext cx="852000" cy="268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3072150" y="1298475"/>
            <a:ext cx="905700" cy="518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1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308200" y="2631400"/>
            <a:ext cx="16017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241463" y="2213700"/>
            <a:ext cx="1761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Bootstrapping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234850" y="3149800"/>
            <a:ext cx="1761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(sampling with replacement)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3072150" y="2136675"/>
            <a:ext cx="905700" cy="518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2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3072150" y="3051075"/>
            <a:ext cx="905700" cy="518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3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3072150" y="3889275"/>
            <a:ext cx="905700" cy="518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4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130400" y="1298475"/>
            <a:ext cx="10050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4054045" y="844325"/>
            <a:ext cx="10584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5135450" y="12352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1</a:t>
            </a:r>
            <a:endParaRPr sz="2000"/>
          </a:p>
        </p:txBody>
      </p:sp>
      <p:sp>
        <p:nvSpPr>
          <p:cNvPr id="198" name="Google Shape;198;p22"/>
          <p:cNvSpPr/>
          <p:nvPr/>
        </p:nvSpPr>
        <p:spPr>
          <a:xfrm>
            <a:off x="5135450" y="20734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2</a:t>
            </a:r>
            <a:endParaRPr sz="2000"/>
          </a:p>
        </p:txBody>
      </p:sp>
      <p:sp>
        <p:nvSpPr>
          <p:cNvPr id="199" name="Google Shape;199;p22"/>
          <p:cNvSpPr/>
          <p:nvPr/>
        </p:nvSpPr>
        <p:spPr>
          <a:xfrm>
            <a:off x="5135450" y="29878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3</a:t>
            </a:r>
            <a:endParaRPr sz="2000"/>
          </a:p>
        </p:txBody>
      </p:sp>
      <p:sp>
        <p:nvSpPr>
          <p:cNvPr id="200" name="Google Shape;200;p22"/>
          <p:cNvSpPr/>
          <p:nvPr/>
        </p:nvSpPr>
        <p:spPr>
          <a:xfrm>
            <a:off x="5135450" y="38260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4</a:t>
            </a:r>
            <a:endParaRPr sz="2000"/>
          </a:p>
        </p:txBody>
      </p:sp>
      <p:sp>
        <p:nvSpPr>
          <p:cNvPr id="201" name="Google Shape;201;p22"/>
          <p:cNvSpPr/>
          <p:nvPr/>
        </p:nvSpPr>
        <p:spPr>
          <a:xfrm>
            <a:off x="6764000" y="2532675"/>
            <a:ext cx="7020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049775" y="1117425"/>
            <a:ext cx="1714200" cy="3425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7526050" y="2469475"/>
            <a:ext cx="1461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Ensemble prediction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4130400" y="2136675"/>
            <a:ext cx="10050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4130400" y="3127275"/>
            <a:ext cx="10050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4130400" y="3889275"/>
            <a:ext cx="10050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3382950" y="1171425"/>
            <a:ext cx="1714200" cy="38745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311700" y="292625"/>
            <a:ext cx="8520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Boosting (sequential model correction)</a:t>
            </a:r>
            <a:endParaRPr sz="3000"/>
          </a:p>
        </p:txBody>
      </p:sp>
      <p:sp>
        <p:nvSpPr>
          <p:cNvPr id="214" name="Google Shape;214;p23"/>
          <p:cNvSpPr/>
          <p:nvPr/>
        </p:nvSpPr>
        <p:spPr>
          <a:xfrm>
            <a:off x="2312375" y="1352475"/>
            <a:ext cx="11562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2311020" y="898325"/>
            <a:ext cx="10584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3468625" y="12892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1</a:t>
            </a:r>
            <a:endParaRPr sz="2000"/>
          </a:p>
        </p:txBody>
      </p:sp>
      <p:sp>
        <p:nvSpPr>
          <p:cNvPr id="217" name="Google Shape;217;p23"/>
          <p:cNvSpPr/>
          <p:nvPr/>
        </p:nvSpPr>
        <p:spPr>
          <a:xfrm>
            <a:off x="3468625" y="22798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2</a:t>
            </a:r>
            <a:endParaRPr sz="2000"/>
          </a:p>
        </p:txBody>
      </p:sp>
      <p:sp>
        <p:nvSpPr>
          <p:cNvPr id="218" name="Google Shape;218;p23"/>
          <p:cNvSpPr/>
          <p:nvPr/>
        </p:nvSpPr>
        <p:spPr>
          <a:xfrm>
            <a:off x="3468625" y="31942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3</a:t>
            </a:r>
            <a:endParaRPr sz="2000"/>
          </a:p>
        </p:txBody>
      </p:sp>
      <p:sp>
        <p:nvSpPr>
          <p:cNvPr id="219" name="Google Shape;219;p23"/>
          <p:cNvSpPr/>
          <p:nvPr/>
        </p:nvSpPr>
        <p:spPr>
          <a:xfrm>
            <a:off x="3468625" y="4261075"/>
            <a:ext cx="1461600" cy="640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4</a:t>
            </a:r>
            <a:endParaRPr sz="2000"/>
          </a:p>
        </p:txBody>
      </p:sp>
      <p:sp>
        <p:nvSpPr>
          <p:cNvPr id="220" name="Google Shape;220;p23"/>
          <p:cNvSpPr/>
          <p:nvPr/>
        </p:nvSpPr>
        <p:spPr>
          <a:xfrm>
            <a:off x="5097175" y="2586675"/>
            <a:ext cx="7020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5859225" y="2523475"/>
            <a:ext cx="25689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Ensemble prediction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2312275" y="2343075"/>
            <a:ext cx="11562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2326475" y="3302075"/>
            <a:ext cx="11562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2312375" y="4324275"/>
            <a:ext cx="11562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1335725" y="121461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2036825" y="130611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1244225" y="163411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518575" y="1424375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1549025" y="1767688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1701425" y="140551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1747175" y="1767688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1457525" y="1671825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1549025" y="1214613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1792925" y="1214625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1335725" y="1405500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2097725" y="1519425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1670975" y="1565925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1945325" y="1824225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350875" y="1767700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884425" y="153471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1335725" y="2205213"/>
            <a:ext cx="183000" cy="18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1504675" y="2243313"/>
            <a:ext cx="183000" cy="18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1244225" y="2624713"/>
            <a:ext cx="183000" cy="18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1869125" y="2365275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1960550" y="267006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1701425" y="239611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747175" y="2758288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1457525" y="2662425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1915825" y="2174763"/>
            <a:ext cx="183000" cy="1830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504675" y="2433825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335725" y="2396100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1762325" y="2162113"/>
            <a:ext cx="183000" cy="1830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1670975" y="2556525"/>
            <a:ext cx="183000" cy="1830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1512250" y="2814825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1350875" y="2758300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1884425" y="252531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1869125" y="335586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2036825" y="328731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1884950" y="369876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1518575" y="3405575"/>
            <a:ext cx="183000" cy="18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527048" y="3748888"/>
            <a:ext cx="183000" cy="18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1701425" y="338671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747175" y="3748888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289975" y="3824663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549025" y="3195813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1792925" y="3195825"/>
            <a:ext cx="183000" cy="1830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1350875" y="3291488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1371600" y="3510450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1682496" y="3557016"/>
            <a:ext cx="183000" cy="1830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1398025" y="3891238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1241425" y="3653025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1884425" y="3515913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3"/>
          <p:cNvCxnSpPr/>
          <p:nvPr/>
        </p:nvCxnSpPr>
        <p:spPr>
          <a:xfrm flipH="1">
            <a:off x="1673625" y="2011680"/>
            <a:ext cx="26700" cy="301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3"/>
          <p:cNvSpPr/>
          <p:nvPr/>
        </p:nvSpPr>
        <p:spPr>
          <a:xfrm>
            <a:off x="1834708" y="4362625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2002408" y="4294075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1492631" y="4755650"/>
            <a:ext cx="183000" cy="18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1667008" y="4393475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712758" y="4755650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55558" y="4831425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1514608" y="4278775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1758508" y="4202588"/>
            <a:ext cx="183000" cy="1830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1392658" y="4298250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1413383" y="4517213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1648079" y="4563779"/>
            <a:ext cx="183000" cy="1830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1363608" y="4898000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1283208" y="4659788"/>
            <a:ext cx="91500" cy="91500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850008" y="4522675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002408" y="4522675"/>
            <a:ext cx="91500" cy="915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23"/>
          <p:cNvCxnSpPr/>
          <p:nvPr/>
        </p:nvCxnSpPr>
        <p:spPr>
          <a:xfrm flipH="1">
            <a:off x="2324275" y="1874520"/>
            <a:ext cx="1201500" cy="32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3"/>
          <p:cNvCxnSpPr/>
          <p:nvPr/>
        </p:nvCxnSpPr>
        <p:spPr>
          <a:xfrm flipH="1">
            <a:off x="2289625" y="2849795"/>
            <a:ext cx="1201500" cy="32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3"/>
          <p:cNvCxnSpPr/>
          <p:nvPr/>
        </p:nvCxnSpPr>
        <p:spPr>
          <a:xfrm flipH="1">
            <a:off x="2289625" y="3787820"/>
            <a:ext cx="1201500" cy="32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3"/>
          <p:cNvSpPr txBox="1"/>
          <p:nvPr/>
        </p:nvSpPr>
        <p:spPr>
          <a:xfrm>
            <a:off x="5179375" y="1228100"/>
            <a:ext cx="2910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Weights of models are different depending on their performance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1264756" y="4357850"/>
            <a:ext cx="183000" cy="18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