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</p:sldIdLst>
  <p:sldSz cy="5143500" cx="9144000"/>
  <p:notesSz cx="6858000" cy="9144000"/>
  <p:embeddedFontLst>
    <p:embeddedFont>
      <p:font typeface="PT Sans Narrow"/>
      <p:regular r:id="rId68"/>
      <p:bold r:id="rId69"/>
    </p:embeddedFont>
    <p:embeddedFont>
      <p:font typeface="Open Sans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OpenSans-boldItalic.fntdata"/><Relationship Id="rId72" Type="http://schemas.openxmlformats.org/officeDocument/2006/relationships/font" Target="fonts/OpenSans-italic.fntdata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font" Target="fonts/OpenSans-bold.fntdata"/><Relationship Id="rId70" Type="http://schemas.openxmlformats.org/officeDocument/2006/relationships/font" Target="fonts/OpenSans-regular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font" Target="fonts/PTSansNarrow-regular.fntdata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PTSansNarrow-bold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cd94bf8a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cd94bf8a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cd94bf8a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cd94bf8a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cddcc390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cddcc390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cddcc390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cddcc390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cddcc390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cddcc390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cddcc390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cddcc390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cddcc390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cddcc390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cddcc390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cddcc390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cddcc390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cddcc390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cddcc390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cddcc390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ca05b4a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ca05b4a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cddcc3909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cddcc3909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cddcc390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cddcc390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7cddcc3909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7cddcc3909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7cddcc3909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7cddcc390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7cddcc3909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7cddcc3909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7cddcc3909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7cddcc3909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7cbbff693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7cbbff693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7cddcc3909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7cddcc3909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7cddcc3909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7cddcc3909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7cddcc3909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7cddcc3909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ca8a5d4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ca8a5d4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7cddcc3909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7cddcc3909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7cddcc3909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7cddcc3909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7cddcc3909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7cddcc3909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7cddcc3909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7cddcc3909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7cddcc3909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7cddcc3909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7cddcc3909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7cddcc3909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7cddcc3909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7cddcc3909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7cddcc3909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7cddcc3909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7cddcc3909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7cddcc3909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7cddcc3909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7cddcc3909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a8a5d49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ca8a5d49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7cbbff693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7cbbff693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7cddcc3909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7cddcc3909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7cddcc3909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7cddcc3909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7cddcc3909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7cddcc3909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7cddcc3909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7cddcc3909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cddcc3909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cddcc3909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7cddcc3909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7cddcc3909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7cddcc3909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7cddcc3909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7cddcc3909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7cddcc3909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7cddcc3909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7cddcc3909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ca8a5d49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ca8a5d49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7cddcc3909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7cddcc3909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7cddcc3909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7cddcc3909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7cddcc3909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7cddcc3909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7cddcc3909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7cddcc3909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7cddcc3909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7cddcc3909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7cddcc3909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7cddcc3909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7cddcc3909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7cddcc3909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7cddcc3909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7cddcc3909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7cddcc3909_0_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7cddcc3909_0_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7cddcc3909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7cddcc3909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ca8a5d49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ca8a5d49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7cddcc3909_0_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7cddcc3909_0_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7cddcc3909_0_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7cddcc3909_0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7cddcc3909_0_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7cddcc3909_0_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7cddcc3909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7cddcc3909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cddcc390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cddcc390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cd94bf8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cd94bf8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cd94bf8a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cd94bf8a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hyperlink" Target="https://subscription.packtpub.com/book/big_data_and_business_intelligence/9781785882104/6/ch06lvl1sec40/measuring-distance-or-similarity" TargetMode="External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hyperlink" Target="https://subscription.packtpub.com/book/big_data_and_business_intelligence/9781785882104/6/ch06lvl1sec40/measuring-distance-or-similarity" TargetMode="External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hyperlink" Target="https://subscription.packtpub.com/book/big_data_and_business_intelligence/9781785882104/6/ch06lvl1sec40/measuring-distance-or-similarity" TargetMode="External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ubscription.packtpub.com/book/big_data_and_business_intelligence/9781785882104/6/ch06lvl1sec40/measuring-distance-or-similarity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hyperlink" Target="https://subscription.packtpub.com/book/big_data_and_business_intelligence/9781785882104/6/ch06lvl1sec40/measuring-distance-or-similarity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hyperlink" Target="https://subscription.packtpub.com/book/big_data_and_business_intelligence/9781785882104/6/ch06lvl1sec40/measuring-distance-or-similarity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hyperlink" Target="https://online.visual-paradigm.com/diagrams/templates/dendrogram/cluster-dendrogram/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9.png"/><Relationship Id="rId4" Type="http://schemas.openxmlformats.org/officeDocument/2006/relationships/hyperlink" Target="https://en.wikipedia.org/wiki/DBSCAN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scikit-learn.org/0.15/auto_examples/cluster/plot_cluster_comparison.html" TargetMode="External"/><Relationship Id="rId4" Type="http://schemas.openxmlformats.org/officeDocument/2006/relationships/image" Target="../media/image2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s://scikit-learn.org/0.15/auto_examples/cluster/plot_cluster_comparison.html" TargetMode="External"/><Relationship Id="rId4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hyperlink" Target="https://subscription.packtpub.com/book/big_data_and_business_intelligence/9781785882104/6/ch06lvl1sec40/measuring-distance-or-similarity" TargetMode="External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25" y="126603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lustering Methods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773857"/>
            <a:ext cx="4870500" cy="12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r>
              <a:rPr lang="en" sz="2000"/>
              <a:t>Ali Madani</a:t>
            </a:r>
            <a:r>
              <a:rPr lang="en" sz="2000"/>
              <a:t>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Farnoosh Khodakarami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Manhattan distance</a:t>
            </a:r>
            <a:endParaRPr b="0"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 b="52069" l="32692" r="34516" t="8167"/>
          <a:stretch/>
        </p:blipFill>
        <p:spPr>
          <a:xfrm>
            <a:off x="4882925" y="1034800"/>
            <a:ext cx="1964474" cy="175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433125" y="4686025"/>
            <a:ext cx="2318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https://subscription.packtpub.com/</a:t>
            </a:r>
            <a:endParaRPr/>
          </a:p>
        </p:txBody>
      </p:sp>
      <p:pic>
        <p:nvPicPr>
          <p:cNvPr descr="d=|x_1-x_2|+|y_1-y_2|" id="146" name="Google Shape;146;p22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7551" y="2791250"/>
            <a:ext cx="4889800" cy="55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5141000" y="673900"/>
            <a:ext cx="147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Manhattan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Minkowski</a:t>
            </a:r>
            <a:r>
              <a:rPr lang="en" sz="3000"/>
              <a:t> distance</a:t>
            </a:r>
            <a:endParaRPr b="0"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53" name="Google Shape;15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51427" l="65370" r="2683" t="8007"/>
          <a:stretch/>
        </p:blipFill>
        <p:spPr>
          <a:xfrm>
            <a:off x="6840325" y="1027725"/>
            <a:ext cx="1913825" cy="17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/>
        </p:nvSpPr>
        <p:spPr>
          <a:xfrm>
            <a:off x="433125" y="4686025"/>
            <a:ext cx="2318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https://subscription.packtpub.com/</a:t>
            </a:r>
            <a:endParaRPr/>
          </a:p>
        </p:txBody>
      </p:sp>
      <p:pic>
        <p:nvPicPr>
          <p:cNvPr descr="d=(|x_1-x_2|^p+|y_1-y_2|^p)^{1/p}" id="156" name="Google Shape;156;p23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0501" y="1600650"/>
            <a:ext cx="5596426" cy="5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/>
        </p:nvSpPr>
        <p:spPr>
          <a:xfrm>
            <a:off x="7122200" y="673900"/>
            <a:ext cx="147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Minkowski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Chebychev distance</a:t>
            </a:r>
            <a:endParaRPr b="0"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 rotWithShape="1">
          <a:blip r:embed="rId3">
            <a:alphaModFix/>
          </a:blip>
          <a:srcRect b="3874" l="2094" r="66832" t="57762"/>
          <a:stretch/>
        </p:blipFill>
        <p:spPr>
          <a:xfrm>
            <a:off x="3049650" y="3225400"/>
            <a:ext cx="1861550" cy="16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/>
        </p:nvSpPr>
        <p:spPr>
          <a:xfrm>
            <a:off x="433125" y="4686025"/>
            <a:ext cx="2318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https://subscription.packtpub.com/</a:t>
            </a:r>
            <a:endParaRPr/>
          </a:p>
        </p:txBody>
      </p:sp>
      <p:sp>
        <p:nvSpPr>
          <p:cNvPr id="166" name="Google Shape;166;p24"/>
          <p:cNvSpPr txBox="1"/>
          <p:nvPr/>
        </p:nvSpPr>
        <p:spPr>
          <a:xfrm>
            <a:off x="3186200" y="2850375"/>
            <a:ext cx="147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Chebychev</a:t>
            </a:r>
            <a:endParaRPr sz="2000"/>
          </a:p>
        </p:txBody>
      </p:sp>
      <p:pic>
        <p:nvPicPr>
          <p:cNvPr descr="d=max(|x_1-x_2|,|y_1-y_2|)" id="167" name="Google Shape;167;p24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0288" y="2262346"/>
            <a:ext cx="5460274" cy="52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Jaccard index</a:t>
            </a:r>
            <a:endParaRPr b="0"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5"/>
          <p:cNvSpPr txBox="1"/>
          <p:nvPr/>
        </p:nvSpPr>
        <p:spPr>
          <a:xfrm>
            <a:off x="433125" y="4686025"/>
            <a:ext cx="2318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https://subscription.packtpub.com/</a:t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 rotWithShape="1">
          <a:blip r:embed="rId4">
            <a:alphaModFix/>
          </a:blip>
          <a:srcRect b="3875" l="66785" r="2683" t="57052"/>
          <a:stretch/>
        </p:blipFill>
        <p:spPr>
          <a:xfrm>
            <a:off x="4943925" y="3194050"/>
            <a:ext cx="1829025" cy="1725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(A,B)=\frac{A\cap B}{A\cup B}" id="176" name="Google Shape;176;p25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3564" y="2246100"/>
            <a:ext cx="2089750" cy="4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/>
        </p:nvSpPr>
        <p:spPr>
          <a:xfrm>
            <a:off x="5243600" y="2850375"/>
            <a:ext cx="1229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Jaccard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Hamming distance</a:t>
            </a:r>
            <a:endParaRPr b="0"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83" name="Google Shape;18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26"/>
          <p:cNvPicPr preferRelativeResize="0"/>
          <p:nvPr/>
        </p:nvPicPr>
        <p:blipFill rotWithShape="1">
          <a:blip r:embed="rId3">
            <a:alphaModFix/>
          </a:blip>
          <a:srcRect b="3874" l="66785" r="2683" t="57533"/>
          <a:stretch/>
        </p:blipFill>
        <p:spPr>
          <a:xfrm>
            <a:off x="6925125" y="3215250"/>
            <a:ext cx="1829025" cy="170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6"/>
          <p:cNvSpPr txBox="1"/>
          <p:nvPr/>
        </p:nvSpPr>
        <p:spPr>
          <a:xfrm>
            <a:off x="433125" y="4686025"/>
            <a:ext cx="2318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https://subscription.packtpub.com/</a:t>
            </a:r>
            <a:endParaRPr/>
          </a:p>
        </p:txBody>
      </p:sp>
      <p:sp>
        <p:nvSpPr>
          <p:cNvPr id="186" name="Google Shape;186;p26"/>
          <p:cNvSpPr txBox="1"/>
          <p:nvPr/>
        </p:nvSpPr>
        <p:spPr>
          <a:xfrm>
            <a:off x="4434675" y="2539575"/>
            <a:ext cx="44463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d=</a:t>
            </a:r>
            <a:r>
              <a:rPr b="1" i="1" lang="en" sz="2000">
                <a:latin typeface="Times New Roman"/>
                <a:ea typeface="Times New Roman"/>
                <a:cs typeface="Times New Roman"/>
                <a:sym typeface="Times New Roman"/>
              </a:rPr>
              <a:t>number of bits that they are different</a:t>
            </a:r>
            <a:endParaRPr b="1"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7224800" y="2850375"/>
            <a:ext cx="1346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Hamming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Different</a:t>
            </a:r>
            <a:r>
              <a:rPr lang="en" sz="3000"/>
              <a:t> distance measures</a:t>
            </a:r>
            <a:endParaRPr sz="3000"/>
          </a:p>
        </p:txBody>
      </p:sp>
      <p:sp>
        <p:nvSpPr>
          <p:cNvPr id="193" name="Google Shape;19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 rotWithShape="1">
          <a:blip r:embed="rId3">
            <a:alphaModFix/>
          </a:blip>
          <a:srcRect b="50783" l="2094" r="66360" t="8171"/>
          <a:stretch/>
        </p:blipFill>
        <p:spPr>
          <a:xfrm>
            <a:off x="3049650" y="1034800"/>
            <a:ext cx="1889799" cy="181297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 txBox="1"/>
          <p:nvPr/>
        </p:nvSpPr>
        <p:spPr>
          <a:xfrm>
            <a:off x="433125" y="4686025"/>
            <a:ext cx="2318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https://subscription.packtpub.com/</a:t>
            </a:r>
            <a:endParaRPr/>
          </a:p>
        </p:txBody>
      </p:sp>
      <p:sp>
        <p:nvSpPr>
          <p:cNvPr id="196" name="Google Shape;196;p27"/>
          <p:cNvSpPr txBox="1"/>
          <p:nvPr/>
        </p:nvSpPr>
        <p:spPr>
          <a:xfrm>
            <a:off x="3236000" y="673900"/>
            <a:ext cx="147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Euclidean</a:t>
            </a:r>
            <a:endParaRPr sz="2000"/>
          </a:p>
        </p:txBody>
      </p:sp>
      <p:pic>
        <p:nvPicPr>
          <p:cNvPr id="197" name="Google Shape;197;p27"/>
          <p:cNvPicPr preferRelativeResize="0"/>
          <p:nvPr/>
        </p:nvPicPr>
        <p:blipFill rotWithShape="1">
          <a:blip r:embed="rId3">
            <a:alphaModFix/>
          </a:blip>
          <a:srcRect b="52069" l="32692" r="34516" t="8167"/>
          <a:stretch/>
        </p:blipFill>
        <p:spPr>
          <a:xfrm>
            <a:off x="4882925" y="1034800"/>
            <a:ext cx="1964474" cy="175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7"/>
          <p:cNvSpPr txBox="1"/>
          <p:nvPr/>
        </p:nvSpPr>
        <p:spPr>
          <a:xfrm>
            <a:off x="5141000" y="673900"/>
            <a:ext cx="147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Manhattan</a:t>
            </a:r>
            <a:endParaRPr sz="2000"/>
          </a:p>
        </p:txBody>
      </p:sp>
      <p:pic>
        <p:nvPicPr>
          <p:cNvPr id="199" name="Google Shape;199;p27"/>
          <p:cNvPicPr preferRelativeResize="0"/>
          <p:nvPr/>
        </p:nvPicPr>
        <p:blipFill rotWithShape="1">
          <a:blip r:embed="rId3">
            <a:alphaModFix/>
          </a:blip>
          <a:srcRect b="51427" l="65370" r="2683" t="8007"/>
          <a:stretch/>
        </p:blipFill>
        <p:spPr>
          <a:xfrm>
            <a:off x="6840325" y="1027725"/>
            <a:ext cx="1913825" cy="17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7"/>
          <p:cNvSpPr txBox="1"/>
          <p:nvPr/>
        </p:nvSpPr>
        <p:spPr>
          <a:xfrm>
            <a:off x="7122200" y="673900"/>
            <a:ext cx="147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Minkowski</a:t>
            </a:r>
            <a:endParaRPr sz="2000"/>
          </a:p>
        </p:txBody>
      </p:sp>
      <p:pic>
        <p:nvPicPr>
          <p:cNvPr id="201" name="Google Shape;201;p27"/>
          <p:cNvPicPr preferRelativeResize="0"/>
          <p:nvPr/>
        </p:nvPicPr>
        <p:blipFill rotWithShape="1">
          <a:blip r:embed="rId3">
            <a:alphaModFix/>
          </a:blip>
          <a:srcRect b="3874" l="2094" r="66832" t="57762"/>
          <a:stretch/>
        </p:blipFill>
        <p:spPr>
          <a:xfrm>
            <a:off x="3049650" y="3225400"/>
            <a:ext cx="1861550" cy="16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7"/>
          <p:cNvSpPr txBox="1"/>
          <p:nvPr/>
        </p:nvSpPr>
        <p:spPr>
          <a:xfrm>
            <a:off x="3186200" y="2850375"/>
            <a:ext cx="147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Chebychev</a:t>
            </a:r>
            <a:endParaRPr sz="2000"/>
          </a:p>
        </p:txBody>
      </p:sp>
      <p:pic>
        <p:nvPicPr>
          <p:cNvPr id="203" name="Google Shape;203;p27"/>
          <p:cNvPicPr preferRelativeResize="0"/>
          <p:nvPr/>
        </p:nvPicPr>
        <p:blipFill rotWithShape="1">
          <a:blip r:embed="rId3">
            <a:alphaModFix/>
          </a:blip>
          <a:srcRect b="3875" l="66785" r="2683" t="57052"/>
          <a:stretch/>
        </p:blipFill>
        <p:spPr>
          <a:xfrm>
            <a:off x="4943925" y="3194050"/>
            <a:ext cx="1829025" cy="17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7"/>
          <p:cNvSpPr txBox="1"/>
          <p:nvPr/>
        </p:nvSpPr>
        <p:spPr>
          <a:xfrm>
            <a:off x="5243600" y="2850375"/>
            <a:ext cx="1229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Jaccard</a:t>
            </a:r>
            <a:endParaRPr sz="2000"/>
          </a:p>
        </p:txBody>
      </p:sp>
      <p:pic>
        <p:nvPicPr>
          <p:cNvPr id="205" name="Google Shape;205;p27"/>
          <p:cNvPicPr preferRelativeResize="0"/>
          <p:nvPr/>
        </p:nvPicPr>
        <p:blipFill rotWithShape="1">
          <a:blip r:embed="rId3">
            <a:alphaModFix/>
          </a:blip>
          <a:srcRect b="3874" l="66785" r="2683" t="57533"/>
          <a:stretch/>
        </p:blipFill>
        <p:spPr>
          <a:xfrm>
            <a:off x="6925125" y="3215250"/>
            <a:ext cx="1829025" cy="170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 txBox="1"/>
          <p:nvPr/>
        </p:nvSpPr>
        <p:spPr>
          <a:xfrm>
            <a:off x="7224800" y="2850375"/>
            <a:ext cx="1346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Hamming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Some of widely-used linkage functions</a:t>
            </a:r>
            <a:endParaRPr sz="3000"/>
          </a:p>
        </p:txBody>
      </p:sp>
      <p:sp>
        <p:nvSpPr>
          <p:cNvPr id="212" name="Google Shape;21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28"/>
          <p:cNvSpPr txBox="1"/>
          <p:nvPr/>
        </p:nvSpPr>
        <p:spPr>
          <a:xfrm>
            <a:off x="489500" y="923825"/>
            <a:ext cx="7160100" cy="3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Single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Complete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Average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Median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Centroid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Some of widely-used linkage functions</a:t>
            </a:r>
            <a:endParaRPr sz="3000"/>
          </a:p>
        </p:txBody>
      </p:sp>
      <p:sp>
        <p:nvSpPr>
          <p:cNvPr id="219" name="Google Shape;21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29"/>
          <p:cNvSpPr txBox="1"/>
          <p:nvPr/>
        </p:nvSpPr>
        <p:spPr>
          <a:xfrm>
            <a:off x="489500" y="923825"/>
            <a:ext cx="2061600" cy="29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3000"/>
              <a:t>Single</a:t>
            </a:r>
            <a:endParaRPr b="1" sz="3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Complete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Average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Median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Centroid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21" name="Google Shape;221;p29"/>
          <p:cNvSpPr/>
          <p:nvPr/>
        </p:nvSpPr>
        <p:spPr>
          <a:xfrm>
            <a:off x="4423600" y="20068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4576000" y="21592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4652200" y="18544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4804600" y="20830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4728400" y="24640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9"/>
          <p:cNvSpPr/>
          <p:nvPr/>
        </p:nvSpPr>
        <p:spPr>
          <a:xfrm>
            <a:off x="4347400" y="22354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4499800" y="24640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/>
          <p:nvPr/>
        </p:nvSpPr>
        <p:spPr>
          <a:xfrm>
            <a:off x="4423600" y="17020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9"/>
          <p:cNvSpPr/>
          <p:nvPr/>
        </p:nvSpPr>
        <p:spPr>
          <a:xfrm>
            <a:off x="4880800" y="18544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9"/>
          <p:cNvSpPr/>
          <p:nvPr/>
        </p:nvSpPr>
        <p:spPr>
          <a:xfrm>
            <a:off x="4880800" y="23116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/>
          <p:nvPr/>
        </p:nvSpPr>
        <p:spPr>
          <a:xfrm>
            <a:off x="4728400" y="16258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9"/>
          <p:cNvSpPr/>
          <p:nvPr/>
        </p:nvSpPr>
        <p:spPr>
          <a:xfrm>
            <a:off x="5033200" y="20830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9"/>
          <p:cNvSpPr/>
          <p:nvPr/>
        </p:nvSpPr>
        <p:spPr>
          <a:xfrm rot="3598776">
            <a:off x="6079773" y="1885533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 rot="3598776">
            <a:off x="6023991" y="2093715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9"/>
          <p:cNvSpPr/>
          <p:nvPr/>
        </p:nvSpPr>
        <p:spPr>
          <a:xfrm rot="3598776">
            <a:off x="6326056" y="2007307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9"/>
          <p:cNvSpPr/>
          <p:nvPr/>
        </p:nvSpPr>
        <p:spPr>
          <a:xfrm rot="3598776">
            <a:off x="6204282" y="2253589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9"/>
          <p:cNvSpPr/>
          <p:nvPr/>
        </p:nvSpPr>
        <p:spPr>
          <a:xfrm rot="3598776">
            <a:off x="5836226" y="2378098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9"/>
          <p:cNvSpPr/>
          <p:nvPr/>
        </p:nvSpPr>
        <p:spPr>
          <a:xfrm rot="3598776">
            <a:off x="5843700" y="1933842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9"/>
          <p:cNvSpPr/>
          <p:nvPr/>
        </p:nvSpPr>
        <p:spPr>
          <a:xfrm rot="3598776">
            <a:off x="5721926" y="2180124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9"/>
          <p:cNvSpPr/>
          <p:nvPr/>
        </p:nvSpPr>
        <p:spPr>
          <a:xfrm rot="3598776">
            <a:off x="6343738" y="1733133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9"/>
          <p:cNvSpPr/>
          <p:nvPr/>
        </p:nvSpPr>
        <p:spPr>
          <a:xfrm rot="3598776">
            <a:off x="6440356" y="2205280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9"/>
          <p:cNvSpPr/>
          <p:nvPr/>
        </p:nvSpPr>
        <p:spPr>
          <a:xfrm rot="3598776">
            <a:off x="6044409" y="2433880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9"/>
          <p:cNvSpPr/>
          <p:nvPr/>
        </p:nvSpPr>
        <p:spPr>
          <a:xfrm rot="3598776">
            <a:off x="6562129" y="1958998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9"/>
          <p:cNvSpPr/>
          <p:nvPr/>
        </p:nvSpPr>
        <p:spPr>
          <a:xfrm rot="3598776">
            <a:off x="6318582" y="2451562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_1" id="245" name="Google Shape;245;p2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9235" y="932750"/>
            <a:ext cx="768526" cy="6340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_2" id="246" name="Google Shape;246;p29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6534" y="916500"/>
            <a:ext cx="725676" cy="5986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(G_1,G_2)=min(d(x,y)), x\in G_1, y\in G_2" id="247" name="Google Shape;247;p29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5162" y="3375388"/>
            <a:ext cx="5941064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9"/>
          <p:cNvSpPr/>
          <p:nvPr/>
        </p:nvSpPr>
        <p:spPr>
          <a:xfrm>
            <a:off x="4096075" y="1520825"/>
            <a:ext cx="1173000" cy="13356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9"/>
          <p:cNvSpPr/>
          <p:nvPr/>
        </p:nvSpPr>
        <p:spPr>
          <a:xfrm>
            <a:off x="5620075" y="1520825"/>
            <a:ext cx="1173000" cy="13356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0" name="Google Shape;250;p29"/>
          <p:cNvCxnSpPr/>
          <p:nvPr/>
        </p:nvCxnSpPr>
        <p:spPr>
          <a:xfrm>
            <a:off x="5204488" y="2206375"/>
            <a:ext cx="549300" cy="7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Some of widely-used linkage functions</a:t>
            </a:r>
            <a:endParaRPr sz="3000"/>
          </a:p>
        </p:txBody>
      </p:sp>
      <p:sp>
        <p:nvSpPr>
          <p:cNvPr id="256" name="Google Shape;25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0"/>
          <p:cNvSpPr txBox="1"/>
          <p:nvPr/>
        </p:nvSpPr>
        <p:spPr>
          <a:xfrm>
            <a:off x="489500" y="923825"/>
            <a:ext cx="2704200" cy="29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Single</a:t>
            </a:r>
            <a:endParaRPr b="1" sz="3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3000"/>
              <a:t>Complete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Average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Median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Centroid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58" name="Google Shape;258;p30"/>
          <p:cNvSpPr/>
          <p:nvPr/>
        </p:nvSpPr>
        <p:spPr>
          <a:xfrm>
            <a:off x="4423600" y="20068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0"/>
          <p:cNvSpPr/>
          <p:nvPr/>
        </p:nvSpPr>
        <p:spPr>
          <a:xfrm>
            <a:off x="4576000" y="21592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0"/>
          <p:cNvSpPr/>
          <p:nvPr/>
        </p:nvSpPr>
        <p:spPr>
          <a:xfrm>
            <a:off x="4652200" y="18544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0"/>
          <p:cNvSpPr/>
          <p:nvPr/>
        </p:nvSpPr>
        <p:spPr>
          <a:xfrm>
            <a:off x="4804600" y="20830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0"/>
          <p:cNvSpPr/>
          <p:nvPr/>
        </p:nvSpPr>
        <p:spPr>
          <a:xfrm>
            <a:off x="4728400" y="24640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0"/>
          <p:cNvSpPr/>
          <p:nvPr/>
        </p:nvSpPr>
        <p:spPr>
          <a:xfrm>
            <a:off x="4347400" y="22354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0"/>
          <p:cNvSpPr/>
          <p:nvPr/>
        </p:nvSpPr>
        <p:spPr>
          <a:xfrm>
            <a:off x="4499800" y="24640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0"/>
          <p:cNvSpPr/>
          <p:nvPr/>
        </p:nvSpPr>
        <p:spPr>
          <a:xfrm>
            <a:off x="4423600" y="17020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0"/>
          <p:cNvSpPr/>
          <p:nvPr/>
        </p:nvSpPr>
        <p:spPr>
          <a:xfrm>
            <a:off x="4880800" y="18544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0"/>
          <p:cNvSpPr/>
          <p:nvPr/>
        </p:nvSpPr>
        <p:spPr>
          <a:xfrm>
            <a:off x="4880800" y="23116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0"/>
          <p:cNvSpPr/>
          <p:nvPr/>
        </p:nvSpPr>
        <p:spPr>
          <a:xfrm>
            <a:off x="4728400" y="16258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0"/>
          <p:cNvSpPr/>
          <p:nvPr/>
        </p:nvSpPr>
        <p:spPr>
          <a:xfrm>
            <a:off x="5033200" y="20830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0"/>
          <p:cNvSpPr/>
          <p:nvPr/>
        </p:nvSpPr>
        <p:spPr>
          <a:xfrm rot="3598776">
            <a:off x="6079773" y="1885533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0"/>
          <p:cNvSpPr/>
          <p:nvPr/>
        </p:nvSpPr>
        <p:spPr>
          <a:xfrm rot="3598776">
            <a:off x="6023991" y="2093715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0"/>
          <p:cNvSpPr/>
          <p:nvPr/>
        </p:nvSpPr>
        <p:spPr>
          <a:xfrm rot="3598776">
            <a:off x="6326056" y="2007307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0"/>
          <p:cNvSpPr/>
          <p:nvPr/>
        </p:nvSpPr>
        <p:spPr>
          <a:xfrm rot="3598776">
            <a:off x="6204282" y="2253589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0"/>
          <p:cNvSpPr/>
          <p:nvPr/>
        </p:nvSpPr>
        <p:spPr>
          <a:xfrm rot="3598776">
            <a:off x="5836226" y="2378098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0"/>
          <p:cNvSpPr/>
          <p:nvPr/>
        </p:nvSpPr>
        <p:spPr>
          <a:xfrm rot="3598776">
            <a:off x="5843700" y="1933842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0"/>
          <p:cNvSpPr/>
          <p:nvPr/>
        </p:nvSpPr>
        <p:spPr>
          <a:xfrm rot="3598776">
            <a:off x="5721926" y="2180124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0"/>
          <p:cNvSpPr/>
          <p:nvPr/>
        </p:nvSpPr>
        <p:spPr>
          <a:xfrm rot="3598776">
            <a:off x="6343738" y="1733133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0"/>
          <p:cNvSpPr/>
          <p:nvPr/>
        </p:nvSpPr>
        <p:spPr>
          <a:xfrm rot="3598776">
            <a:off x="6440356" y="2205280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0"/>
          <p:cNvSpPr/>
          <p:nvPr/>
        </p:nvSpPr>
        <p:spPr>
          <a:xfrm rot="3598776">
            <a:off x="6044409" y="2433880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0"/>
          <p:cNvSpPr/>
          <p:nvPr/>
        </p:nvSpPr>
        <p:spPr>
          <a:xfrm rot="3598776">
            <a:off x="6562129" y="1958998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0"/>
          <p:cNvSpPr/>
          <p:nvPr/>
        </p:nvSpPr>
        <p:spPr>
          <a:xfrm rot="3598776">
            <a:off x="6318582" y="2451562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_1" id="282" name="Google Shape;282;p3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9235" y="932750"/>
            <a:ext cx="768526" cy="6340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_2" id="283" name="Google Shape;283;p3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6534" y="916500"/>
            <a:ext cx="725676" cy="598674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0"/>
          <p:cNvSpPr/>
          <p:nvPr/>
        </p:nvSpPr>
        <p:spPr>
          <a:xfrm>
            <a:off x="4096075" y="1520825"/>
            <a:ext cx="1173000" cy="13356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0"/>
          <p:cNvSpPr/>
          <p:nvPr/>
        </p:nvSpPr>
        <p:spPr>
          <a:xfrm>
            <a:off x="5620075" y="1520825"/>
            <a:ext cx="1173000" cy="13356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6" name="Google Shape;286;p30"/>
          <p:cNvCxnSpPr/>
          <p:nvPr/>
        </p:nvCxnSpPr>
        <p:spPr>
          <a:xfrm flipH="1" rot="10800000">
            <a:off x="4508400" y="2056325"/>
            <a:ext cx="2084700" cy="25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pic>
        <p:nvPicPr>
          <p:cNvPr descr="D(G_1,G_2)=max(d(x,y)), x\in G_1, y\in G_2" id="287" name="Google Shape;287;p30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0500" y="3357700"/>
            <a:ext cx="5455000" cy="3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Some of widely-used linkage functions</a:t>
            </a:r>
            <a:endParaRPr sz="3000"/>
          </a:p>
        </p:txBody>
      </p:sp>
      <p:sp>
        <p:nvSpPr>
          <p:cNvPr id="293" name="Google Shape;29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31"/>
          <p:cNvSpPr txBox="1"/>
          <p:nvPr/>
        </p:nvSpPr>
        <p:spPr>
          <a:xfrm>
            <a:off x="489500" y="923825"/>
            <a:ext cx="2704200" cy="29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Single</a:t>
            </a:r>
            <a:endParaRPr b="1" sz="3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Complete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3000"/>
              <a:t>Average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Median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Centroid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95" name="Google Shape;295;p31"/>
          <p:cNvSpPr/>
          <p:nvPr/>
        </p:nvSpPr>
        <p:spPr>
          <a:xfrm>
            <a:off x="4423600" y="20068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1"/>
          <p:cNvSpPr/>
          <p:nvPr/>
        </p:nvSpPr>
        <p:spPr>
          <a:xfrm>
            <a:off x="4576000" y="21592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1"/>
          <p:cNvSpPr/>
          <p:nvPr/>
        </p:nvSpPr>
        <p:spPr>
          <a:xfrm>
            <a:off x="4652200" y="18544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1"/>
          <p:cNvSpPr/>
          <p:nvPr/>
        </p:nvSpPr>
        <p:spPr>
          <a:xfrm>
            <a:off x="4804600" y="20830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1"/>
          <p:cNvSpPr/>
          <p:nvPr/>
        </p:nvSpPr>
        <p:spPr>
          <a:xfrm>
            <a:off x="4728400" y="24640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1"/>
          <p:cNvSpPr/>
          <p:nvPr/>
        </p:nvSpPr>
        <p:spPr>
          <a:xfrm>
            <a:off x="4347400" y="22354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1"/>
          <p:cNvSpPr/>
          <p:nvPr/>
        </p:nvSpPr>
        <p:spPr>
          <a:xfrm>
            <a:off x="4499800" y="24640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1"/>
          <p:cNvSpPr/>
          <p:nvPr/>
        </p:nvSpPr>
        <p:spPr>
          <a:xfrm>
            <a:off x="4423600" y="17020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1"/>
          <p:cNvSpPr/>
          <p:nvPr/>
        </p:nvSpPr>
        <p:spPr>
          <a:xfrm>
            <a:off x="4880800" y="18544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1"/>
          <p:cNvSpPr/>
          <p:nvPr/>
        </p:nvSpPr>
        <p:spPr>
          <a:xfrm>
            <a:off x="4880800" y="23116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1"/>
          <p:cNvSpPr/>
          <p:nvPr/>
        </p:nvSpPr>
        <p:spPr>
          <a:xfrm>
            <a:off x="4728400" y="16258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1"/>
          <p:cNvSpPr/>
          <p:nvPr/>
        </p:nvSpPr>
        <p:spPr>
          <a:xfrm>
            <a:off x="5033200" y="20830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1"/>
          <p:cNvSpPr/>
          <p:nvPr/>
        </p:nvSpPr>
        <p:spPr>
          <a:xfrm rot="3598776">
            <a:off x="6079773" y="1885533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1"/>
          <p:cNvSpPr/>
          <p:nvPr/>
        </p:nvSpPr>
        <p:spPr>
          <a:xfrm rot="3598776">
            <a:off x="6023991" y="2093715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1"/>
          <p:cNvSpPr/>
          <p:nvPr/>
        </p:nvSpPr>
        <p:spPr>
          <a:xfrm rot="3598776">
            <a:off x="6326056" y="2007307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1"/>
          <p:cNvSpPr/>
          <p:nvPr/>
        </p:nvSpPr>
        <p:spPr>
          <a:xfrm rot="3598776">
            <a:off x="6204282" y="2253589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1"/>
          <p:cNvSpPr/>
          <p:nvPr/>
        </p:nvSpPr>
        <p:spPr>
          <a:xfrm rot="3598776">
            <a:off x="5836226" y="2378098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1"/>
          <p:cNvSpPr/>
          <p:nvPr/>
        </p:nvSpPr>
        <p:spPr>
          <a:xfrm rot="3598776">
            <a:off x="5843700" y="1933842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1"/>
          <p:cNvSpPr/>
          <p:nvPr/>
        </p:nvSpPr>
        <p:spPr>
          <a:xfrm rot="3598776">
            <a:off x="5721926" y="2180124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1"/>
          <p:cNvSpPr/>
          <p:nvPr/>
        </p:nvSpPr>
        <p:spPr>
          <a:xfrm rot="3598776">
            <a:off x="6343738" y="1733133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1"/>
          <p:cNvSpPr/>
          <p:nvPr/>
        </p:nvSpPr>
        <p:spPr>
          <a:xfrm rot="3598776">
            <a:off x="6440356" y="2205280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1"/>
          <p:cNvSpPr/>
          <p:nvPr/>
        </p:nvSpPr>
        <p:spPr>
          <a:xfrm rot="3598776">
            <a:off x="6044409" y="2433880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1"/>
          <p:cNvSpPr/>
          <p:nvPr/>
        </p:nvSpPr>
        <p:spPr>
          <a:xfrm rot="3598776">
            <a:off x="6562129" y="1958998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1"/>
          <p:cNvSpPr/>
          <p:nvPr/>
        </p:nvSpPr>
        <p:spPr>
          <a:xfrm rot="3598776">
            <a:off x="6318582" y="2451562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_1" id="319" name="Google Shape;319;p3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9235" y="932750"/>
            <a:ext cx="768526" cy="6340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_2" id="320" name="Google Shape;320;p3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6534" y="916500"/>
            <a:ext cx="725676" cy="598674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1"/>
          <p:cNvSpPr/>
          <p:nvPr/>
        </p:nvSpPr>
        <p:spPr>
          <a:xfrm>
            <a:off x="4096075" y="1520825"/>
            <a:ext cx="1173000" cy="13356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1"/>
          <p:cNvSpPr/>
          <p:nvPr/>
        </p:nvSpPr>
        <p:spPr>
          <a:xfrm>
            <a:off x="5620075" y="1520825"/>
            <a:ext cx="1173000" cy="13356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(G_1,G_2)=\frac{1}{|N_{G_1}||N_{G_2}|}\Sigma_x\Sigma_yd(x,y)\\x\in G_1, y\in G_2" id="323" name="Google Shape;323;p31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9399" y="3226075"/>
            <a:ext cx="4924050" cy="10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313" y="2238050"/>
            <a:ext cx="7258773" cy="13275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3880750" y="1269638"/>
            <a:ext cx="3081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</a:rPr>
              <a:t>Features</a:t>
            </a:r>
            <a:r>
              <a:rPr lang="en" sz="1800">
                <a:solidFill>
                  <a:srgbClr val="38761D"/>
                </a:solidFill>
              </a:rPr>
              <a:t>(Attribute/variable)</a:t>
            </a:r>
            <a:endParaRPr sz="1800">
              <a:solidFill>
                <a:srgbClr val="38761D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 rot="-5398912">
            <a:off x="-455386" y="2885601"/>
            <a:ext cx="1895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</a:rPr>
              <a:t>Data records (samples)</a:t>
            </a:r>
            <a:endParaRPr b="1" sz="1800">
              <a:solidFill>
                <a:srgbClr val="38761D"/>
              </a:solidFill>
            </a:endParaRPr>
          </a:p>
        </p:txBody>
      </p:sp>
      <p:sp>
        <p:nvSpPr>
          <p:cNvPr id="76" name="Google Shape;76;p14"/>
          <p:cNvSpPr/>
          <p:nvPr/>
        </p:nvSpPr>
        <p:spPr>
          <a:xfrm rot="5400000">
            <a:off x="4841500" y="-1619200"/>
            <a:ext cx="368400" cy="7178100"/>
          </a:xfrm>
          <a:prstGeom prst="leftBrace">
            <a:avLst>
              <a:gd fmla="val 160380" name="adj1"/>
              <a:gd fmla="val 50000" name="adj2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7" name="Google Shape;77;p14"/>
          <p:cNvSpPr/>
          <p:nvPr/>
        </p:nvSpPr>
        <p:spPr>
          <a:xfrm>
            <a:off x="936625" y="2652450"/>
            <a:ext cx="267600" cy="9132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541550" y="3915025"/>
            <a:ext cx="44202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 # Features = Dimension of dataset</a:t>
            </a:r>
            <a:endParaRPr b="1" sz="1800">
              <a:solidFill>
                <a:schemeClr val="accent1"/>
              </a:solidFill>
            </a:endParaRPr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Some of widely-used linkage functions</a:t>
            </a:r>
            <a:endParaRPr sz="3000"/>
          </a:p>
        </p:txBody>
      </p:sp>
      <p:sp>
        <p:nvSpPr>
          <p:cNvPr id="329" name="Google Shape;32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0" name="Google Shape;330;p32"/>
          <p:cNvSpPr txBox="1"/>
          <p:nvPr/>
        </p:nvSpPr>
        <p:spPr>
          <a:xfrm>
            <a:off x="489500" y="923825"/>
            <a:ext cx="2704200" cy="29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Single</a:t>
            </a:r>
            <a:endParaRPr b="1" sz="3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Complete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Average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3000"/>
              <a:t>Median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Centroid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31" name="Google Shape;331;p32"/>
          <p:cNvSpPr/>
          <p:nvPr/>
        </p:nvSpPr>
        <p:spPr>
          <a:xfrm>
            <a:off x="4423600" y="20068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2"/>
          <p:cNvSpPr/>
          <p:nvPr/>
        </p:nvSpPr>
        <p:spPr>
          <a:xfrm>
            <a:off x="4576000" y="21592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2"/>
          <p:cNvSpPr/>
          <p:nvPr/>
        </p:nvSpPr>
        <p:spPr>
          <a:xfrm>
            <a:off x="4652200" y="18544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2"/>
          <p:cNvSpPr/>
          <p:nvPr/>
        </p:nvSpPr>
        <p:spPr>
          <a:xfrm>
            <a:off x="4804600" y="20830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2"/>
          <p:cNvSpPr/>
          <p:nvPr/>
        </p:nvSpPr>
        <p:spPr>
          <a:xfrm>
            <a:off x="4728400" y="24640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4347400" y="22354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2"/>
          <p:cNvSpPr/>
          <p:nvPr/>
        </p:nvSpPr>
        <p:spPr>
          <a:xfrm>
            <a:off x="4499800" y="24640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2"/>
          <p:cNvSpPr/>
          <p:nvPr/>
        </p:nvSpPr>
        <p:spPr>
          <a:xfrm>
            <a:off x="4423600" y="17020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2"/>
          <p:cNvSpPr/>
          <p:nvPr/>
        </p:nvSpPr>
        <p:spPr>
          <a:xfrm>
            <a:off x="4880800" y="18544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2"/>
          <p:cNvSpPr/>
          <p:nvPr/>
        </p:nvSpPr>
        <p:spPr>
          <a:xfrm>
            <a:off x="4880800" y="23116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2"/>
          <p:cNvSpPr/>
          <p:nvPr/>
        </p:nvSpPr>
        <p:spPr>
          <a:xfrm>
            <a:off x="4728400" y="16258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2"/>
          <p:cNvSpPr/>
          <p:nvPr/>
        </p:nvSpPr>
        <p:spPr>
          <a:xfrm>
            <a:off x="5033200" y="20830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2"/>
          <p:cNvSpPr/>
          <p:nvPr/>
        </p:nvSpPr>
        <p:spPr>
          <a:xfrm rot="3598776">
            <a:off x="6079773" y="1885533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2"/>
          <p:cNvSpPr/>
          <p:nvPr/>
        </p:nvSpPr>
        <p:spPr>
          <a:xfrm rot="3598776">
            <a:off x="6023991" y="2093715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2"/>
          <p:cNvSpPr/>
          <p:nvPr/>
        </p:nvSpPr>
        <p:spPr>
          <a:xfrm rot="3598776">
            <a:off x="6326056" y="2007307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2"/>
          <p:cNvSpPr/>
          <p:nvPr/>
        </p:nvSpPr>
        <p:spPr>
          <a:xfrm rot="3598776">
            <a:off x="6204282" y="2253589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2"/>
          <p:cNvSpPr/>
          <p:nvPr/>
        </p:nvSpPr>
        <p:spPr>
          <a:xfrm rot="3598776">
            <a:off x="5836226" y="2378098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2"/>
          <p:cNvSpPr/>
          <p:nvPr/>
        </p:nvSpPr>
        <p:spPr>
          <a:xfrm rot="3598776">
            <a:off x="5843700" y="1933842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2"/>
          <p:cNvSpPr/>
          <p:nvPr/>
        </p:nvSpPr>
        <p:spPr>
          <a:xfrm rot="3598776">
            <a:off x="5721926" y="2180124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2"/>
          <p:cNvSpPr/>
          <p:nvPr/>
        </p:nvSpPr>
        <p:spPr>
          <a:xfrm rot="3598776">
            <a:off x="6343738" y="1733133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"/>
          <p:cNvSpPr/>
          <p:nvPr/>
        </p:nvSpPr>
        <p:spPr>
          <a:xfrm rot="3598776">
            <a:off x="6440356" y="2205280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2"/>
          <p:cNvSpPr/>
          <p:nvPr/>
        </p:nvSpPr>
        <p:spPr>
          <a:xfrm rot="3598776">
            <a:off x="6044409" y="2433880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2"/>
          <p:cNvSpPr/>
          <p:nvPr/>
        </p:nvSpPr>
        <p:spPr>
          <a:xfrm rot="3598776">
            <a:off x="6562129" y="1958998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2"/>
          <p:cNvSpPr/>
          <p:nvPr/>
        </p:nvSpPr>
        <p:spPr>
          <a:xfrm rot="3598776">
            <a:off x="6318582" y="2451562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_1" id="355" name="Google Shape;355;p32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9235" y="932750"/>
            <a:ext cx="768526" cy="6340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_2" id="356" name="Google Shape;356;p3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6534" y="916500"/>
            <a:ext cx="725676" cy="598674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2"/>
          <p:cNvSpPr/>
          <p:nvPr/>
        </p:nvSpPr>
        <p:spPr>
          <a:xfrm>
            <a:off x="4096075" y="1520825"/>
            <a:ext cx="1173000" cy="13356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2"/>
          <p:cNvSpPr/>
          <p:nvPr/>
        </p:nvSpPr>
        <p:spPr>
          <a:xfrm>
            <a:off x="5620075" y="1520825"/>
            <a:ext cx="1173000" cy="13356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2"/>
          <p:cNvSpPr txBox="1"/>
          <p:nvPr/>
        </p:nvSpPr>
        <p:spPr>
          <a:xfrm>
            <a:off x="2989125" y="3161625"/>
            <a:ext cx="56742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</a:rPr>
              <a:t>Weighted center of mass distance (WPGMC) </a:t>
            </a:r>
            <a:r>
              <a:rPr i="1" lang="en" sz="2000">
                <a:highlight>
                  <a:srgbClr val="FFFFFF"/>
                </a:highlight>
              </a:rPr>
              <a:t>Note</a:t>
            </a:r>
            <a:r>
              <a:rPr lang="en" sz="2000">
                <a:highlight>
                  <a:srgbClr val="FFFFFF"/>
                </a:highlight>
              </a:rPr>
              <a:t>. appropriate for Euclidean distances only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3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Some of widely-used linkage functions</a:t>
            </a:r>
            <a:endParaRPr sz="3000"/>
          </a:p>
        </p:txBody>
      </p:sp>
      <p:sp>
        <p:nvSpPr>
          <p:cNvPr id="365" name="Google Shape;36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p33"/>
          <p:cNvSpPr txBox="1"/>
          <p:nvPr/>
        </p:nvSpPr>
        <p:spPr>
          <a:xfrm>
            <a:off x="489500" y="923825"/>
            <a:ext cx="2704200" cy="29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Single</a:t>
            </a:r>
            <a:endParaRPr b="1" sz="3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Complete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Average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Median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3000"/>
              <a:t>Centroid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67" name="Google Shape;367;p33"/>
          <p:cNvSpPr/>
          <p:nvPr/>
        </p:nvSpPr>
        <p:spPr>
          <a:xfrm>
            <a:off x="4423600" y="20068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3"/>
          <p:cNvSpPr/>
          <p:nvPr/>
        </p:nvSpPr>
        <p:spPr>
          <a:xfrm>
            <a:off x="4576000" y="21592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3"/>
          <p:cNvSpPr/>
          <p:nvPr/>
        </p:nvSpPr>
        <p:spPr>
          <a:xfrm>
            <a:off x="4652200" y="18544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3"/>
          <p:cNvSpPr/>
          <p:nvPr/>
        </p:nvSpPr>
        <p:spPr>
          <a:xfrm>
            <a:off x="4804600" y="20830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3"/>
          <p:cNvSpPr/>
          <p:nvPr/>
        </p:nvSpPr>
        <p:spPr>
          <a:xfrm>
            <a:off x="4728400" y="24640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3"/>
          <p:cNvSpPr/>
          <p:nvPr/>
        </p:nvSpPr>
        <p:spPr>
          <a:xfrm>
            <a:off x="4347400" y="22354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3"/>
          <p:cNvSpPr/>
          <p:nvPr/>
        </p:nvSpPr>
        <p:spPr>
          <a:xfrm>
            <a:off x="4499800" y="24640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3"/>
          <p:cNvSpPr/>
          <p:nvPr/>
        </p:nvSpPr>
        <p:spPr>
          <a:xfrm>
            <a:off x="4423600" y="17020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3"/>
          <p:cNvSpPr/>
          <p:nvPr/>
        </p:nvSpPr>
        <p:spPr>
          <a:xfrm>
            <a:off x="4880800" y="18544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3"/>
          <p:cNvSpPr/>
          <p:nvPr/>
        </p:nvSpPr>
        <p:spPr>
          <a:xfrm>
            <a:off x="4880800" y="23116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3"/>
          <p:cNvSpPr/>
          <p:nvPr/>
        </p:nvSpPr>
        <p:spPr>
          <a:xfrm>
            <a:off x="4728400" y="16258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3"/>
          <p:cNvSpPr/>
          <p:nvPr/>
        </p:nvSpPr>
        <p:spPr>
          <a:xfrm>
            <a:off x="5033200" y="2083075"/>
            <a:ext cx="162600" cy="169500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3"/>
          <p:cNvSpPr/>
          <p:nvPr/>
        </p:nvSpPr>
        <p:spPr>
          <a:xfrm rot="3598776">
            <a:off x="6079773" y="1885533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3"/>
          <p:cNvSpPr/>
          <p:nvPr/>
        </p:nvSpPr>
        <p:spPr>
          <a:xfrm rot="3598776">
            <a:off x="6023991" y="2093715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3"/>
          <p:cNvSpPr/>
          <p:nvPr/>
        </p:nvSpPr>
        <p:spPr>
          <a:xfrm rot="3598776">
            <a:off x="6326056" y="2007307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3"/>
          <p:cNvSpPr/>
          <p:nvPr/>
        </p:nvSpPr>
        <p:spPr>
          <a:xfrm rot="3598776">
            <a:off x="6204282" y="2253589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3"/>
          <p:cNvSpPr/>
          <p:nvPr/>
        </p:nvSpPr>
        <p:spPr>
          <a:xfrm rot="3598776">
            <a:off x="5836226" y="2378098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3"/>
          <p:cNvSpPr/>
          <p:nvPr/>
        </p:nvSpPr>
        <p:spPr>
          <a:xfrm rot="3598776">
            <a:off x="5843700" y="1933842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3"/>
          <p:cNvSpPr/>
          <p:nvPr/>
        </p:nvSpPr>
        <p:spPr>
          <a:xfrm rot="3598776">
            <a:off x="5721926" y="2180124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3"/>
          <p:cNvSpPr/>
          <p:nvPr/>
        </p:nvSpPr>
        <p:spPr>
          <a:xfrm rot="3598776">
            <a:off x="6343738" y="1733133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3"/>
          <p:cNvSpPr/>
          <p:nvPr/>
        </p:nvSpPr>
        <p:spPr>
          <a:xfrm rot="3598776">
            <a:off x="6440356" y="2205280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3"/>
          <p:cNvSpPr/>
          <p:nvPr/>
        </p:nvSpPr>
        <p:spPr>
          <a:xfrm rot="3598776">
            <a:off x="6044409" y="2433880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3"/>
          <p:cNvSpPr/>
          <p:nvPr/>
        </p:nvSpPr>
        <p:spPr>
          <a:xfrm rot="3598776">
            <a:off x="6562129" y="1958998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3"/>
          <p:cNvSpPr/>
          <p:nvPr/>
        </p:nvSpPr>
        <p:spPr>
          <a:xfrm rot="3598776">
            <a:off x="6318582" y="2451562"/>
            <a:ext cx="162500" cy="169606"/>
          </a:xfrm>
          <a:prstGeom prst="flowChartConnector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_1" id="391" name="Google Shape;391;p3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9235" y="932750"/>
            <a:ext cx="768526" cy="6340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_2" id="392" name="Google Shape;392;p3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6534" y="916500"/>
            <a:ext cx="725676" cy="598674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3"/>
          <p:cNvSpPr/>
          <p:nvPr/>
        </p:nvSpPr>
        <p:spPr>
          <a:xfrm>
            <a:off x="4096075" y="1520825"/>
            <a:ext cx="1173000" cy="13356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3"/>
          <p:cNvSpPr/>
          <p:nvPr/>
        </p:nvSpPr>
        <p:spPr>
          <a:xfrm>
            <a:off x="5620075" y="1520825"/>
            <a:ext cx="1173000" cy="13356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3"/>
          <p:cNvSpPr txBox="1"/>
          <p:nvPr/>
        </p:nvSpPr>
        <p:spPr>
          <a:xfrm>
            <a:off x="2798250" y="3752975"/>
            <a:ext cx="56742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highlight>
                  <a:srgbClr val="FFFFFF"/>
                </a:highlight>
              </a:rPr>
              <a:t>Note</a:t>
            </a:r>
            <a:r>
              <a:rPr lang="en" sz="2000">
                <a:highlight>
                  <a:srgbClr val="FFFFFF"/>
                </a:highlight>
              </a:rPr>
              <a:t>. appropriate for Euclidean distances only</a:t>
            </a:r>
            <a:endParaRPr sz="2000"/>
          </a:p>
        </p:txBody>
      </p:sp>
      <p:pic>
        <p:nvPicPr>
          <p:cNvPr descr="D(G_1,G_2)=||c_{G_1}-c_{G_2}||" id="396" name="Google Shape;396;p33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3565" y="3142175"/>
            <a:ext cx="3876760" cy="4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"/>
          <p:cNvSpPr txBox="1"/>
          <p:nvPr>
            <p:ph type="title"/>
          </p:nvPr>
        </p:nvSpPr>
        <p:spPr>
          <a:xfrm>
            <a:off x="2355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Let’s see how a</a:t>
            </a:r>
            <a:r>
              <a:rPr lang="en" sz="3000"/>
              <a:t>gglomerative hierarchical clustering works</a:t>
            </a:r>
            <a:endParaRPr sz="3000"/>
          </a:p>
        </p:txBody>
      </p:sp>
      <p:sp>
        <p:nvSpPr>
          <p:cNvPr id="402" name="Google Shape;40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6077750" y="1038750"/>
            <a:ext cx="395700" cy="3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7865325" y="1038750"/>
            <a:ext cx="395700" cy="3936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6306350" y="1953150"/>
            <a:ext cx="395700" cy="3936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406" name="Google Shape;406;p34"/>
          <p:cNvSpPr/>
          <p:nvPr/>
        </p:nvSpPr>
        <p:spPr>
          <a:xfrm>
            <a:off x="7373150" y="1724550"/>
            <a:ext cx="395700" cy="3936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407" name="Google Shape;407;p34"/>
          <p:cNvSpPr/>
          <p:nvPr/>
        </p:nvSpPr>
        <p:spPr>
          <a:xfrm>
            <a:off x="5801350" y="1559550"/>
            <a:ext cx="395700" cy="3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408" name="Google Shape;408;p34"/>
          <p:cNvSpPr txBox="1"/>
          <p:nvPr/>
        </p:nvSpPr>
        <p:spPr>
          <a:xfrm>
            <a:off x="4270175" y="3441350"/>
            <a:ext cx="40983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 points should be rearranged for building the dendrogram</a:t>
            </a:r>
            <a:endParaRPr sz="2000"/>
          </a:p>
        </p:txBody>
      </p:sp>
      <p:sp>
        <p:nvSpPr>
          <p:cNvPr id="409" name="Google Shape;409;p34"/>
          <p:cNvSpPr txBox="1"/>
          <p:nvPr/>
        </p:nvSpPr>
        <p:spPr>
          <a:xfrm>
            <a:off x="1491375" y="779413"/>
            <a:ext cx="27912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Dendrogram</a:t>
            </a:r>
            <a:endParaRPr sz="2800"/>
          </a:p>
        </p:txBody>
      </p:sp>
      <p:cxnSp>
        <p:nvCxnSpPr>
          <p:cNvPr id="410" name="Google Shape;410;p34"/>
          <p:cNvCxnSpPr/>
          <p:nvPr/>
        </p:nvCxnSpPr>
        <p:spPr>
          <a:xfrm flipH="1" rot="10800000">
            <a:off x="565325" y="1201250"/>
            <a:ext cx="14100" cy="2939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1" name="Google Shape;411;p34"/>
          <p:cNvSpPr txBox="1"/>
          <p:nvPr/>
        </p:nvSpPr>
        <p:spPr>
          <a:xfrm rot="-5400000">
            <a:off x="-143875" y="2662350"/>
            <a:ext cx="1024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Height</a:t>
            </a:r>
            <a:endParaRPr sz="2000"/>
          </a:p>
        </p:txBody>
      </p:sp>
      <p:sp>
        <p:nvSpPr>
          <p:cNvPr id="412" name="Google Shape;412;p34"/>
          <p:cNvSpPr/>
          <p:nvPr/>
        </p:nvSpPr>
        <p:spPr>
          <a:xfrm>
            <a:off x="1017575" y="3589650"/>
            <a:ext cx="707100" cy="1024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4"/>
          <p:cNvSpPr/>
          <p:nvPr/>
        </p:nvSpPr>
        <p:spPr>
          <a:xfrm>
            <a:off x="777975" y="4257075"/>
            <a:ext cx="3194100" cy="77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4"/>
          <p:cNvSpPr/>
          <p:nvPr/>
        </p:nvSpPr>
        <p:spPr>
          <a:xfrm>
            <a:off x="805575" y="4036213"/>
            <a:ext cx="395700" cy="3936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15" name="Google Shape;415;p34"/>
          <p:cNvSpPr/>
          <p:nvPr/>
        </p:nvSpPr>
        <p:spPr>
          <a:xfrm>
            <a:off x="1509175" y="4036213"/>
            <a:ext cx="395700" cy="3936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416" name="Google Shape;416;p34"/>
          <p:cNvSpPr/>
          <p:nvPr/>
        </p:nvSpPr>
        <p:spPr>
          <a:xfrm>
            <a:off x="2177175" y="4036213"/>
            <a:ext cx="395700" cy="3936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417" name="Google Shape;417;p34"/>
          <p:cNvSpPr/>
          <p:nvPr/>
        </p:nvSpPr>
        <p:spPr>
          <a:xfrm>
            <a:off x="2862975" y="4036213"/>
            <a:ext cx="395700" cy="3936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418" name="Google Shape;418;p34"/>
          <p:cNvSpPr/>
          <p:nvPr/>
        </p:nvSpPr>
        <p:spPr>
          <a:xfrm>
            <a:off x="3548775" y="4036213"/>
            <a:ext cx="395700" cy="3936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419" name="Google Shape;419;p34"/>
          <p:cNvSpPr/>
          <p:nvPr/>
        </p:nvSpPr>
        <p:spPr>
          <a:xfrm>
            <a:off x="3281375" y="3457350"/>
            <a:ext cx="267300" cy="129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4"/>
          <p:cNvSpPr/>
          <p:nvPr/>
        </p:nvSpPr>
        <p:spPr>
          <a:xfrm>
            <a:off x="1945725" y="3204500"/>
            <a:ext cx="172800" cy="129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4"/>
          <p:cNvSpPr/>
          <p:nvPr/>
        </p:nvSpPr>
        <p:spPr>
          <a:xfrm>
            <a:off x="1268825" y="3621125"/>
            <a:ext cx="172800" cy="113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5"/>
          <p:cNvSpPr txBox="1"/>
          <p:nvPr>
            <p:ph type="title"/>
          </p:nvPr>
        </p:nvSpPr>
        <p:spPr>
          <a:xfrm>
            <a:off x="2355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Let’s see how agglomerative hierarchical clustering works</a:t>
            </a:r>
            <a:endParaRPr sz="3000"/>
          </a:p>
        </p:txBody>
      </p:sp>
      <p:sp>
        <p:nvSpPr>
          <p:cNvPr id="427" name="Google Shape;42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8" name="Google Shape;428;p35"/>
          <p:cNvSpPr/>
          <p:nvPr/>
        </p:nvSpPr>
        <p:spPr>
          <a:xfrm>
            <a:off x="6077750" y="1038750"/>
            <a:ext cx="395700" cy="3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29" name="Google Shape;429;p35"/>
          <p:cNvSpPr/>
          <p:nvPr/>
        </p:nvSpPr>
        <p:spPr>
          <a:xfrm>
            <a:off x="7865325" y="1038750"/>
            <a:ext cx="395700" cy="3936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430" name="Google Shape;430;p35"/>
          <p:cNvSpPr/>
          <p:nvPr/>
        </p:nvSpPr>
        <p:spPr>
          <a:xfrm>
            <a:off x="6306350" y="1953150"/>
            <a:ext cx="395700" cy="3936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431" name="Google Shape;431;p35"/>
          <p:cNvSpPr/>
          <p:nvPr/>
        </p:nvSpPr>
        <p:spPr>
          <a:xfrm>
            <a:off x="7373150" y="1724550"/>
            <a:ext cx="395700" cy="3936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432" name="Google Shape;432;p35"/>
          <p:cNvSpPr/>
          <p:nvPr/>
        </p:nvSpPr>
        <p:spPr>
          <a:xfrm>
            <a:off x="5801350" y="1559550"/>
            <a:ext cx="395700" cy="3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433" name="Google Shape;433;p35"/>
          <p:cNvSpPr txBox="1"/>
          <p:nvPr/>
        </p:nvSpPr>
        <p:spPr>
          <a:xfrm>
            <a:off x="4270175" y="3441350"/>
            <a:ext cx="40983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 points should be rearranged for building the dendrogram</a:t>
            </a:r>
            <a:endParaRPr sz="2000"/>
          </a:p>
        </p:txBody>
      </p:sp>
      <p:sp>
        <p:nvSpPr>
          <p:cNvPr id="434" name="Google Shape;434;p35"/>
          <p:cNvSpPr/>
          <p:nvPr/>
        </p:nvSpPr>
        <p:spPr>
          <a:xfrm rot="1799530">
            <a:off x="5801508" y="946786"/>
            <a:ext cx="706967" cy="1121757"/>
          </a:xfrm>
          <a:prstGeom prst="ellipse">
            <a:avLst/>
          </a:prstGeom>
          <a:solidFill>
            <a:srgbClr val="4A86E8">
              <a:alpha val="720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5"/>
          <p:cNvSpPr/>
          <p:nvPr/>
        </p:nvSpPr>
        <p:spPr>
          <a:xfrm>
            <a:off x="1377950" y="3186975"/>
            <a:ext cx="1010400" cy="15798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5"/>
          <p:cNvSpPr txBox="1"/>
          <p:nvPr/>
        </p:nvSpPr>
        <p:spPr>
          <a:xfrm>
            <a:off x="1491375" y="779413"/>
            <a:ext cx="27912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Dendrogram</a:t>
            </a:r>
            <a:endParaRPr sz="2800"/>
          </a:p>
        </p:txBody>
      </p:sp>
      <p:cxnSp>
        <p:nvCxnSpPr>
          <p:cNvPr id="437" name="Google Shape;437;p35"/>
          <p:cNvCxnSpPr/>
          <p:nvPr/>
        </p:nvCxnSpPr>
        <p:spPr>
          <a:xfrm flipH="1" rot="10800000">
            <a:off x="565325" y="1201250"/>
            <a:ext cx="14100" cy="2939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8" name="Google Shape;438;p35"/>
          <p:cNvSpPr txBox="1"/>
          <p:nvPr/>
        </p:nvSpPr>
        <p:spPr>
          <a:xfrm rot="-5400000">
            <a:off x="-143875" y="2662350"/>
            <a:ext cx="1024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Height</a:t>
            </a:r>
            <a:endParaRPr sz="2000"/>
          </a:p>
        </p:txBody>
      </p:sp>
      <p:sp>
        <p:nvSpPr>
          <p:cNvPr id="439" name="Google Shape;439;p35"/>
          <p:cNvSpPr/>
          <p:nvPr/>
        </p:nvSpPr>
        <p:spPr>
          <a:xfrm>
            <a:off x="1017575" y="3589650"/>
            <a:ext cx="707100" cy="1024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5"/>
          <p:cNvSpPr/>
          <p:nvPr/>
        </p:nvSpPr>
        <p:spPr>
          <a:xfrm>
            <a:off x="777975" y="4257075"/>
            <a:ext cx="3194100" cy="77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5"/>
          <p:cNvSpPr/>
          <p:nvPr/>
        </p:nvSpPr>
        <p:spPr>
          <a:xfrm>
            <a:off x="805575" y="4036213"/>
            <a:ext cx="395700" cy="3936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42" name="Google Shape;442;p35"/>
          <p:cNvSpPr/>
          <p:nvPr/>
        </p:nvSpPr>
        <p:spPr>
          <a:xfrm>
            <a:off x="1509175" y="4036213"/>
            <a:ext cx="395700" cy="3936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443" name="Google Shape;443;p35"/>
          <p:cNvSpPr/>
          <p:nvPr/>
        </p:nvSpPr>
        <p:spPr>
          <a:xfrm>
            <a:off x="2177175" y="4036213"/>
            <a:ext cx="395700" cy="3936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444" name="Google Shape;444;p35"/>
          <p:cNvSpPr/>
          <p:nvPr/>
        </p:nvSpPr>
        <p:spPr>
          <a:xfrm>
            <a:off x="2862975" y="4036213"/>
            <a:ext cx="395700" cy="3936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445" name="Google Shape;445;p35"/>
          <p:cNvSpPr/>
          <p:nvPr/>
        </p:nvSpPr>
        <p:spPr>
          <a:xfrm>
            <a:off x="3548775" y="4036213"/>
            <a:ext cx="395700" cy="3936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446" name="Google Shape;446;p35"/>
          <p:cNvSpPr/>
          <p:nvPr/>
        </p:nvSpPr>
        <p:spPr>
          <a:xfrm>
            <a:off x="3281375" y="3457350"/>
            <a:ext cx="267300" cy="129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5"/>
          <p:cNvSpPr/>
          <p:nvPr/>
        </p:nvSpPr>
        <p:spPr>
          <a:xfrm>
            <a:off x="1945725" y="3204500"/>
            <a:ext cx="172800" cy="129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5"/>
          <p:cNvSpPr/>
          <p:nvPr/>
        </p:nvSpPr>
        <p:spPr>
          <a:xfrm>
            <a:off x="1268825" y="3621125"/>
            <a:ext cx="172800" cy="113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6"/>
          <p:cNvSpPr txBox="1"/>
          <p:nvPr>
            <p:ph type="title"/>
          </p:nvPr>
        </p:nvSpPr>
        <p:spPr>
          <a:xfrm>
            <a:off x="2355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Let’s see how agglomerative hierarchical clustering works</a:t>
            </a:r>
            <a:endParaRPr sz="3000"/>
          </a:p>
        </p:txBody>
      </p:sp>
      <p:sp>
        <p:nvSpPr>
          <p:cNvPr id="454" name="Google Shape;45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36"/>
          <p:cNvSpPr/>
          <p:nvPr/>
        </p:nvSpPr>
        <p:spPr>
          <a:xfrm>
            <a:off x="6077750" y="1038750"/>
            <a:ext cx="395700" cy="3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56" name="Google Shape;456;p36"/>
          <p:cNvSpPr/>
          <p:nvPr/>
        </p:nvSpPr>
        <p:spPr>
          <a:xfrm>
            <a:off x="7865325" y="1038750"/>
            <a:ext cx="395700" cy="393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457" name="Google Shape;457;p36"/>
          <p:cNvSpPr/>
          <p:nvPr/>
        </p:nvSpPr>
        <p:spPr>
          <a:xfrm>
            <a:off x="6306350" y="1953150"/>
            <a:ext cx="395700" cy="3936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458" name="Google Shape;458;p36"/>
          <p:cNvSpPr/>
          <p:nvPr/>
        </p:nvSpPr>
        <p:spPr>
          <a:xfrm>
            <a:off x="7373150" y="1724550"/>
            <a:ext cx="395700" cy="393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459" name="Google Shape;459;p36"/>
          <p:cNvSpPr/>
          <p:nvPr/>
        </p:nvSpPr>
        <p:spPr>
          <a:xfrm>
            <a:off x="5801350" y="1559550"/>
            <a:ext cx="395700" cy="3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460" name="Google Shape;460;p36"/>
          <p:cNvSpPr/>
          <p:nvPr/>
        </p:nvSpPr>
        <p:spPr>
          <a:xfrm rot="1799025">
            <a:off x="5660241" y="944967"/>
            <a:ext cx="1356667" cy="1501866"/>
          </a:xfrm>
          <a:prstGeom prst="ellipse">
            <a:avLst/>
          </a:prstGeom>
          <a:solidFill>
            <a:srgbClr val="4A86E8">
              <a:alpha val="720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6"/>
          <p:cNvSpPr/>
          <p:nvPr/>
        </p:nvSpPr>
        <p:spPr>
          <a:xfrm>
            <a:off x="1377950" y="3186975"/>
            <a:ext cx="1010400" cy="15798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6"/>
          <p:cNvSpPr txBox="1"/>
          <p:nvPr/>
        </p:nvSpPr>
        <p:spPr>
          <a:xfrm>
            <a:off x="1491375" y="779413"/>
            <a:ext cx="27912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Dendrogram</a:t>
            </a:r>
            <a:endParaRPr sz="2800"/>
          </a:p>
        </p:txBody>
      </p:sp>
      <p:cxnSp>
        <p:nvCxnSpPr>
          <p:cNvPr id="463" name="Google Shape;463;p36"/>
          <p:cNvCxnSpPr/>
          <p:nvPr/>
        </p:nvCxnSpPr>
        <p:spPr>
          <a:xfrm flipH="1" rot="10800000">
            <a:off x="565325" y="1201250"/>
            <a:ext cx="14100" cy="2939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4" name="Google Shape;464;p36"/>
          <p:cNvSpPr txBox="1"/>
          <p:nvPr/>
        </p:nvSpPr>
        <p:spPr>
          <a:xfrm rot="-5400000">
            <a:off x="-143875" y="2662350"/>
            <a:ext cx="1024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Height</a:t>
            </a:r>
            <a:endParaRPr sz="2000"/>
          </a:p>
        </p:txBody>
      </p:sp>
      <p:sp>
        <p:nvSpPr>
          <p:cNvPr id="465" name="Google Shape;465;p36"/>
          <p:cNvSpPr/>
          <p:nvPr/>
        </p:nvSpPr>
        <p:spPr>
          <a:xfrm>
            <a:off x="1017575" y="3589650"/>
            <a:ext cx="707100" cy="1024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6"/>
          <p:cNvSpPr/>
          <p:nvPr/>
        </p:nvSpPr>
        <p:spPr>
          <a:xfrm>
            <a:off x="3074975" y="3442050"/>
            <a:ext cx="707100" cy="13248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6"/>
          <p:cNvSpPr/>
          <p:nvPr/>
        </p:nvSpPr>
        <p:spPr>
          <a:xfrm>
            <a:off x="777975" y="4257075"/>
            <a:ext cx="3194100" cy="77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6"/>
          <p:cNvSpPr/>
          <p:nvPr/>
        </p:nvSpPr>
        <p:spPr>
          <a:xfrm>
            <a:off x="805575" y="4036213"/>
            <a:ext cx="395700" cy="3936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69" name="Google Shape;469;p36"/>
          <p:cNvSpPr/>
          <p:nvPr/>
        </p:nvSpPr>
        <p:spPr>
          <a:xfrm>
            <a:off x="1509175" y="4036213"/>
            <a:ext cx="395700" cy="3936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470" name="Google Shape;470;p36"/>
          <p:cNvSpPr/>
          <p:nvPr/>
        </p:nvSpPr>
        <p:spPr>
          <a:xfrm>
            <a:off x="2177175" y="4036213"/>
            <a:ext cx="395700" cy="3936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471" name="Google Shape;471;p36"/>
          <p:cNvSpPr/>
          <p:nvPr/>
        </p:nvSpPr>
        <p:spPr>
          <a:xfrm>
            <a:off x="2862975" y="4036213"/>
            <a:ext cx="395700" cy="3936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472" name="Google Shape;472;p36"/>
          <p:cNvSpPr/>
          <p:nvPr/>
        </p:nvSpPr>
        <p:spPr>
          <a:xfrm>
            <a:off x="3548775" y="4036213"/>
            <a:ext cx="395700" cy="3936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473" name="Google Shape;473;p36"/>
          <p:cNvSpPr/>
          <p:nvPr/>
        </p:nvSpPr>
        <p:spPr>
          <a:xfrm>
            <a:off x="3281375" y="3457350"/>
            <a:ext cx="267300" cy="129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6"/>
          <p:cNvSpPr/>
          <p:nvPr/>
        </p:nvSpPr>
        <p:spPr>
          <a:xfrm>
            <a:off x="1945725" y="3204500"/>
            <a:ext cx="172800" cy="129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6"/>
          <p:cNvSpPr/>
          <p:nvPr/>
        </p:nvSpPr>
        <p:spPr>
          <a:xfrm>
            <a:off x="1268825" y="3621125"/>
            <a:ext cx="172800" cy="113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7"/>
          <p:cNvSpPr/>
          <p:nvPr/>
        </p:nvSpPr>
        <p:spPr>
          <a:xfrm>
            <a:off x="1377950" y="3186975"/>
            <a:ext cx="1010400" cy="15798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7"/>
          <p:cNvSpPr/>
          <p:nvPr/>
        </p:nvSpPr>
        <p:spPr>
          <a:xfrm>
            <a:off x="1955075" y="2751950"/>
            <a:ext cx="1543500" cy="21993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7"/>
          <p:cNvSpPr txBox="1"/>
          <p:nvPr>
            <p:ph type="title"/>
          </p:nvPr>
        </p:nvSpPr>
        <p:spPr>
          <a:xfrm>
            <a:off x="2355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Let’s see how agglomerative hierarchical clustering works</a:t>
            </a:r>
            <a:endParaRPr sz="3000"/>
          </a:p>
        </p:txBody>
      </p:sp>
      <p:sp>
        <p:nvSpPr>
          <p:cNvPr id="483" name="Google Shape;48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37"/>
          <p:cNvSpPr txBox="1"/>
          <p:nvPr/>
        </p:nvSpPr>
        <p:spPr>
          <a:xfrm>
            <a:off x="1491375" y="779413"/>
            <a:ext cx="27912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Dendrogram</a:t>
            </a:r>
            <a:endParaRPr sz="2800"/>
          </a:p>
        </p:txBody>
      </p:sp>
      <p:sp>
        <p:nvSpPr>
          <p:cNvPr id="485" name="Google Shape;485;p37"/>
          <p:cNvSpPr/>
          <p:nvPr/>
        </p:nvSpPr>
        <p:spPr>
          <a:xfrm>
            <a:off x="6077750" y="1038750"/>
            <a:ext cx="395700" cy="3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86" name="Google Shape;486;p37"/>
          <p:cNvSpPr/>
          <p:nvPr/>
        </p:nvSpPr>
        <p:spPr>
          <a:xfrm>
            <a:off x="7865325" y="1038750"/>
            <a:ext cx="395700" cy="393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487" name="Google Shape;487;p37"/>
          <p:cNvSpPr/>
          <p:nvPr/>
        </p:nvSpPr>
        <p:spPr>
          <a:xfrm>
            <a:off x="6306350" y="1953150"/>
            <a:ext cx="395700" cy="3936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488" name="Google Shape;488;p37"/>
          <p:cNvSpPr/>
          <p:nvPr/>
        </p:nvSpPr>
        <p:spPr>
          <a:xfrm>
            <a:off x="7373150" y="1724550"/>
            <a:ext cx="395700" cy="393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489" name="Google Shape;489;p37"/>
          <p:cNvSpPr/>
          <p:nvPr/>
        </p:nvSpPr>
        <p:spPr>
          <a:xfrm>
            <a:off x="5801350" y="1559550"/>
            <a:ext cx="395700" cy="3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cxnSp>
        <p:nvCxnSpPr>
          <p:cNvPr id="490" name="Google Shape;490;p37"/>
          <p:cNvCxnSpPr/>
          <p:nvPr/>
        </p:nvCxnSpPr>
        <p:spPr>
          <a:xfrm flipH="1" rot="10800000">
            <a:off x="565325" y="1201250"/>
            <a:ext cx="14100" cy="2939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1" name="Google Shape;491;p37"/>
          <p:cNvSpPr txBox="1"/>
          <p:nvPr/>
        </p:nvSpPr>
        <p:spPr>
          <a:xfrm rot="-5400000">
            <a:off x="-143875" y="2662350"/>
            <a:ext cx="1024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Height</a:t>
            </a:r>
            <a:endParaRPr sz="2000"/>
          </a:p>
        </p:txBody>
      </p:sp>
      <p:sp>
        <p:nvSpPr>
          <p:cNvPr id="492" name="Google Shape;492;p37"/>
          <p:cNvSpPr/>
          <p:nvPr/>
        </p:nvSpPr>
        <p:spPr>
          <a:xfrm>
            <a:off x="1017575" y="3589650"/>
            <a:ext cx="707100" cy="1024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7"/>
          <p:cNvSpPr/>
          <p:nvPr/>
        </p:nvSpPr>
        <p:spPr>
          <a:xfrm>
            <a:off x="3074975" y="3442050"/>
            <a:ext cx="707100" cy="13248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7"/>
          <p:cNvSpPr/>
          <p:nvPr/>
        </p:nvSpPr>
        <p:spPr>
          <a:xfrm rot="1799025">
            <a:off x="5660241" y="944967"/>
            <a:ext cx="1356667" cy="1501866"/>
          </a:xfrm>
          <a:prstGeom prst="ellipse">
            <a:avLst/>
          </a:prstGeom>
          <a:solidFill>
            <a:srgbClr val="4A86E8">
              <a:alpha val="720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7"/>
          <p:cNvSpPr/>
          <p:nvPr/>
        </p:nvSpPr>
        <p:spPr>
          <a:xfrm rot="1799392">
            <a:off x="7400145" y="887542"/>
            <a:ext cx="835456" cy="1501866"/>
          </a:xfrm>
          <a:prstGeom prst="ellipse">
            <a:avLst/>
          </a:prstGeom>
          <a:solidFill>
            <a:srgbClr val="FF9900">
              <a:alpha val="748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7"/>
          <p:cNvSpPr/>
          <p:nvPr/>
        </p:nvSpPr>
        <p:spPr>
          <a:xfrm>
            <a:off x="777975" y="4257075"/>
            <a:ext cx="3194100" cy="77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7"/>
          <p:cNvSpPr/>
          <p:nvPr/>
        </p:nvSpPr>
        <p:spPr>
          <a:xfrm>
            <a:off x="805575" y="4036213"/>
            <a:ext cx="395700" cy="3936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98" name="Google Shape;498;p37"/>
          <p:cNvSpPr/>
          <p:nvPr/>
        </p:nvSpPr>
        <p:spPr>
          <a:xfrm>
            <a:off x="1509175" y="4036213"/>
            <a:ext cx="395700" cy="3936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499" name="Google Shape;499;p37"/>
          <p:cNvSpPr/>
          <p:nvPr/>
        </p:nvSpPr>
        <p:spPr>
          <a:xfrm>
            <a:off x="2177175" y="4036213"/>
            <a:ext cx="395700" cy="3936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500" name="Google Shape;500;p37"/>
          <p:cNvSpPr/>
          <p:nvPr/>
        </p:nvSpPr>
        <p:spPr>
          <a:xfrm>
            <a:off x="2862975" y="4036213"/>
            <a:ext cx="395700" cy="3936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3548775" y="4036213"/>
            <a:ext cx="395700" cy="3936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3281375" y="3457350"/>
            <a:ext cx="267300" cy="129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7"/>
          <p:cNvSpPr/>
          <p:nvPr/>
        </p:nvSpPr>
        <p:spPr>
          <a:xfrm>
            <a:off x="1938528" y="3204500"/>
            <a:ext cx="172800" cy="129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7"/>
          <p:cNvSpPr/>
          <p:nvPr/>
        </p:nvSpPr>
        <p:spPr>
          <a:xfrm>
            <a:off x="1268825" y="3621125"/>
            <a:ext cx="172800" cy="113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8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Hierarchical versus partitional clustering</a:t>
            </a:r>
            <a:endParaRPr sz="3000"/>
          </a:p>
        </p:txBody>
      </p:sp>
      <p:sp>
        <p:nvSpPr>
          <p:cNvPr id="510" name="Google Shape;51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1" name="Google Shape;511;p38"/>
          <p:cNvSpPr txBox="1"/>
          <p:nvPr/>
        </p:nvSpPr>
        <p:spPr>
          <a:xfrm>
            <a:off x="772925" y="1338825"/>
            <a:ext cx="7699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Partitional clustering: division of the set of data points into clusters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each data object belongs to one subset</a:t>
            </a:r>
            <a:endParaRPr sz="2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Hierarchical clustering is a set of nested clusters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organized as a tree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9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K-means clustering</a:t>
            </a:r>
            <a:endParaRPr sz="3000"/>
          </a:p>
        </p:txBody>
      </p:sp>
      <p:sp>
        <p:nvSpPr>
          <p:cNvPr id="517" name="Google Shape;51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8" name="Google Shape;518;p39"/>
          <p:cNvSpPr txBox="1"/>
          <p:nvPr/>
        </p:nvSpPr>
        <p:spPr>
          <a:xfrm>
            <a:off x="537050" y="1045825"/>
            <a:ext cx="8027400" cy="3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Steps of k-means clustering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Choosing k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0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K-means clustering</a:t>
            </a:r>
            <a:endParaRPr sz="3000"/>
          </a:p>
        </p:txBody>
      </p:sp>
      <p:sp>
        <p:nvSpPr>
          <p:cNvPr id="524" name="Google Shape;52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5" name="Google Shape;525;p40"/>
          <p:cNvSpPr txBox="1"/>
          <p:nvPr/>
        </p:nvSpPr>
        <p:spPr>
          <a:xfrm>
            <a:off x="537050" y="1045825"/>
            <a:ext cx="8027400" cy="3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Steps of k-means clustering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Choosing 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Randomly selecting k data points (as initial centers)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arenR"/>
            </a:pPr>
            <a:r>
              <a:rPr lang="en" sz="2000"/>
              <a:t>Final result depend on these points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AutoNum type="romanLcParenR"/>
            </a:pPr>
            <a:r>
              <a:rPr lang="en" sz="2000"/>
              <a:t>Because k-means converges to one of many possible local minima</a:t>
            </a:r>
            <a:endParaRPr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1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K-means clustering</a:t>
            </a:r>
            <a:endParaRPr sz="3000"/>
          </a:p>
        </p:txBody>
      </p:sp>
      <p:sp>
        <p:nvSpPr>
          <p:cNvPr id="531" name="Google Shape;53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Google Shape;532;p41"/>
          <p:cNvSpPr txBox="1"/>
          <p:nvPr/>
        </p:nvSpPr>
        <p:spPr>
          <a:xfrm>
            <a:off x="537050" y="1045825"/>
            <a:ext cx="8027400" cy="3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Steps of k-means clustering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Choosing 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Randomly selecting k data points (as initial centers)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Calculating distance of every data point to the chosen centers in step (2)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1966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versus supervised learning</a:t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945450" y="1304300"/>
            <a:ext cx="6970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51565E"/>
                </a:solidFill>
                <a:highlight>
                  <a:srgbClr val="FFFFFF"/>
                </a:highlight>
              </a:rPr>
              <a:t>Supervised learning</a:t>
            </a:r>
            <a:r>
              <a:rPr lang="en" sz="2000">
                <a:solidFill>
                  <a:srgbClr val="51565E"/>
                </a:solidFill>
                <a:highlight>
                  <a:srgbClr val="FFFFFF"/>
                </a:highlight>
              </a:rPr>
              <a:t> </a:t>
            </a:r>
            <a:endParaRPr sz="20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>
                <a:solidFill>
                  <a:srgbClr val="51565E"/>
                </a:solidFill>
                <a:highlight>
                  <a:srgbClr val="FFFFFF"/>
                </a:highlight>
              </a:rPr>
              <a:t>Trying to predict label or value of data points</a:t>
            </a:r>
            <a:endParaRPr sz="20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55600" lvl="0" marL="64770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rgbClr val="51565E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51565E"/>
                </a:solidFill>
                <a:highlight>
                  <a:srgbClr val="FFFFFF"/>
                </a:highlight>
              </a:rPr>
              <a:t>Unsupervised learning</a:t>
            </a:r>
            <a:r>
              <a:rPr lang="en" sz="2000">
                <a:solidFill>
                  <a:srgbClr val="51565E"/>
                </a:solidFill>
                <a:highlight>
                  <a:srgbClr val="FFFFFF"/>
                </a:highlight>
              </a:rPr>
              <a:t> </a:t>
            </a:r>
            <a:endParaRPr sz="20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>
                <a:solidFill>
                  <a:srgbClr val="51565E"/>
                </a:solidFill>
                <a:highlight>
                  <a:srgbClr val="FFFFFF"/>
                </a:highlight>
              </a:rPr>
              <a:t>Unlabeled input data </a:t>
            </a:r>
            <a:endParaRPr sz="2000">
              <a:solidFill>
                <a:srgbClr val="51565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2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K-means clustering</a:t>
            </a:r>
            <a:endParaRPr sz="3000"/>
          </a:p>
        </p:txBody>
      </p:sp>
      <p:sp>
        <p:nvSpPr>
          <p:cNvPr id="538" name="Google Shape;53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9" name="Google Shape;539;p42"/>
          <p:cNvSpPr txBox="1"/>
          <p:nvPr/>
        </p:nvSpPr>
        <p:spPr>
          <a:xfrm>
            <a:off x="537050" y="1045825"/>
            <a:ext cx="8027400" cy="3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Steps of k-means clustering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Choosing 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Randomly selecting k data points (as initial centers)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Calculating distance of every data point to the chosen centers in step (2)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Assign each data point to the nearest center</a:t>
            </a:r>
            <a:endParaRPr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3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K-means clustering</a:t>
            </a:r>
            <a:endParaRPr sz="3000"/>
          </a:p>
        </p:txBody>
      </p:sp>
      <p:sp>
        <p:nvSpPr>
          <p:cNvPr id="545" name="Google Shape;54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6" name="Google Shape;546;p43"/>
          <p:cNvSpPr txBox="1"/>
          <p:nvPr/>
        </p:nvSpPr>
        <p:spPr>
          <a:xfrm>
            <a:off x="537050" y="1045825"/>
            <a:ext cx="8027400" cy="3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Steps of k-means clustering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Choosing 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Randomly selecting k data points (as initial centers)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Calculating distance of every data point to the chosen centers in step (2)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Assign each data point to the nearest center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Calculate new center of each cluster </a:t>
            </a:r>
            <a:endParaRPr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4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K-means clustering</a:t>
            </a:r>
            <a:endParaRPr sz="3000"/>
          </a:p>
        </p:txBody>
      </p:sp>
      <p:sp>
        <p:nvSpPr>
          <p:cNvPr id="552" name="Google Shape;55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3" name="Google Shape;553;p44"/>
          <p:cNvSpPr txBox="1"/>
          <p:nvPr/>
        </p:nvSpPr>
        <p:spPr>
          <a:xfrm>
            <a:off x="537050" y="1045825"/>
            <a:ext cx="8027400" cy="3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Steps of k-means clustering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Choosing 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Randomly selecting k data points (as initial centers)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Calculating distance of every data point to the chosen centers in step (2)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Assign each data point to the nearest center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Calculate new center of each cluster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Repeat steps (3) to (5) until convergence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arenR"/>
            </a:pPr>
            <a:r>
              <a:rPr lang="en" sz="2000"/>
              <a:t>No point in changing cluster membership</a:t>
            </a:r>
            <a:endParaRPr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5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Implementing</a:t>
            </a:r>
            <a:r>
              <a:rPr lang="en" sz="3000"/>
              <a:t> k-means manually (simple example)</a:t>
            </a:r>
            <a:endParaRPr sz="3000"/>
          </a:p>
        </p:txBody>
      </p:sp>
      <p:sp>
        <p:nvSpPr>
          <p:cNvPr id="559" name="Google Shape;55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0" name="Google Shape;560;p45"/>
          <p:cNvSpPr txBox="1"/>
          <p:nvPr/>
        </p:nvSpPr>
        <p:spPr>
          <a:xfrm>
            <a:off x="537050" y="1045825"/>
            <a:ext cx="39855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Choosing k (good guess k=3)</a:t>
            </a:r>
            <a:endParaRPr sz="2000"/>
          </a:p>
        </p:txBody>
      </p:sp>
      <p:sp>
        <p:nvSpPr>
          <p:cNvPr id="561" name="Google Shape;561;p45"/>
          <p:cNvSpPr/>
          <p:nvPr/>
        </p:nvSpPr>
        <p:spPr>
          <a:xfrm>
            <a:off x="6176075" y="1264900"/>
            <a:ext cx="190800" cy="1977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5"/>
          <p:cNvSpPr/>
          <p:nvPr/>
        </p:nvSpPr>
        <p:spPr>
          <a:xfrm>
            <a:off x="6557075" y="1264900"/>
            <a:ext cx="190800" cy="1977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45"/>
          <p:cNvSpPr/>
          <p:nvPr/>
        </p:nvSpPr>
        <p:spPr>
          <a:xfrm>
            <a:off x="6404675" y="1645900"/>
            <a:ext cx="190800" cy="1977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5"/>
          <p:cNvSpPr/>
          <p:nvPr/>
        </p:nvSpPr>
        <p:spPr>
          <a:xfrm>
            <a:off x="6938075" y="2407900"/>
            <a:ext cx="190800" cy="1977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5"/>
          <p:cNvSpPr/>
          <p:nvPr/>
        </p:nvSpPr>
        <p:spPr>
          <a:xfrm>
            <a:off x="7242875" y="2788900"/>
            <a:ext cx="190800" cy="1977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5"/>
          <p:cNvSpPr/>
          <p:nvPr/>
        </p:nvSpPr>
        <p:spPr>
          <a:xfrm>
            <a:off x="6785675" y="2788900"/>
            <a:ext cx="190800" cy="1977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5"/>
          <p:cNvSpPr/>
          <p:nvPr/>
        </p:nvSpPr>
        <p:spPr>
          <a:xfrm>
            <a:off x="7547675" y="1722100"/>
            <a:ext cx="190800" cy="1977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5"/>
          <p:cNvSpPr/>
          <p:nvPr/>
        </p:nvSpPr>
        <p:spPr>
          <a:xfrm>
            <a:off x="7700075" y="1188700"/>
            <a:ext cx="190800" cy="1977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5"/>
          <p:cNvSpPr/>
          <p:nvPr/>
        </p:nvSpPr>
        <p:spPr>
          <a:xfrm>
            <a:off x="7928675" y="1569700"/>
            <a:ext cx="190800" cy="1977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6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Implementing k-means manually (simple example)</a:t>
            </a:r>
            <a:endParaRPr sz="3000"/>
          </a:p>
        </p:txBody>
      </p:sp>
      <p:sp>
        <p:nvSpPr>
          <p:cNvPr id="575" name="Google Shape;575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46"/>
          <p:cNvSpPr txBox="1"/>
          <p:nvPr/>
        </p:nvSpPr>
        <p:spPr>
          <a:xfrm>
            <a:off x="537050" y="1045825"/>
            <a:ext cx="4671000" cy="3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Choosing k (good guess k=3)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Randomly selecting 3 data points (as initial centers)</a:t>
            </a:r>
            <a:endParaRPr sz="2000"/>
          </a:p>
        </p:txBody>
      </p:sp>
      <p:sp>
        <p:nvSpPr>
          <p:cNvPr id="577" name="Google Shape;577;p46"/>
          <p:cNvSpPr/>
          <p:nvPr/>
        </p:nvSpPr>
        <p:spPr>
          <a:xfrm>
            <a:off x="6176075" y="1264900"/>
            <a:ext cx="190800" cy="197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6"/>
          <p:cNvSpPr/>
          <p:nvPr/>
        </p:nvSpPr>
        <p:spPr>
          <a:xfrm>
            <a:off x="6557075" y="1264900"/>
            <a:ext cx="190800" cy="1977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6"/>
          <p:cNvSpPr/>
          <p:nvPr/>
        </p:nvSpPr>
        <p:spPr>
          <a:xfrm>
            <a:off x="6404675" y="1645900"/>
            <a:ext cx="190800" cy="1977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6"/>
          <p:cNvSpPr/>
          <p:nvPr/>
        </p:nvSpPr>
        <p:spPr>
          <a:xfrm>
            <a:off x="6938075" y="2407900"/>
            <a:ext cx="190800" cy="1977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46"/>
          <p:cNvSpPr/>
          <p:nvPr/>
        </p:nvSpPr>
        <p:spPr>
          <a:xfrm>
            <a:off x="7242875" y="2788900"/>
            <a:ext cx="190800" cy="1977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6"/>
          <p:cNvSpPr/>
          <p:nvPr/>
        </p:nvSpPr>
        <p:spPr>
          <a:xfrm>
            <a:off x="6785675" y="2788900"/>
            <a:ext cx="190800" cy="1977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46"/>
          <p:cNvSpPr/>
          <p:nvPr/>
        </p:nvSpPr>
        <p:spPr>
          <a:xfrm>
            <a:off x="7547675" y="1722100"/>
            <a:ext cx="190800" cy="1977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46"/>
          <p:cNvSpPr/>
          <p:nvPr/>
        </p:nvSpPr>
        <p:spPr>
          <a:xfrm>
            <a:off x="7700075" y="1188700"/>
            <a:ext cx="190800" cy="1977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6"/>
          <p:cNvSpPr/>
          <p:nvPr/>
        </p:nvSpPr>
        <p:spPr>
          <a:xfrm>
            <a:off x="7928675" y="1569700"/>
            <a:ext cx="190800" cy="1977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7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Implementing k-means manually (simple example)</a:t>
            </a:r>
            <a:endParaRPr sz="3000"/>
          </a:p>
        </p:txBody>
      </p:sp>
      <p:sp>
        <p:nvSpPr>
          <p:cNvPr id="591" name="Google Shape;59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2" name="Google Shape;592;p47"/>
          <p:cNvSpPr txBox="1"/>
          <p:nvPr/>
        </p:nvSpPr>
        <p:spPr>
          <a:xfrm>
            <a:off x="537050" y="1045825"/>
            <a:ext cx="5067900" cy="3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Choosing k (good guess k=3)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Randomly selecting 3 data points (as initial centers)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Calculating distance of every data point to the chosen centers in step (2)</a:t>
            </a:r>
            <a:endParaRPr sz="2000"/>
          </a:p>
        </p:txBody>
      </p:sp>
      <p:sp>
        <p:nvSpPr>
          <p:cNvPr id="593" name="Google Shape;593;p47"/>
          <p:cNvSpPr/>
          <p:nvPr/>
        </p:nvSpPr>
        <p:spPr>
          <a:xfrm>
            <a:off x="6176075" y="1264900"/>
            <a:ext cx="190800" cy="197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7"/>
          <p:cNvSpPr/>
          <p:nvPr/>
        </p:nvSpPr>
        <p:spPr>
          <a:xfrm>
            <a:off x="6557075" y="1264900"/>
            <a:ext cx="190800" cy="1977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7"/>
          <p:cNvSpPr/>
          <p:nvPr/>
        </p:nvSpPr>
        <p:spPr>
          <a:xfrm>
            <a:off x="6404675" y="1645900"/>
            <a:ext cx="190800" cy="1977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7"/>
          <p:cNvSpPr/>
          <p:nvPr/>
        </p:nvSpPr>
        <p:spPr>
          <a:xfrm>
            <a:off x="6938075" y="2407900"/>
            <a:ext cx="190800" cy="1977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7"/>
          <p:cNvSpPr/>
          <p:nvPr/>
        </p:nvSpPr>
        <p:spPr>
          <a:xfrm>
            <a:off x="7242875" y="2788900"/>
            <a:ext cx="190800" cy="1977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7"/>
          <p:cNvSpPr/>
          <p:nvPr/>
        </p:nvSpPr>
        <p:spPr>
          <a:xfrm>
            <a:off x="6785675" y="2788900"/>
            <a:ext cx="190800" cy="1977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47"/>
          <p:cNvSpPr/>
          <p:nvPr/>
        </p:nvSpPr>
        <p:spPr>
          <a:xfrm>
            <a:off x="7547675" y="1722100"/>
            <a:ext cx="190800" cy="1977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7"/>
          <p:cNvSpPr/>
          <p:nvPr/>
        </p:nvSpPr>
        <p:spPr>
          <a:xfrm>
            <a:off x="7700075" y="1188700"/>
            <a:ext cx="190800" cy="1977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7"/>
          <p:cNvSpPr/>
          <p:nvPr/>
        </p:nvSpPr>
        <p:spPr>
          <a:xfrm>
            <a:off x="7928675" y="1569700"/>
            <a:ext cx="190800" cy="1977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2" name="Google Shape;602;p47"/>
          <p:cNvCxnSpPr/>
          <p:nvPr/>
        </p:nvCxnSpPr>
        <p:spPr>
          <a:xfrm flipH="1" rot="10800000">
            <a:off x="7700075" y="1710900"/>
            <a:ext cx="345000" cy="11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603" name="Google Shape;603;p47"/>
          <p:cNvCxnSpPr/>
          <p:nvPr/>
        </p:nvCxnSpPr>
        <p:spPr>
          <a:xfrm>
            <a:off x="7790675" y="1321425"/>
            <a:ext cx="254400" cy="3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604" name="Google Shape;604;p47"/>
          <p:cNvCxnSpPr>
            <a:stCxn id="597" idx="7"/>
            <a:endCxn id="601" idx="4"/>
          </p:cNvCxnSpPr>
          <p:nvPr/>
        </p:nvCxnSpPr>
        <p:spPr>
          <a:xfrm flipH="1" rot="10800000">
            <a:off x="7405733" y="1767252"/>
            <a:ext cx="618300" cy="1050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605" name="Google Shape;605;p47"/>
          <p:cNvCxnSpPr/>
          <p:nvPr/>
        </p:nvCxnSpPr>
        <p:spPr>
          <a:xfrm flipH="1" rot="10800000">
            <a:off x="7081817" y="1837148"/>
            <a:ext cx="790200" cy="64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606" name="Google Shape;606;p47"/>
          <p:cNvCxnSpPr>
            <a:endCxn id="601" idx="2"/>
          </p:cNvCxnSpPr>
          <p:nvPr/>
        </p:nvCxnSpPr>
        <p:spPr>
          <a:xfrm>
            <a:off x="6785675" y="1393450"/>
            <a:ext cx="1143000" cy="27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607" name="Google Shape;607;p47"/>
          <p:cNvCxnSpPr/>
          <p:nvPr/>
        </p:nvCxnSpPr>
        <p:spPr>
          <a:xfrm flipH="1" rot="10800000">
            <a:off x="6595475" y="1674675"/>
            <a:ext cx="1198800" cy="4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8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Implementing k-means manually (simple example)</a:t>
            </a:r>
            <a:endParaRPr sz="3000"/>
          </a:p>
        </p:txBody>
      </p:sp>
      <p:sp>
        <p:nvSpPr>
          <p:cNvPr id="613" name="Google Shape;613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48"/>
          <p:cNvSpPr txBox="1"/>
          <p:nvPr/>
        </p:nvSpPr>
        <p:spPr>
          <a:xfrm>
            <a:off x="537050" y="1045825"/>
            <a:ext cx="5067900" cy="3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Choosing k (good guess k=3)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Randomly selecting 3 data points (as initial centers)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Calculating distance of every data point to the chosen centers in step (2)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Assign each data point to the nearest center</a:t>
            </a:r>
            <a:endParaRPr sz="2000"/>
          </a:p>
        </p:txBody>
      </p:sp>
      <p:sp>
        <p:nvSpPr>
          <p:cNvPr id="615" name="Google Shape;615;p48"/>
          <p:cNvSpPr/>
          <p:nvPr/>
        </p:nvSpPr>
        <p:spPr>
          <a:xfrm>
            <a:off x="6176075" y="1264900"/>
            <a:ext cx="190800" cy="197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8"/>
          <p:cNvSpPr/>
          <p:nvPr/>
        </p:nvSpPr>
        <p:spPr>
          <a:xfrm>
            <a:off x="6557075" y="1264900"/>
            <a:ext cx="190800" cy="197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48"/>
          <p:cNvSpPr/>
          <p:nvPr/>
        </p:nvSpPr>
        <p:spPr>
          <a:xfrm>
            <a:off x="6404675" y="1645900"/>
            <a:ext cx="190800" cy="197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48"/>
          <p:cNvSpPr/>
          <p:nvPr/>
        </p:nvSpPr>
        <p:spPr>
          <a:xfrm>
            <a:off x="6938075" y="2407900"/>
            <a:ext cx="190800" cy="1977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8"/>
          <p:cNvSpPr/>
          <p:nvPr/>
        </p:nvSpPr>
        <p:spPr>
          <a:xfrm>
            <a:off x="7242875" y="2788900"/>
            <a:ext cx="190800" cy="1977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48"/>
          <p:cNvSpPr/>
          <p:nvPr/>
        </p:nvSpPr>
        <p:spPr>
          <a:xfrm>
            <a:off x="6785675" y="2788900"/>
            <a:ext cx="190800" cy="1977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48"/>
          <p:cNvSpPr/>
          <p:nvPr/>
        </p:nvSpPr>
        <p:spPr>
          <a:xfrm>
            <a:off x="7547675" y="1722100"/>
            <a:ext cx="190800" cy="1977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48"/>
          <p:cNvSpPr/>
          <p:nvPr/>
        </p:nvSpPr>
        <p:spPr>
          <a:xfrm>
            <a:off x="7700075" y="1188700"/>
            <a:ext cx="190800" cy="1977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8"/>
          <p:cNvSpPr/>
          <p:nvPr/>
        </p:nvSpPr>
        <p:spPr>
          <a:xfrm>
            <a:off x="7928675" y="1569700"/>
            <a:ext cx="190800" cy="1977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9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Implementing k-means manually (simple example)</a:t>
            </a:r>
            <a:endParaRPr sz="3000"/>
          </a:p>
        </p:txBody>
      </p:sp>
      <p:sp>
        <p:nvSpPr>
          <p:cNvPr id="629" name="Google Shape;629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0" name="Google Shape;630;p49"/>
          <p:cNvSpPr txBox="1"/>
          <p:nvPr/>
        </p:nvSpPr>
        <p:spPr>
          <a:xfrm>
            <a:off x="537050" y="1045825"/>
            <a:ext cx="5067900" cy="3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Choosing k (good guess k=3)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Randomly selecting 3 data points (as initial centers)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Calculating distance of every data point to the chosen centers in step (2)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Assign each data point to the nearest center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Calculate new center of each cluster </a:t>
            </a:r>
            <a:endParaRPr sz="2000"/>
          </a:p>
        </p:txBody>
      </p:sp>
      <p:sp>
        <p:nvSpPr>
          <p:cNvPr id="631" name="Google Shape;631;p49"/>
          <p:cNvSpPr/>
          <p:nvPr/>
        </p:nvSpPr>
        <p:spPr>
          <a:xfrm>
            <a:off x="6176075" y="1264900"/>
            <a:ext cx="190800" cy="197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49"/>
          <p:cNvSpPr/>
          <p:nvPr/>
        </p:nvSpPr>
        <p:spPr>
          <a:xfrm>
            <a:off x="6557075" y="1264900"/>
            <a:ext cx="190800" cy="197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49"/>
          <p:cNvSpPr/>
          <p:nvPr/>
        </p:nvSpPr>
        <p:spPr>
          <a:xfrm>
            <a:off x="6404675" y="1645900"/>
            <a:ext cx="190800" cy="197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49"/>
          <p:cNvSpPr/>
          <p:nvPr/>
        </p:nvSpPr>
        <p:spPr>
          <a:xfrm>
            <a:off x="6938075" y="2407900"/>
            <a:ext cx="190800" cy="1977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49"/>
          <p:cNvSpPr/>
          <p:nvPr/>
        </p:nvSpPr>
        <p:spPr>
          <a:xfrm>
            <a:off x="7242875" y="2788900"/>
            <a:ext cx="190800" cy="1977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49"/>
          <p:cNvSpPr/>
          <p:nvPr/>
        </p:nvSpPr>
        <p:spPr>
          <a:xfrm>
            <a:off x="6785675" y="2788900"/>
            <a:ext cx="190800" cy="1977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49"/>
          <p:cNvSpPr/>
          <p:nvPr/>
        </p:nvSpPr>
        <p:spPr>
          <a:xfrm>
            <a:off x="7547675" y="1722100"/>
            <a:ext cx="190800" cy="1977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49"/>
          <p:cNvSpPr/>
          <p:nvPr/>
        </p:nvSpPr>
        <p:spPr>
          <a:xfrm>
            <a:off x="7700075" y="1188700"/>
            <a:ext cx="190800" cy="1977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49"/>
          <p:cNvSpPr/>
          <p:nvPr/>
        </p:nvSpPr>
        <p:spPr>
          <a:xfrm>
            <a:off x="7928675" y="1569700"/>
            <a:ext cx="190800" cy="1977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49"/>
          <p:cNvSpPr/>
          <p:nvPr/>
        </p:nvSpPr>
        <p:spPr>
          <a:xfrm>
            <a:off x="6298775" y="1349200"/>
            <a:ext cx="296700" cy="296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9"/>
          <p:cNvSpPr/>
          <p:nvPr/>
        </p:nvSpPr>
        <p:spPr>
          <a:xfrm>
            <a:off x="7594175" y="1425400"/>
            <a:ext cx="296700" cy="296700"/>
          </a:xfrm>
          <a:prstGeom prst="mathPlus">
            <a:avLst>
              <a:gd fmla="val 23520" name="adj1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49"/>
          <p:cNvSpPr/>
          <p:nvPr/>
        </p:nvSpPr>
        <p:spPr>
          <a:xfrm>
            <a:off x="6938075" y="2637750"/>
            <a:ext cx="296700" cy="296700"/>
          </a:xfrm>
          <a:prstGeom prst="mathPlus">
            <a:avLst>
              <a:gd fmla="val 23520" name="adj1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0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Implementing k-means manually (simple example)</a:t>
            </a:r>
            <a:endParaRPr sz="3000"/>
          </a:p>
        </p:txBody>
      </p:sp>
      <p:sp>
        <p:nvSpPr>
          <p:cNvPr id="648" name="Google Shape;648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9" name="Google Shape;649;p50"/>
          <p:cNvSpPr txBox="1"/>
          <p:nvPr/>
        </p:nvSpPr>
        <p:spPr>
          <a:xfrm>
            <a:off x="537050" y="1045825"/>
            <a:ext cx="5067900" cy="3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Choosing k (good guess k=3)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Randomly selecting 3 data points (as initial centers)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Calculating distance of every data point to the chosen centers in step (2)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Assign each data point to the nearest center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Calculate new center of each cluster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No need for repetition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arenR"/>
            </a:pPr>
            <a:r>
              <a:rPr lang="en" sz="2000"/>
              <a:t>Good choice of initial centers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AutoNum type="romanLcParenR"/>
            </a:pPr>
            <a:r>
              <a:rPr lang="en" sz="2000"/>
              <a:t>Fast convergence</a:t>
            </a:r>
            <a:endParaRPr sz="2000"/>
          </a:p>
        </p:txBody>
      </p:sp>
      <p:sp>
        <p:nvSpPr>
          <p:cNvPr id="650" name="Google Shape;650;p50"/>
          <p:cNvSpPr/>
          <p:nvPr/>
        </p:nvSpPr>
        <p:spPr>
          <a:xfrm>
            <a:off x="6176075" y="1264900"/>
            <a:ext cx="190800" cy="197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50"/>
          <p:cNvSpPr/>
          <p:nvPr/>
        </p:nvSpPr>
        <p:spPr>
          <a:xfrm>
            <a:off x="6557075" y="1264900"/>
            <a:ext cx="190800" cy="197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50"/>
          <p:cNvSpPr/>
          <p:nvPr/>
        </p:nvSpPr>
        <p:spPr>
          <a:xfrm>
            <a:off x="6404675" y="1645900"/>
            <a:ext cx="190800" cy="197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50"/>
          <p:cNvSpPr/>
          <p:nvPr/>
        </p:nvSpPr>
        <p:spPr>
          <a:xfrm>
            <a:off x="6938075" y="2407900"/>
            <a:ext cx="190800" cy="1977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50"/>
          <p:cNvSpPr/>
          <p:nvPr/>
        </p:nvSpPr>
        <p:spPr>
          <a:xfrm>
            <a:off x="7242875" y="2788900"/>
            <a:ext cx="190800" cy="1977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50"/>
          <p:cNvSpPr/>
          <p:nvPr/>
        </p:nvSpPr>
        <p:spPr>
          <a:xfrm>
            <a:off x="6785675" y="2788900"/>
            <a:ext cx="190800" cy="1977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50"/>
          <p:cNvSpPr/>
          <p:nvPr/>
        </p:nvSpPr>
        <p:spPr>
          <a:xfrm>
            <a:off x="7547675" y="1722100"/>
            <a:ext cx="190800" cy="1977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50"/>
          <p:cNvSpPr/>
          <p:nvPr/>
        </p:nvSpPr>
        <p:spPr>
          <a:xfrm>
            <a:off x="7700075" y="1188700"/>
            <a:ext cx="190800" cy="1977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50"/>
          <p:cNvSpPr/>
          <p:nvPr/>
        </p:nvSpPr>
        <p:spPr>
          <a:xfrm>
            <a:off x="7928675" y="1569700"/>
            <a:ext cx="190800" cy="1977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50"/>
          <p:cNvSpPr/>
          <p:nvPr/>
        </p:nvSpPr>
        <p:spPr>
          <a:xfrm>
            <a:off x="6298775" y="1349200"/>
            <a:ext cx="296700" cy="296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50"/>
          <p:cNvSpPr/>
          <p:nvPr/>
        </p:nvSpPr>
        <p:spPr>
          <a:xfrm>
            <a:off x="7594175" y="1425400"/>
            <a:ext cx="296700" cy="296700"/>
          </a:xfrm>
          <a:prstGeom prst="mathPlus">
            <a:avLst>
              <a:gd fmla="val 23520" name="adj1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50"/>
          <p:cNvSpPr/>
          <p:nvPr/>
        </p:nvSpPr>
        <p:spPr>
          <a:xfrm>
            <a:off x="6938075" y="2637750"/>
            <a:ext cx="296700" cy="296700"/>
          </a:xfrm>
          <a:prstGeom prst="mathPlus">
            <a:avLst>
              <a:gd fmla="val 23520" name="adj1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1"/>
          <p:cNvSpPr txBox="1"/>
          <p:nvPr>
            <p:ph type="title"/>
          </p:nvPr>
        </p:nvSpPr>
        <p:spPr>
          <a:xfrm>
            <a:off x="1607100" y="64025"/>
            <a:ext cx="5475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Elbow method for selecting optimal K</a:t>
            </a:r>
            <a:endParaRPr sz="3000"/>
          </a:p>
        </p:txBody>
      </p:sp>
      <p:sp>
        <p:nvSpPr>
          <p:cNvPr id="667" name="Google Shape;66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8" name="Google Shape;668;p51"/>
          <p:cNvPicPr preferRelativeResize="0"/>
          <p:nvPr/>
        </p:nvPicPr>
        <p:blipFill rotWithShape="1">
          <a:blip r:embed="rId3">
            <a:alphaModFix/>
          </a:blip>
          <a:srcRect b="6129" l="4942" r="0" t="0"/>
          <a:stretch/>
        </p:blipFill>
        <p:spPr>
          <a:xfrm>
            <a:off x="3349500" y="614325"/>
            <a:ext cx="5558675" cy="3773950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51"/>
          <p:cNvSpPr txBox="1"/>
          <p:nvPr/>
        </p:nvSpPr>
        <p:spPr>
          <a:xfrm>
            <a:off x="4063200" y="4634600"/>
            <a:ext cx="4628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https://www.scikit-yb.org/en/latest/api/cluster/elbow.html</a:t>
            </a:r>
            <a:endParaRPr/>
          </a:p>
        </p:txBody>
      </p:sp>
      <p:sp>
        <p:nvSpPr>
          <p:cNvPr id="670" name="Google Shape;670;p51"/>
          <p:cNvSpPr txBox="1"/>
          <p:nvPr/>
        </p:nvSpPr>
        <p:spPr>
          <a:xfrm>
            <a:off x="5854488" y="4302925"/>
            <a:ext cx="5487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1" name="Google Shape;671;p51"/>
          <p:cNvSpPr txBox="1"/>
          <p:nvPr/>
        </p:nvSpPr>
        <p:spPr>
          <a:xfrm>
            <a:off x="134275" y="1257850"/>
            <a:ext cx="3000000" cy="1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74C3C"/>
                </a:solidFill>
                <a:highlight>
                  <a:srgbClr val="FFFFFF"/>
                </a:highlight>
              </a:rPr>
              <a:t>D</a:t>
            </a:r>
            <a:r>
              <a:rPr lang="en" sz="2000">
                <a:solidFill>
                  <a:srgbClr val="E74C3C"/>
                </a:solidFill>
                <a:highlight>
                  <a:srgbClr val="FFFFFF"/>
                </a:highlight>
              </a:rPr>
              <a:t>istortion</a:t>
            </a:r>
            <a:r>
              <a:rPr lang="en" sz="2000">
                <a:solidFill>
                  <a:srgbClr val="404040"/>
                </a:solidFill>
                <a:highlight>
                  <a:srgbClr val="FCFCFC"/>
                </a:highlight>
              </a:rPr>
              <a:t> is </a:t>
            </a:r>
            <a:r>
              <a:rPr lang="en" sz="2000">
                <a:solidFill>
                  <a:srgbClr val="404040"/>
                </a:solidFill>
                <a:highlight>
                  <a:srgbClr val="FCFCFC"/>
                </a:highlight>
              </a:rPr>
              <a:t> the sum of squared distances from each point to its assigned center</a:t>
            </a:r>
            <a:endParaRPr sz="2000"/>
          </a:p>
        </p:txBody>
      </p:sp>
      <p:sp>
        <p:nvSpPr>
          <p:cNvPr id="672" name="Google Shape;672;p51"/>
          <p:cNvSpPr txBox="1"/>
          <p:nvPr/>
        </p:nvSpPr>
        <p:spPr>
          <a:xfrm rot="-5400000">
            <a:off x="2669825" y="2319550"/>
            <a:ext cx="12684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74C3C"/>
                </a:solidFill>
                <a:highlight>
                  <a:srgbClr val="FFFFFF"/>
                </a:highlight>
              </a:rPr>
              <a:t>Distortion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3415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use clustering?</a:t>
            </a:r>
            <a:endParaRPr/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462575" y="1014200"/>
            <a:ext cx="7777500" cy="3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Group data points based on their similarities using the given features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Identify similar data points (within the same group)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Identify dissimilar data points (within different groups)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Some methods also identifies outliers and points that cannot be assigned to any cluster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Investigating differences between the groups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Survival of breast cancer patients</a:t>
            </a:r>
            <a:endParaRPr sz="2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2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Hierarchical k-means (divisive</a:t>
            </a:r>
            <a:r>
              <a:rPr lang="en" sz="3000"/>
              <a:t> hierarchical clustering)</a:t>
            </a:r>
            <a:endParaRPr sz="3000"/>
          </a:p>
        </p:txBody>
      </p:sp>
      <p:sp>
        <p:nvSpPr>
          <p:cNvPr id="678" name="Google Shape;67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9" name="Google Shape;679;p52"/>
          <p:cNvSpPr txBox="1"/>
          <p:nvPr/>
        </p:nvSpPr>
        <p:spPr>
          <a:xfrm>
            <a:off x="572375" y="1081175"/>
            <a:ext cx="7808400" cy="18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Start with all the data points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Implement k-means (k=2) in an iterative manner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Until reaching singletons (data points) </a:t>
            </a:r>
            <a:endParaRPr sz="2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53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Hierarchical k-means (divisive hierarchical clustering)</a:t>
            </a:r>
            <a:endParaRPr sz="3000"/>
          </a:p>
        </p:txBody>
      </p:sp>
      <p:sp>
        <p:nvSpPr>
          <p:cNvPr id="685" name="Google Shape;685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6" name="Google Shape;686;p53"/>
          <p:cNvSpPr txBox="1"/>
          <p:nvPr/>
        </p:nvSpPr>
        <p:spPr>
          <a:xfrm>
            <a:off x="572375" y="1081175"/>
            <a:ext cx="78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Issue with this process: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Some real clusters could be dismissed because of iterative k-means</a:t>
            </a:r>
            <a:endParaRPr sz="2000"/>
          </a:p>
        </p:txBody>
      </p:sp>
      <p:sp>
        <p:nvSpPr>
          <p:cNvPr id="687" name="Google Shape;687;p53"/>
          <p:cNvSpPr/>
          <p:nvPr/>
        </p:nvSpPr>
        <p:spPr>
          <a:xfrm>
            <a:off x="5455300" y="2468375"/>
            <a:ext cx="190800" cy="1977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53"/>
          <p:cNvSpPr/>
          <p:nvPr/>
        </p:nvSpPr>
        <p:spPr>
          <a:xfrm>
            <a:off x="5836300" y="2468375"/>
            <a:ext cx="190800" cy="1977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53"/>
          <p:cNvSpPr/>
          <p:nvPr/>
        </p:nvSpPr>
        <p:spPr>
          <a:xfrm>
            <a:off x="5683900" y="2849375"/>
            <a:ext cx="190800" cy="1977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53"/>
          <p:cNvSpPr/>
          <p:nvPr/>
        </p:nvSpPr>
        <p:spPr>
          <a:xfrm>
            <a:off x="5906375" y="3379875"/>
            <a:ext cx="190800" cy="1977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53"/>
          <p:cNvSpPr/>
          <p:nvPr/>
        </p:nvSpPr>
        <p:spPr>
          <a:xfrm>
            <a:off x="6522100" y="3992375"/>
            <a:ext cx="190800" cy="1977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53"/>
          <p:cNvSpPr/>
          <p:nvPr/>
        </p:nvSpPr>
        <p:spPr>
          <a:xfrm>
            <a:off x="6064900" y="3992375"/>
            <a:ext cx="190800" cy="1977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53"/>
          <p:cNvSpPr/>
          <p:nvPr/>
        </p:nvSpPr>
        <p:spPr>
          <a:xfrm>
            <a:off x="6826900" y="2925575"/>
            <a:ext cx="190800" cy="1977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3"/>
          <p:cNvSpPr/>
          <p:nvPr/>
        </p:nvSpPr>
        <p:spPr>
          <a:xfrm>
            <a:off x="6979300" y="2392175"/>
            <a:ext cx="190800" cy="1977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53"/>
          <p:cNvSpPr/>
          <p:nvPr/>
        </p:nvSpPr>
        <p:spPr>
          <a:xfrm>
            <a:off x="7207900" y="2773175"/>
            <a:ext cx="190800" cy="1977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53"/>
          <p:cNvSpPr/>
          <p:nvPr/>
        </p:nvSpPr>
        <p:spPr>
          <a:xfrm>
            <a:off x="5646100" y="3653775"/>
            <a:ext cx="190800" cy="1977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53"/>
          <p:cNvSpPr/>
          <p:nvPr/>
        </p:nvSpPr>
        <p:spPr>
          <a:xfrm>
            <a:off x="6522100" y="3604300"/>
            <a:ext cx="190800" cy="1977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53"/>
          <p:cNvSpPr/>
          <p:nvPr/>
        </p:nvSpPr>
        <p:spPr>
          <a:xfrm>
            <a:off x="6217300" y="3680500"/>
            <a:ext cx="190800" cy="1977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54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Hierarchical k-means (divisive hierarchical clustering)</a:t>
            </a:r>
            <a:endParaRPr sz="3000"/>
          </a:p>
        </p:txBody>
      </p:sp>
      <p:sp>
        <p:nvSpPr>
          <p:cNvPr id="704" name="Google Shape;704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5" name="Google Shape;705;p54"/>
          <p:cNvSpPr txBox="1"/>
          <p:nvPr/>
        </p:nvSpPr>
        <p:spPr>
          <a:xfrm>
            <a:off x="572375" y="1081175"/>
            <a:ext cx="78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Issue with this process: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Some real clusters could be dismissed because of iterative k-means</a:t>
            </a:r>
            <a:endParaRPr sz="2000"/>
          </a:p>
        </p:txBody>
      </p:sp>
      <p:sp>
        <p:nvSpPr>
          <p:cNvPr id="706" name="Google Shape;706;p54"/>
          <p:cNvSpPr/>
          <p:nvPr/>
        </p:nvSpPr>
        <p:spPr>
          <a:xfrm>
            <a:off x="5455300" y="2468375"/>
            <a:ext cx="190800" cy="1977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54"/>
          <p:cNvSpPr/>
          <p:nvPr/>
        </p:nvSpPr>
        <p:spPr>
          <a:xfrm>
            <a:off x="5836300" y="2468375"/>
            <a:ext cx="190800" cy="1977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54"/>
          <p:cNvSpPr/>
          <p:nvPr/>
        </p:nvSpPr>
        <p:spPr>
          <a:xfrm>
            <a:off x="5683900" y="2849375"/>
            <a:ext cx="190800" cy="1977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54"/>
          <p:cNvSpPr/>
          <p:nvPr/>
        </p:nvSpPr>
        <p:spPr>
          <a:xfrm>
            <a:off x="5906375" y="3379875"/>
            <a:ext cx="190800" cy="1977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54"/>
          <p:cNvSpPr/>
          <p:nvPr/>
        </p:nvSpPr>
        <p:spPr>
          <a:xfrm>
            <a:off x="6522100" y="3992375"/>
            <a:ext cx="190800" cy="197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54"/>
          <p:cNvSpPr/>
          <p:nvPr/>
        </p:nvSpPr>
        <p:spPr>
          <a:xfrm>
            <a:off x="6064900" y="3992375"/>
            <a:ext cx="190800" cy="197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54"/>
          <p:cNvSpPr/>
          <p:nvPr/>
        </p:nvSpPr>
        <p:spPr>
          <a:xfrm>
            <a:off x="6826900" y="2925575"/>
            <a:ext cx="190800" cy="197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54"/>
          <p:cNvSpPr/>
          <p:nvPr/>
        </p:nvSpPr>
        <p:spPr>
          <a:xfrm>
            <a:off x="6979300" y="2392175"/>
            <a:ext cx="190800" cy="197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54"/>
          <p:cNvSpPr/>
          <p:nvPr/>
        </p:nvSpPr>
        <p:spPr>
          <a:xfrm>
            <a:off x="7207900" y="2773175"/>
            <a:ext cx="190800" cy="197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54"/>
          <p:cNvSpPr/>
          <p:nvPr/>
        </p:nvSpPr>
        <p:spPr>
          <a:xfrm>
            <a:off x="5646100" y="3653775"/>
            <a:ext cx="190800" cy="1977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54"/>
          <p:cNvSpPr/>
          <p:nvPr/>
        </p:nvSpPr>
        <p:spPr>
          <a:xfrm>
            <a:off x="6522100" y="3604300"/>
            <a:ext cx="190800" cy="197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54"/>
          <p:cNvSpPr/>
          <p:nvPr/>
        </p:nvSpPr>
        <p:spPr>
          <a:xfrm>
            <a:off x="6217300" y="3680500"/>
            <a:ext cx="190800" cy="197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5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Hierarchical k-means (divisive hierarchical clustering)</a:t>
            </a:r>
            <a:endParaRPr sz="3000"/>
          </a:p>
        </p:txBody>
      </p:sp>
      <p:sp>
        <p:nvSpPr>
          <p:cNvPr id="723" name="Google Shape;723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4" name="Google Shape;724;p55"/>
          <p:cNvSpPr txBox="1"/>
          <p:nvPr/>
        </p:nvSpPr>
        <p:spPr>
          <a:xfrm>
            <a:off x="572375" y="1081175"/>
            <a:ext cx="78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Issue with this process: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Some real clusters could be dismissed because of iterative k-means</a:t>
            </a:r>
            <a:endParaRPr sz="2000"/>
          </a:p>
        </p:txBody>
      </p:sp>
      <p:sp>
        <p:nvSpPr>
          <p:cNvPr id="725" name="Google Shape;725;p55"/>
          <p:cNvSpPr/>
          <p:nvPr/>
        </p:nvSpPr>
        <p:spPr>
          <a:xfrm>
            <a:off x="5455300" y="2468375"/>
            <a:ext cx="190800" cy="1977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55"/>
          <p:cNvSpPr/>
          <p:nvPr/>
        </p:nvSpPr>
        <p:spPr>
          <a:xfrm>
            <a:off x="5836300" y="2468375"/>
            <a:ext cx="190800" cy="1977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55"/>
          <p:cNvSpPr/>
          <p:nvPr/>
        </p:nvSpPr>
        <p:spPr>
          <a:xfrm>
            <a:off x="5683900" y="2849375"/>
            <a:ext cx="190800" cy="1977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55"/>
          <p:cNvSpPr/>
          <p:nvPr/>
        </p:nvSpPr>
        <p:spPr>
          <a:xfrm>
            <a:off x="5906375" y="3379875"/>
            <a:ext cx="190800" cy="1977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55"/>
          <p:cNvSpPr/>
          <p:nvPr/>
        </p:nvSpPr>
        <p:spPr>
          <a:xfrm>
            <a:off x="6522100" y="3992375"/>
            <a:ext cx="190800" cy="1977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55"/>
          <p:cNvSpPr/>
          <p:nvPr/>
        </p:nvSpPr>
        <p:spPr>
          <a:xfrm>
            <a:off x="6064900" y="3992375"/>
            <a:ext cx="190800" cy="1977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55"/>
          <p:cNvSpPr/>
          <p:nvPr/>
        </p:nvSpPr>
        <p:spPr>
          <a:xfrm>
            <a:off x="6826900" y="2925575"/>
            <a:ext cx="190800" cy="197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55"/>
          <p:cNvSpPr/>
          <p:nvPr/>
        </p:nvSpPr>
        <p:spPr>
          <a:xfrm>
            <a:off x="6979300" y="2392175"/>
            <a:ext cx="190800" cy="197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55"/>
          <p:cNvSpPr/>
          <p:nvPr/>
        </p:nvSpPr>
        <p:spPr>
          <a:xfrm>
            <a:off x="7207900" y="2773175"/>
            <a:ext cx="190800" cy="197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55"/>
          <p:cNvSpPr/>
          <p:nvPr/>
        </p:nvSpPr>
        <p:spPr>
          <a:xfrm>
            <a:off x="5646100" y="3653775"/>
            <a:ext cx="190800" cy="1977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55"/>
          <p:cNvSpPr/>
          <p:nvPr/>
        </p:nvSpPr>
        <p:spPr>
          <a:xfrm>
            <a:off x="6522100" y="3604300"/>
            <a:ext cx="190800" cy="1977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55"/>
          <p:cNvSpPr/>
          <p:nvPr/>
        </p:nvSpPr>
        <p:spPr>
          <a:xfrm>
            <a:off x="6217300" y="3680500"/>
            <a:ext cx="190800" cy="1977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55"/>
          <p:cNvSpPr/>
          <p:nvPr/>
        </p:nvSpPr>
        <p:spPr>
          <a:xfrm>
            <a:off x="5582500" y="3292975"/>
            <a:ext cx="1396800" cy="11619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55"/>
          <p:cNvSpPr txBox="1"/>
          <p:nvPr/>
        </p:nvSpPr>
        <p:spPr>
          <a:xfrm>
            <a:off x="3497900" y="3724025"/>
            <a:ext cx="1999800" cy="1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like these to be one cluster</a:t>
            </a:r>
            <a:endParaRPr sz="2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6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Affinity propagation</a:t>
            </a:r>
            <a:endParaRPr sz="3000"/>
          </a:p>
        </p:txBody>
      </p:sp>
      <p:sp>
        <p:nvSpPr>
          <p:cNvPr id="744" name="Google Shape;744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5" name="Google Shape;745;p56"/>
          <p:cNvSpPr txBox="1"/>
          <p:nvPr/>
        </p:nvSpPr>
        <p:spPr>
          <a:xfrm>
            <a:off x="415975" y="796025"/>
            <a:ext cx="7992300" cy="38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Number of clusters (k) does not need to be determined</a:t>
            </a:r>
            <a:endParaRPr sz="2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57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Affinity propagation</a:t>
            </a:r>
            <a:endParaRPr sz="3000"/>
          </a:p>
        </p:txBody>
      </p:sp>
      <p:sp>
        <p:nvSpPr>
          <p:cNvPr id="751" name="Google Shape;751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2" name="Google Shape;752;p57"/>
          <p:cNvSpPr txBox="1"/>
          <p:nvPr/>
        </p:nvSpPr>
        <p:spPr>
          <a:xfrm>
            <a:off x="415975" y="796025"/>
            <a:ext cx="7992300" cy="38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Number of clusters (k) does not need to be determined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Using similarity matrix</a:t>
            </a:r>
            <a:endParaRPr sz="2000"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Need pairwise similarity between data points</a:t>
            </a:r>
            <a:endParaRPr sz="2000"/>
          </a:p>
          <a:p>
            <a:pPr indent="-355600" lvl="2" marL="18288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Similarity between data points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2000"/>
              <a:t> and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2000"/>
              <a:t>: negative euclidean distance between data points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2000"/>
              <a:t> and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sz="2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58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Affinity propagation</a:t>
            </a:r>
            <a:endParaRPr sz="3000"/>
          </a:p>
        </p:txBody>
      </p:sp>
      <p:sp>
        <p:nvSpPr>
          <p:cNvPr id="758" name="Google Shape;758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9" name="Google Shape;759;p58"/>
          <p:cNvSpPr txBox="1"/>
          <p:nvPr/>
        </p:nvSpPr>
        <p:spPr>
          <a:xfrm>
            <a:off x="415975" y="796025"/>
            <a:ext cx="7992300" cy="38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Number of clusters (k) does not need to be determined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Using similarity matrix</a:t>
            </a:r>
            <a:endParaRPr sz="2000"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Need pairwise similarity between data points</a:t>
            </a:r>
            <a:endParaRPr sz="2000"/>
          </a:p>
          <a:p>
            <a:pPr indent="-355600" lvl="2" marL="18288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Similarity between data points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2000"/>
              <a:t> and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2000"/>
              <a:t>: negative euclidean distance between data points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2000"/>
              <a:t> and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/>
              <a:t>Determines clusters and representative data points for the clusters (exemplars)</a:t>
            </a:r>
            <a:endParaRPr sz="2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59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Affinity propagation</a:t>
            </a:r>
            <a:endParaRPr sz="3000"/>
          </a:p>
        </p:txBody>
      </p:sp>
      <p:sp>
        <p:nvSpPr>
          <p:cNvPr id="765" name="Google Shape;76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6" name="Google Shape;766;p59"/>
          <p:cNvSpPr txBox="1"/>
          <p:nvPr/>
        </p:nvSpPr>
        <p:spPr>
          <a:xfrm>
            <a:off x="415975" y="796025"/>
            <a:ext cx="7992300" cy="38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Number of clusters (k) does not need to be determined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Using similarity matrix</a:t>
            </a:r>
            <a:endParaRPr sz="2000"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Need pairwise similarity between data points</a:t>
            </a:r>
            <a:endParaRPr sz="2000"/>
          </a:p>
          <a:p>
            <a:pPr indent="-355600" lvl="2" marL="18288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Similarity between data points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2000"/>
              <a:t> and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2000"/>
              <a:t>: negative euclidean distance between data points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2000"/>
              <a:t> and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/>
              <a:t>Determines clusters and representative data points for the clusters (exemplars)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Iterative massage passing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Data points compete to become exemplars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Exemplars are real data points not centers as in k-means</a:t>
            </a:r>
            <a:endParaRPr sz="2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60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Affinity propagation</a:t>
            </a:r>
            <a:endParaRPr sz="3000"/>
          </a:p>
        </p:txBody>
      </p:sp>
      <p:sp>
        <p:nvSpPr>
          <p:cNvPr id="772" name="Google Shape;772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3" name="Google Shape;773;p60"/>
          <p:cNvSpPr txBox="1"/>
          <p:nvPr/>
        </p:nvSpPr>
        <p:spPr>
          <a:xfrm>
            <a:off x="415975" y="796025"/>
            <a:ext cx="7992300" cy="38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Number of clusters (k) does not need to be determined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Using similarity matrix</a:t>
            </a:r>
            <a:endParaRPr sz="2000"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Need pairwise similarity between data points</a:t>
            </a:r>
            <a:endParaRPr sz="2000"/>
          </a:p>
          <a:p>
            <a:pPr indent="-355600" lvl="2" marL="18288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Similarity between data points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2000"/>
              <a:t> and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2000"/>
              <a:t>: negative euclidean distance between data points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2000"/>
              <a:t> and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/>
              <a:t>Determines clusters and representative data points for the clusters (exemplars)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Iterative massage passing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Data points compete to become exemplars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Exemplars are real data points not centers as in k-means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Initialization independent</a:t>
            </a:r>
            <a:endParaRPr sz="2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61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Message matrices</a:t>
            </a:r>
            <a:endParaRPr sz="3000"/>
          </a:p>
        </p:txBody>
      </p:sp>
      <p:sp>
        <p:nvSpPr>
          <p:cNvPr id="779" name="Google Shape;779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0" name="Google Shape;780;p61"/>
          <p:cNvSpPr txBox="1"/>
          <p:nvPr/>
        </p:nvSpPr>
        <p:spPr>
          <a:xfrm>
            <a:off x="415975" y="796025"/>
            <a:ext cx="7992300" cy="38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Responsibility matrix</a:t>
            </a:r>
            <a:r>
              <a:rPr lang="en" sz="2000"/>
              <a:t>: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R(i,k)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Responsibility massage from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2000"/>
              <a:t> to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Accumulated evidence for how well-suited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2000"/>
              <a:t> is to serve s the exemplar for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ategories of clustering methods</a:t>
            </a:r>
            <a:r>
              <a:rPr lang="en"/>
              <a:t> that we focus on</a:t>
            </a:r>
            <a:endParaRPr/>
          </a:p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3817675" y="1340000"/>
            <a:ext cx="1552800" cy="745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Clustering methods</a:t>
            </a:r>
            <a:endParaRPr sz="2000"/>
          </a:p>
        </p:txBody>
      </p:sp>
      <p:sp>
        <p:nvSpPr>
          <p:cNvPr id="101" name="Google Shape;101;p17"/>
          <p:cNvSpPr/>
          <p:nvPr/>
        </p:nvSpPr>
        <p:spPr>
          <a:xfrm>
            <a:off x="1379275" y="2406800"/>
            <a:ext cx="1552800" cy="555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Hierarchical</a:t>
            </a:r>
            <a:endParaRPr sz="2000"/>
          </a:p>
        </p:txBody>
      </p:sp>
      <p:sp>
        <p:nvSpPr>
          <p:cNvPr id="102" name="Google Shape;102;p17"/>
          <p:cNvSpPr/>
          <p:nvPr/>
        </p:nvSpPr>
        <p:spPr>
          <a:xfrm>
            <a:off x="5964700" y="2406800"/>
            <a:ext cx="1552800" cy="555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Partitional</a:t>
            </a:r>
            <a:endParaRPr sz="2000"/>
          </a:p>
        </p:txBody>
      </p:sp>
      <p:cxnSp>
        <p:nvCxnSpPr>
          <p:cNvPr id="103" name="Google Shape;103;p17"/>
          <p:cNvCxnSpPr>
            <a:stCxn id="100" idx="2"/>
            <a:endCxn id="101" idx="0"/>
          </p:cNvCxnSpPr>
          <p:nvPr/>
        </p:nvCxnSpPr>
        <p:spPr>
          <a:xfrm flipH="1">
            <a:off x="2155675" y="2085200"/>
            <a:ext cx="2438400" cy="32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7"/>
          <p:cNvCxnSpPr>
            <a:stCxn id="100" idx="2"/>
            <a:endCxn id="102" idx="0"/>
          </p:cNvCxnSpPr>
          <p:nvPr/>
        </p:nvCxnSpPr>
        <p:spPr>
          <a:xfrm>
            <a:off x="4594075" y="2085200"/>
            <a:ext cx="2147100" cy="32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62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Message matrices</a:t>
            </a:r>
            <a:endParaRPr sz="3000"/>
          </a:p>
        </p:txBody>
      </p:sp>
      <p:sp>
        <p:nvSpPr>
          <p:cNvPr id="786" name="Google Shape;786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7" name="Google Shape;787;p62"/>
          <p:cNvSpPr txBox="1"/>
          <p:nvPr/>
        </p:nvSpPr>
        <p:spPr>
          <a:xfrm>
            <a:off x="415975" y="796025"/>
            <a:ext cx="7992300" cy="38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Responsibility matrix</a:t>
            </a:r>
            <a:r>
              <a:rPr lang="en" sz="2000"/>
              <a:t>: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R(i,k)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Responsibility massage from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2000"/>
              <a:t> to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Accumulated evidence for how well-suited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2000"/>
              <a:t> is to serve as the exemplar for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Availability matrix</a:t>
            </a:r>
            <a:r>
              <a:rPr lang="en" sz="2000"/>
              <a:t>: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A(i,k)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Availability massage from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2000"/>
              <a:t> to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Accumulated evidence for how appropriate it is for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2000"/>
              <a:t>to choose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63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Sending responsibility and availability</a:t>
            </a:r>
            <a:endParaRPr sz="3000"/>
          </a:p>
        </p:txBody>
      </p:sp>
      <p:sp>
        <p:nvSpPr>
          <p:cNvPr id="793" name="Google Shape;793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4" name="Google Shape;79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525" y="633975"/>
            <a:ext cx="7531352" cy="4067275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63"/>
          <p:cNvSpPr txBox="1"/>
          <p:nvPr/>
        </p:nvSpPr>
        <p:spPr>
          <a:xfrm>
            <a:off x="4042175" y="4560625"/>
            <a:ext cx="45636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Frey, Brendan J., and Delbert Dueck. "Clustering by passing messages between data points."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science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 315.5814 (2007): 972-976.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64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Update rules</a:t>
            </a:r>
            <a:endParaRPr sz="3000"/>
          </a:p>
        </p:txBody>
      </p:sp>
      <p:sp>
        <p:nvSpPr>
          <p:cNvPr id="801" name="Google Shape;801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R(i,k) \leftarrow S(i,k)-max(A(i,t)+S(i,t))\\&#10;t\ne k \space i,k\in \{1, ..., l\}" id="802" name="Google Shape;802;p64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750" y="814425"/>
            <a:ext cx="5448250" cy="8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64"/>
          <p:cNvSpPr/>
          <p:nvPr/>
        </p:nvSpPr>
        <p:spPr>
          <a:xfrm>
            <a:off x="791450" y="957475"/>
            <a:ext cx="548700" cy="5652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</a:t>
            </a:r>
            <a:endParaRPr sz="2000"/>
          </a:p>
        </p:txBody>
      </p:sp>
      <p:pic>
        <p:nvPicPr>
          <p:cNvPr descr="S(k,k):" id="804" name="Google Shape;804;p6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4762" y="2098900"/>
            <a:ext cx="1136762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64"/>
          <p:cNvSpPr txBox="1"/>
          <p:nvPr/>
        </p:nvSpPr>
        <p:spPr>
          <a:xfrm>
            <a:off x="3734150" y="1840350"/>
            <a:ext cx="5073600" cy="23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Called input preferences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Individual tendencies of samples to become exemplars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Important to determine number of clusters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Higher values results in more clusters</a:t>
            </a:r>
            <a:endParaRPr sz="2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65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Update rules</a:t>
            </a:r>
            <a:endParaRPr sz="3000"/>
          </a:p>
        </p:txBody>
      </p:sp>
      <p:sp>
        <p:nvSpPr>
          <p:cNvPr id="811" name="Google Shape;811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R(i,k) \leftarrow S(i,k)-max(A(i,t)+S(i,t))\\&#10;t\ne k \space i,k\in \{1, ..., l\}" id="812" name="Google Shape;812;p6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750" y="814425"/>
            <a:ext cx="5448250" cy="85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(i,k) \leftarrow min(0, R(k,k)+\Sigma_j max(0, R(j,k)))\\&#10;i\ne k, j \ne \{i,k\}, \space i,k\in \{1, ..., l\}" id="813" name="Google Shape;813;p6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9150" y="2201063"/>
            <a:ext cx="6441650" cy="893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65"/>
          <p:cNvSpPr/>
          <p:nvPr/>
        </p:nvSpPr>
        <p:spPr>
          <a:xfrm>
            <a:off x="791450" y="957475"/>
            <a:ext cx="548700" cy="5652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</a:t>
            </a:r>
            <a:endParaRPr sz="2000"/>
          </a:p>
        </p:txBody>
      </p:sp>
      <p:sp>
        <p:nvSpPr>
          <p:cNvPr id="815" name="Google Shape;815;p65"/>
          <p:cNvSpPr/>
          <p:nvPr/>
        </p:nvSpPr>
        <p:spPr>
          <a:xfrm>
            <a:off x="791450" y="2405275"/>
            <a:ext cx="548700" cy="5652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</a:t>
            </a:r>
            <a:endParaRPr sz="20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6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Update rules</a:t>
            </a:r>
            <a:endParaRPr sz="3000"/>
          </a:p>
        </p:txBody>
      </p:sp>
      <p:sp>
        <p:nvSpPr>
          <p:cNvPr id="821" name="Google Shape;821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R(i,k) \leftarrow S(i,k)-max(A(i,t)+S(i,t))\\&#10;t\ne k \space i,k\in \{1, ..., l\}" id="822" name="Google Shape;822;p6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750" y="814425"/>
            <a:ext cx="5448250" cy="85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(i,k) \leftarrow min(0, R(k,k)+\Sigma_j max(0, R(j,k)))\\&#10;i\ne k, j \ne \{i,k\}, \space i,k\in \{1, ..., l\}" id="823" name="Google Shape;823;p6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9150" y="2201063"/>
            <a:ext cx="6441650" cy="893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(k,k) \leftarrow \Sigma_j max(0, R(j,k))\\&#10;j \ne k, \space k\in \{1, ..., l\}" id="824" name="Google Shape;824;p66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2875" y="3605075"/>
            <a:ext cx="4375726" cy="979075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66"/>
          <p:cNvSpPr/>
          <p:nvPr/>
        </p:nvSpPr>
        <p:spPr>
          <a:xfrm>
            <a:off x="791450" y="957475"/>
            <a:ext cx="548700" cy="5652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</a:t>
            </a:r>
            <a:endParaRPr sz="2000"/>
          </a:p>
        </p:txBody>
      </p:sp>
      <p:sp>
        <p:nvSpPr>
          <p:cNvPr id="826" name="Google Shape;826;p66"/>
          <p:cNvSpPr/>
          <p:nvPr/>
        </p:nvSpPr>
        <p:spPr>
          <a:xfrm>
            <a:off x="791450" y="2405275"/>
            <a:ext cx="548700" cy="5652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</a:t>
            </a:r>
            <a:endParaRPr sz="2000"/>
          </a:p>
        </p:txBody>
      </p:sp>
      <p:sp>
        <p:nvSpPr>
          <p:cNvPr id="827" name="Google Shape;827;p66"/>
          <p:cNvSpPr/>
          <p:nvPr/>
        </p:nvSpPr>
        <p:spPr>
          <a:xfrm>
            <a:off x="791450" y="3853075"/>
            <a:ext cx="548700" cy="5652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</a:t>
            </a:r>
            <a:endParaRPr sz="20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67"/>
          <p:cNvSpPr txBox="1"/>
          <p:nvPr>
            <p:ph type="title"/>
          </p:nvPr>
        </p:nvSpPr>
        <p:spPr>
          <a:xfrm>
            <a:off x="238575" y="64025"/>
            <a:ext cx="8670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Iterations of affinity propagation for 2 dimensional data points</a:t>
            </a:r>
            <a:endParaRPr sz="3000"/>
          </a:p>
        </p:txBody>
      </p:sp>
      <p:sp>
        <p:nvSpPr>
          <p:cNvPr id="833" name="Google Shape;833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4" name="Google Shape;834;p67"/>
          <p:cNvPicPr preferRelativeResize="0"/>
          <p:nvPr/>
        </p:nvPicPr>
        <p:blipFill rotWithShape="1">
          <a:blip r:embed="rId3">
            <a:alphaModFix/>
          </a:blip>
          <a:srcRect b="10230" l="3650" r="1526" t="5288"/>
          <a:stretch/>
        </p:blipFill>
        <p:spPr>
          <a:xfrm>
            <a:off x="521300" y="632400"/>
            <a:ext cx="8387277" cy="3929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5" name="Google Shape;835;p67"/>
          <p:cNvPicPr preferRelativeResize="0"/>
          <p:nvPr/>
        </p:nvPicPr>
        <p:blipFill rotWithShape="1">
          <a:blip r:embed="rId3">
            <a:alphaModFix/>
          </a:blip>
          <a:srcRect b="0" l="33321" r="34681" t="91810"/>
          <a:stretch/>
        </p:blipFill>
        <p:spPr>
          <a:xfrm>
            <a:off x="521300" y="4510375"/>
            <a:ext cx="3633252" cy="4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67"/>
          <p:cNvSpPr txBox="1"/>
          <p:nvPr/>
        </p:nvSpPr>
        <p:spPr>
          <a:xfrm>
            <a:off x="4194575" y="4560625"/>
            <a:ext cx="45636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Frey, Brendan J., and Delbert Dueck. "Clustering by passing messages between data points."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science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 315.5814 (2007): 972-976.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68"/>
          <p:cNvSpPr txBox="1"/>
          <p:nvPr>
            <p:ph type="title"/>
          </p:nvPr>
        </p:nvSpPr>
        <p:spPr>
          <a:xfrm>
            <a:off x="311700" y="216425"/>
            <a:ext cx="8520600" cy="10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DBSCAN (Density-Based Spatial Clustering of Applications with Noise)</a:t>
            </a:r>
            <a:endParaRPr sz="3000"/>
          </a:p>
        </p:txBody>
      </p:sp>
      <p:sp>
        <p:nvSpPr>
          <p:cNvPr id="842" name="Google Shape;842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3" name="Google Shape;843;p68"/>
          <p:cNvSpPr txBox="1"/>
          <p:nvPr/>
        </p:nvSpPr>
        <p:spPr>
          <a:xfrm>
            <a:off x="3998000" y="4466675"/>
            <a:ext cx="47601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Ester, Martin, et al. "A density-based algorithm for discovering clusters in large spatial databases with noise."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Kdd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. Vol. 96. No. 34. 1996.</a:t>
            </a:r>
            <a:endParaRPr/>
          </a:p>
        </p:txBody>
      </p:sp>
      <p:sp>
        <p:nvSpPr>
          <p:cNvPr id="844" name="Google Shape;844;p68"/>
          <p:cNvSpPr txBox="1"/>
          <p:nvPr/>
        </p:nvSpPr>
        <p:spPr>
          <a:xfrm>
            <a:off x="692200" y="1419325"/>
            <a:ext cx="7674000" cy="2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Let’s look at clusters from another point of view: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Clusters is a maximal set of density-connected points</a:t>
            </a:r>
            <a:endParaRPr sz="2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69"/>
          <p:cNvSpPr txBox="1"/>
          <p:nvPr>
            <p:ph type="title"/>
          </p:nvPr>
        </p:nvSpPr>
        <p:spPr>
          <a:xfrm>
            <a:off x="311700" y="216425"/>
            <a:ext cx="8520600" cy="10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DBSCAN (Density-Based Spatial Clustering of Applications with Noise)</a:t>
            </a:r>
            <a:endParaRPr sz="3000"/>
          </a:p>
        </p:txBody>
      </p:sp>
      <p:sp>
        <p:nvSpPr>
          <p:cNvPr id="850" name="Google Shape;850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1" name="Google Shape;851;p69"/>
          <p:cNvSpPr txBox="1"/>
          <p:nvPr/>
        </p:nvSpPr>
        <p:spPr>
          <a:xfrm>
            <a:off x="3998000" y="4466675"/>
            <a:ext cx="47601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Ester, Martin, et al. "A density-based algorithm for discovering clusters in large spatial databases with noise."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Kdd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. Vol. 96. No. 34. 1996.</a:t>
            </a:r>
            <a:endParaRPr/>
          </a:p>
        </p:txBody>
      </p:sp>
      <p:sp>
        <p:nvSpPr>
          <p:cNvPr id="852" name="Google Shape;852;p69"/>
          <p:cNvSpPr txBox="1"/>
          <p:nvPr/>
        </p:nvSpPr>
        <p:spPr>
          <a:xfrm>
            <a:off x="692200" y="1419325"/>
            <a:ext cx="7674000" cy="2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Let’s look at clusters from another point of view: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Clusters is a maximal set of density-connected points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Two main parameters: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Epsilon (Eps)</a:t>
            </a:r>
            <a:r>
              <a:rPr lang="en" sz="2000"/>
              <a:t>: Maximum radius of neighbourhood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Minimum number of points (MinPts): </a:t>
            </a:r>
            <a:r>
              <a:rPr lang="en" sz="2000"/>
              <a:t>Minimum number of points in the Eps-neighbourhood of a data point</a:t>
            </a:r>
            <a:endParaRPr sz="2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70"/>
          <p:cNvSpPr txBox="1"/>
          <p:nvPr>
            <p:ph type="title"/>
          </p:nvPr>
        </p:nvSpPr>
        <p:spPr>
          <a:xfrm>
            <a:off x="311700" y="216425"/>
            <a:ext cx="8520600" cy="10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DBSCAN (Density-Based Spatial Clustering of Applications with Noise)</a:t>
            </a:r>
            <a:endParaRPr sz="3000"/>
          </a:p>
        </p:txBody>
      </p:sp>
      <p:sp>
        <p:nvSpPr>
          <p:cNvPr id="858" name="Google Shape;858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9" name="Google Shape;859;p70"/>
          <p:cNvSpPr txBox="1"/>
          <p:nvPr/>
        </p:nvSpPr>
        <p:spPr>
          <a:xfrm>
            <a:off x="692200" y="1419325"/>
            <a:ext cx="76740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Two main parameters: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Epsilon (Eps)</a:t>
            </a:r>
            <a:r>
              <a:rPr lang="en" sz="2000"/>
              <a:t>: Maximum radius of neighbourhood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Minimum number of points (MinPts): </a:t>
            </a:r>
            <a:r>
              <a:rPr lang="en" sz="2000"/>
              <a:t>Minimum number of points in the Eps-neighbourhood of a data point</a:t>
            </a:r>
            <a:endParaRPr sz="2000"/>
          </a:p>
        </p:txBody>
      </p:sp>
      <p:sp>
        <p:nvSpPr>
          <p:cNvPr id="860" name="Google Shape;860;p70"/>
          <p:cNvSpPr/>
          <p:nvPr/>
        </p:nvSpPr>
        <p:spPr>
          <a:xfrm>
            <a:off x="1308450" y="3150600"/>
            <a:ext cx="190800" cy="1977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70"/>
          <p:cNvSpPr/>
          <p:nvPr/>
        </p:nvSpPr>
        <p:spPr>
          <a:xfrm>
            <a:off x="1689450" y="3150600"/>
            <a:ext cx="190800" cy="1977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70"/>
          <p:cNvSpPr/>
          <p:nvPr/>
        </p:nvSpPr>
        <p:spPr>
          <a:xfrm>
            <a:off x="1537050" y="3531600"/>
            <a:ext cx="190800" cy="1977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70"/>
          <p:cNvSpPr/>
          <p:nvPr/>
        </p:nvSpPr>
        <p:spPr>
          <a:xfrm>
            <a:off x="1530925" y="4062100"/>
            <a:ext cx="190800" cy="1977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70"/>
          <p:cNvSpPr/>
          <p:nvPr/>
        </p:nvSpPr>
        <p:spPr>
          <a:xfrm>
            <a:off x="2146650" y="4522200"/>
            <a:ext cx="190800" cy="1977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70"/>
          <p:cNvSpPr/>
          <p:nvPr/>
        </p:nvSpPr>
        <p:spPr>
          <a:xfrm>
            <a:off x="1689450" y="4522200"/>
            <a:ext cx="190800" cy="1977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70"/>
          <p:cNvSpPr/>
          <p:nvPr/>
        </p:nvSpPr>
        <p:spPr>
          <a:xfrm>
            <a:off x="2451450" y="3607800"/>
            <a:ext cx="190800" cy="1977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70"/>
          <p:cNvSpPr/>
          <p:nvPr/>
        </p:nvSpPr>
        <p:spPr>
          <a:xfrm>
            <a:off x="2527650" y="3226800"/>
            <a:ext cx="190800" cy="1977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70"/>
          <p:cNvSpPr/>
          <p:nvPr/>
        </p:nvSpPr>
        <p:spPr>
          <a:xfrm>
            <a:off x="2900125" y="3760200"/>
            <a:ext cx="190800" cy="197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70"/>
          <p:cNvSpPr/>
          <p:nvPr/>
        </p:nvSpPr>
        <p:spPr>
          <a:xfrm>
            <a:off x="1423050" y="4336000"/>
            <a:ext cx="190800" cy="1977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70"/>
          <p:cNvSpPr/>
          <p:nvPr/>
        </p:nvSpPr>
        <p:spPr>
          <a:xfrm>
            <a:off x="1841850" y="4210325"/>
            <a:ext cx="190800" cy="1977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70"/>
          <p:cNvSpPr txBox="1"/>
          <p:nvPr/>
        </p:nvSpPr>
        <p:spPr>
          <a:xfrm>
            <a:off x="2823925" y="2998200"/>
            <a:ext cx="4961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dist&lt;Eps =&gt; this point is in the neighbourhood of data point shown in red</a:t>
            </a:r>
            <a:endParaRPr sz="2000"/>
          </a:p>
        </p:txBody>
      </p:sp>
      <p:cxnSp>
        <p:nvCxnSpPr>
          <p:cNvPr id="872" name="Google Shape;872;p70"/>
          <p:cNvCxnSpPr/>
          <p:nvPr/>
        </p:nvCxnSpPr>
        <p:spPr>
          <a:xfrm rot="10800000">
            <a:off x="2642250" y="3379200"/>
            <a:ext cx="321000" cy="42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71"/>
          <p:cNvSpPr txBox="1"/>
          <p:nvPr>
            <p:ph type="title"/>
          </p:nvPr>
        </p:nvSpPr>
        <p:spPr>
          <a:xfrm>
            <a:off x="311700" y="140225"/>
            <a:ext cx="8520600" cy="10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DBSCAN (Density-Based Spatial Clustering of Applications with Noise)</a:t>
            </a:r>
            <a:endParaRPr sz="3000"/>
          </a:p>
        </p:txBody>
      </p:sp>
      <p:sp>
        <p:nvSpPr>
          <p:cNvPr id="878" name="Google Shape;878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9" name="Google Shape;879;p71"/>
          <p:cNvSpPr txBox="1"/>
          <p:nvPr/>
        </p:nvSpPr>
        <p:spPr>
          <a:xfrm>
            <a:off x="463600" y="1190725"/>
            <a:ext cx="8101500" cy="3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Two main parameters: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Epsilon (Eps)</a:t>
            </a:r>
            <a:r>
              <a:rPr lang="en" sz="2000"/>
              <a:t>: Maximum radius of neighbourhood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Minimum number of points (MinPts): </a:t>
            </a:r>
            <a:r>
              <a:rPr lang="en" sz="2000"/>
              <a:t>Minimum number of points in the Eps-neighbourhood of a data point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Then that data point will be called a </a:t>
            </a:r>
            <a:r>
              <a:rPr b="1" lang="en" sz="2000"/>
              <a:t>core</a:t>
            </a:r>
            <a:r>
              <a:rPr lang="en" sz="2000"/>
              <a:t> point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Different types of data points: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Core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Border</a:t>
            </a:r>
            <a:r>
              <a:rPr lang="en" sz="2000"/>
              <a:t>: within epsilon distance does not meet MinPts criteria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But there is at least 1 core point within the epsilon distance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Noise (Outlier)</a:t>
            </a:r>
            <a:r>
              <a:rPr lang="en" sz="2000"/>
              <a:t>: Not assigned to any clusters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2355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Agglomerative h</a:t>
            </a:r>
            <a:r>
              <a:rPr lang="en" sz="3000"/>
              <a:t>ierarchical clustering</a:t>
            </a:r>
            <a:endParaRPr sz="3000"/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700" y="695225"/>
            <a:ext cx="8128598" cy="391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3003225" y="4712200"/>
            <a:ext cx="571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https://online.visual-paradigm.com/diagrams/templates/dendrogram/cluster-dendrogram/</a:t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6154875" y="798500"/>
            <a:ext cx="27912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Dendrogram</a:t>
            </a:r>
            <a:endParaRPr sz="2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72"/>
          <p:cNvSpPr txBox="1"/>
          <p:nvPr>
            <p:ph type="title"/>
          </p:nvPr>
        </p:nvSpPr>
        <p:spPr>
          <a:xfrm>
            <a:off x="311700" y="140225"/>
            <a:ext cx="8520600" cy="10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Visualizing different types of data points in DBSCAN</a:t>
            </a:r>
            <a:endParaRPr sz="3000"/>
          </a:p>
        </p:txBody>
      </p:sp>
      <p:sp>
        <p:nvSpPr>
          <p:cNvPr id="885" name="Google Shape;885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6" name="Google Shape;88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125" y="709275"/>
            <a:ext cx="5735650" cy="4136851"/>
          </a:xfrm>
          <a:prstGeom prst="rect">
            <a:avLst/>
          </a:prstGeom>
          <a:noFill/>
          <a:ln>
            <a:noFill/>
          </a:ln>
        </p:spPr>
      </p:pic>
      <p:sp>
        <p:nvSpPr>
          <p:cNvPr id="887" name="Google Shape;887;p72"/>
          <p:cNvSpPr txBox="1"/>
          <p:nvPr/>
        </p:nvSpPr>
        <p:spPr>
          <a:xfrm>
            <a:off x="410200" y="1162225"/>
            <a:ext cx="2785800" cy="19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</a:t>
            </a:r>
            <a:r>
              <a:rPr lang="en" sz="2400"/>
              <a:t>: Core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B</a:t>
            </a:r>
            <a:r>
              <a:rPr lang="en" sz="2400"/>
              <a:t> and </a:t>
            </a:r>
            <a:r>
              <a:rPr b="1" lang="en" sz="2400"/>
              <a:t>C</a:t>
            </a:r>
            <a:r>
              <a:rPr lang="en" sz="2400"/>
              <a:t>: Border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N</a:t>
            </a:r>
            <a:r>
              <a:rPr lang="en" sz="2400"/>
              <a:t>: outlier</a:t>
            </a:r>
            <a:endParaRPr sz="2400"/>
          </a:p>
        </p:txBody>
      </p:sp>
      <p:sp>
        <p:nvSpPr>
          <p:cNvPr id="888" name="Google Shape;888;p72"/>
          <p:cNvSpPr txBox="1"/>
          <p:nvPr/>
        </p:nvSpPr>
        <p:spPr>
          <a:xfrm>
            <a:off x="5717150" y="4705975"/>
            <a:ext cx="30000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https://en.wikipedia.org/wiki/DBSCAN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73"/>
          <p:cNvSpPr txBox="1"/>
          <p:nvPr>
            <p:ph type="title"/>
          </p:nvPr>
        </p:nvSpPr>
        <p:spPr>
          <a:xfrm>
            <a:off x="311700" y="140225"/>
            <a:ext cx="8520600" cy="10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Some disadvantages of DBSCAN</a:t>
            </a:r>
            <a:endParaRPr sz="3000"/>
          </a:p>
        </p:txBody>
      </p:sp>
      <p:sp>
        <p:nvSpPr>
          <p:cNvPr id="894" name="Google Shape;894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5" name="Google Shape;895;p73"/>
          <p:cNvSpPr txBox="1"/>
          <p:nvPr/>
        </p:nvSpPr>
        <p:spPr>
          <a:xfrm>
            <a:off x="410200" y="1162225"/>
            <a:ext cx="8306400" cy="19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May not work well with clusters of similar densities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But great for separating clusters of low and high densities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May not be great with very high dimensional data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4"/>
          <p:cNvSpPr txBox="1"/>
          <p:nvPr>
            <p:ph type="title"/>
          </p:nvPr>
        </p:nvSpPr>
        <p:spPr>
          <a:xfrm>
            <a:off x="238575" y="64025"/>
            <a:ext cx="8670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Comparison of clustering methods</a:t>
            </a:r>
            <a:endParaRPr sz="3000"/>
          </a:p>
        </p:txBody>
      </p:sp>
      <p:sp>
        <p:nvSpPr>
          <p:cNvPr id="901" name="Google Shape;901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2" name="Google Shape;902;p74"/>
          <p:cNvSpPr txBox="1"/>
          <p:nvPr/>
        </p:nvSpPr>
        <p:spPr>
          <a:xfrm>
            <a:off x="5349675" y="4720225"/>
            <a:ext cx="33999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https://scikit-learn.org/0.15/auto_examples/cluster/</a:t>
            </a:r>
            <a:endParaRPr/>
          </a:p>
        </p:txBody>
      </p:sp>
      <p:grpSp>
        <p:nvGrpSpPr>
          <p:cNvPr id="903" name="Google Shape;903;p74"/>
          <p:cNvGrpSpPr/>
          <p:nvPr/>
        </p:nvGrpSpPr>
        <p:grpSpPr>
          <a:xfrm>
            <a:off x="1186638" y="1418568"/>
            <a:ext cx="6848545" cy="3165664"/>
            <a:chOff x="1133249" y="931496"/>
            <a:chExt cx="3744625" cy="1774077"/>
          </a:xfrm>
        </p:grpSpPr>
        <p:pic>
          <p:nvPicPr>
            <p:cNvPr id="904" name="Google Shape;904;p74"/>
            <p:cNvPicPr preferRelativeResize="0"/>
            <p:nvPr/>
          </p:nvPicPr>
          <p:blipFill rotWithShape="1">
            <a:blip r:embed="rId4">
              <a:alphaModFix/>
            </a:blip>
            <a:srcRect b="47983" l="0" r="71474" t="3660"/>
            <a:stretch/>
          </p:blipFill>
          <p:spPr>
            <a:xfrm>
              <a:off x="1133249" y="931500"/>
              <a:ext cx="1872724" cy="17740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5" name="Google Shape;905;p74"/>
            <p:cNvPicPr preferRelativeResize="0"/>
            <p:nvPr/>
          </p:nvPicPr>
          <p:blipFill rotWithShape="1">
            <a:blip r:embed="rId4">
              <a:alphaModFix/>
            </a:blip>
            <a:srcRect b="47983" l="71474" r="0" t="3660"/>
            <a:stretch/>
          </p:blipFill>
          <p:spPr>
            <a:xfrm>
              <a:off x="3005142" y="931496"/>
              <a:ext cx="1872733" cy="17740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6" name="Google Shape;906;p74"/>
          <p:cNvSpPr txBox="1"/>
          <p:nvPr/>
        </p:nvSpPr>
        <p:spPr>
          <a:xfrm>
            <a:off x="1599475" y="1016950"/>
            <a:ext cx="10341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k-means</a:t>
            </a:r>
            <a:endParaRPr sz="1600"/>
          </a:p>
        </p:txBody>
      </p:sp>
      <p:sp>
        <p:nvSpPr>
          <p:cNvPr id="907" name="Google Shape;907;p74"/>
          <p:cNvSpPr txBox="1"/>
          <p:nvPr/>
        </p:nvSpPr>
        <p:spPr>
          <a:xfrm>
            <a:off x="3058675" y="843900"/>
            <a:ext cx="12627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Affinity propagation</a:t>
            </a:r>
            <a:endParaRPr sz="1600"/>
          </a:p>
        </p:txBody>
      </p:sp>
      <p:sp>
        <p:nvSpPr>
          <p:cNvPr id="908" name="Google Shape;908;p74"/>
          <p:cNvSpPr txBox="1"/>
          <p:nvPr/>
        </p:nvSpPr>
        <p:spPr>
          <a:xfrm>
            <a:off x="4582675" y="1072500"/>
            <a:ext cx="15795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Agglomerative</a:t>
            </a:r>
            <a:r>
              <a:rPr lang="en" sz="1600"/>
              <a:t> </a:t>
            </a:r>
            <a:endParaRPr sz="1600"/>
          </a:p>
        </p:txBody>
      </p:sp>
      <p:sp>
        <p:nvSpPr>
          <p:cNvPr id="909" name="Google Shape;909;p74"/>
          <p:cNvSpPr txBox="1"/>
          <p:nvPr/>
        </p:nvSpPr>
        <p:spPr>
          <a:xfrm>
            <a:off x="6411475" y="1072500"/>
            <a:ext cx="15795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DBscan</a:t>
            </a: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75"/>
          <p:cNvSpPr txBox="1"/>
          <p:nvPr>
            <p:ph type="title"/>
          </p:nvPr>
        </p:nvSpPr>
        <p:spPr>
          <a:xfrm>
            <a:off x="238575" y="64025"/>
            <a:ext cx="8670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Comparison of clustering methods</a:t>
            </a:r>
            <a:endParaRPr sz="3000"/>
          </a:p>
        </p:txBody>
      </p:sp>
      <p:sp>
        <p:nvSpPr>
          <p:cNvPr id="915" name="Google Shape;915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6" name="Google Shape;916;p75"/>
          <p:cNvSpPr txBox="1"/>
          <p:nvPr/>
        </p:nvSpPr>
        <p:spPr>
          <a:xfrm>
            <a:off x="5349675" y="4720225"/>
            <a:ext cx="33999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https://scikit-learn.org/0.15/auto_examples/cluster/</a:t>
            </a:r>
            <a:endParaRPr/>
          </a:p>
        </p:txBody>
      </p:sp>
      <p:grpSp>
        <p:nvGrpSpPr>
          <p:cNvPr id="917" name="Google Shape;917;p75"/>
          <p:cNvGrpSpPr/>
          <p:nvPr/>
        </p:nvGrpSpPr>
        <p:grpSpPr>
          <a:xfrm>
            <a:off x="1105016" y="1419286"/>
            <a:ext cx="6731331" cy="3270361"/>
            <a:chOff x="1133249" y="2701122"/>
            <a:chExt cx="3744621" cy="1764806"/>
          </a:xfrm>
        </p:grpSpPr>
        <p:pic>
          <p:nvPicPr>
            <p:cNvPr id="918" name="Google Shape;918;p75"/>
            <p:cNvPicPr preferRelativeResize="0"/>
            <p:nvPr/>
          </p:nvPicPr>
          <p:blipFill rotWithShape="1">
            <a:blip r:embed="rId4">
              <a:alphaModFix/>
            </a:blip>
            <a:srcRect b="0" l="0" r="71474" t="51895"/>
            <a:stretch/>
          </p:blipFill>
          <p:spPr>
            <a:xfrm>
              <a:off x="1133249" y="2701122"/>
              <a:ext cx="1872724" cy="1764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9" name="Google Shape;919;p75"/>
            <p:cNvPicPr preferRelativeResize="0"/>
            <p:nvPr/>
          </p:nvPicPr>
          <p:blipFill rotWithShape="1">
            <a:blip r:embed="rId4">
              <a:alphaModFix/>
            </a:blip>
            <a:srcRect b="0" l="71474" r="0" t="51895"/>
            <a:stretch/>
          </p:blipFill>
          <p:spPr>
            <a:xfrm>
              <a:off x="3005146" y="2701122"/>
              <a:ext cx="1872724" cy="17648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0" name="Google Shape;920;p75"/>
          <p:cNvSpPr txBox="1"/>
          <p:nvPr/>
        </p:nvSpPr>
        <p:spPr>
          <a:xfrm>
            <a:off x="1523275" y="1016950"/>
            <a:ext cx="10341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k-means</a:t>
            </a:r>
            <a:endParaRPr sz="1600"/>
          </a:p>
        </p:txBody>
      </p:sp>
      <p:sp>
        <p:nvSpPr>
          <p:cNvPr id="921" name="Google Shape;921;p75"/>
          <p:cNvSpPr txBox="1"/>
          <p:nvPr/>
        </p:nvSpPr>
        <p:spPr>
          <a:xfrm>
            <a:off x="2982475" y="843900"/>
            <a:ext cx="12627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Affinity propagation</a:t>
            </a:r>
            <a:endParaRPr sz="1600"/>
          </a:p>
        </p:txBody>
      </p:sp>
      <p:sp>
        <p:nvSpPr>
          <p:cNvPr id="922" name="Google Shape;922;p75"/>
          <p:cNvSpPr txBox="1"/>
          <p:nvPr/>
        </p:nvSpPr>
        <p:spPr>
          <a:xfrm>
            <a:off x="4506475" y="1072500"/>
            <a:ext cx="15795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Agglomerative </a:t>
            </a:r>
            <a:endParaRPr sz="1600"/>
          </a:p>
        </p:txBody>
      </p:sp>
      <p:sp>
        <p:nvSpPr>
          <p:cNvPr id="923" name="Google Shape;923;p75"/>
          <p:cNvSpPr txBox="1"/>
          <p:nvPr/>
        </p:nvSpPr>
        <p:spPr>
          <a:xfrm>
            <a:off x="6259075" y="1072500"/>
            <a:ext cx="15795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DBscan 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Steps of a</a:t>
            </a:r>
            <a:r>
              <a:rPr lang="en" sz="3000"/>
              <a:t>gglomerative hierarchical clustering</a:t>
            </a:r>
            <a:endParaRPr sz="3000"/>
          </a:p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409850" y="923825"/>
            <a:ext cx="8520600" cy="3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>
                <a:highlight>
                  <a:srgbClr val="FFFFFF"/>
                </a:highlight>
              </a:rPr>
              <a:t>Computing dissimilarity or similarity between every pair of data points</a:t>
            </a:r>
            <a:endParaRPr sz="2100">
              <a:highlight>
                <a:srgbClr val="FFFFFF"/>
              </a:highlight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>
                <a:highlight>
                  <a:srgbClr val="FFFFFF"/>
                </a:highlight>
              </a:rPr>
              <a:t>Using linkage function to group objects into hierarchical cluster tree</a:t>
            </a:r>
            <a:endParaRPr sz="2100">
              <a:highlight>
                <a:srgbClr val="FFFFFF"/>
              </a:highlight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linkage function determines the distance between sets of data points as a function of the pairwise distances between data points in the groups.</a:t>
            </a:r>
            <a:endParaRPr sz="2000">
              <a:highlight>
                <a:srgbClr val="FFFFFF"/>
              </a:highlight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>
                <a:highlight>
                  <a:srgbClr val="FFFFFF"/>
                </a:highlight>
              </a:rPr>
              <a:t>Deciding</a:t>
            </a:r>
            <a:r>
              <a:rPr lang="en" sz="2100">
                <a:highlight>
                  <a:srgbClr val="FFFFFF"/>
                </a:highlight>
              </a:rPr>
              <a:t> where to cut the hierarchical tree into clusters.</a:t>
            </a:r>
            <a:endParaRPr sz="21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Common distance measures used in clustering</a:t>
            </a:r>
            <a:endParaRPr sz="3000"/>
          </a:p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489500" y="923825"/>
            <a:ext cx="7160100" cy="3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Euclidean distance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Manhattan distance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Minkowski distance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Chebychev distance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Cosine similarity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Hamming distance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Binary distance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○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Jaccard index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○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Hamming distance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Euclidean distance</a:t>
            </a:r>
            <a:endParaRPr sz="3000"/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 rotWithShape="1">
          <a:blip r:embed="rId3">
            <a:alphaModFix/>
          </a:blip>
          <a:srcRect b="50783" l="2094" r="66360" t="8171"/>
          <a:stretch/>
        </p:blipFill>
        <p:spPr>
          <a:xfrm>
            <a:off x="3049650" y="1034800"/>
            <a:ext cx="1889799" cy="181297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433125" y="4686025"/>
            <a:ext cx="2318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https://subscription.packtpub.com/</a:t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3236000" y="673900"/>
            <a:ext cx="147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Euclidean</a:t>
            </a:r>
            <a:endParaRPr sz="2000"/>
          </a:p>
        </p:txBody>
      </p:sp>
      <p:pic>
        <p:nvPicPr>
          <p:cNvPr descr="d=\sqrt{(x_1-x_2)^2+(y_1-y_2)^2}" id="137" name="Google Shape;137;p21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1850" y="2767875"/>
            <a:ext cx="5539950" cy="61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