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6F37B3-0304-4DCF-A2F7-6A533F89A71B}">
  <a:tblStyle styleId="{6D6F37B3-0304-4DCF-A2F7-6A533F89A7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c7a2e305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c7a2e305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c7a2e305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c7a2e305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c7a2e305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c7a2e305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3cfbca246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3cfbca246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3cfbca24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3cfbca24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c7a2e30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7a2e30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555555"/>
              </a:buClr>
              <a:buSzPts val="1150"/>
              <a:buChar char="●"/>
            </a:pPr>
            <a:r>
              <a:t/>
            </a:r>
            <a:endParaRPr sz="1150">
              <a:solidFill>
                <a:srgbClr val="555555"/>
              </a:solidFill>
              <a:highlight>
                <a:srgbClr val="FFFFFF"/>
              </a:highlight>
            </a:endParaRPr>
          </a:p>
          <a:p>
            <a:pPr indent="0" lvl="0" marL="0" rtl="0" algn="l">
              <a:spcBef>
                <a:spcPts val="2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c7a2e305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c7a2e30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8000"/>
              </a:lnSpc>
              <a:spcBef>
                <a:spcPts val="3200"/>
              </a:spcBef>
              <a:spcAft>
                <a:spcPts val="0"/>
              </a:spcAft>
              <a:buNone/>
            </a:pPr>
            <a:r>
              <a:rPr b="1" lang="en" sz="1600">
                <a:highlight>
                  <a:srgbClr val="FFFFFF"/>
                </a:highlight>
                <a:latin typeface="Georgia"/>
                <a:ea typeface="Georgia"/>
                <a:cs typeface="Georgia"/>
                <a:sym typeface="Georgia"/>
              </a:rPr>
              <a:t>What is bias?</a:t>
            </a:r>
            <a:endParaRPr b="1"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lang="en" sz="1600">
                <a:highlight>
                  <a:srgbClr val="FFFFFF"/>
                </a:highlight>
                <a:latin typeface="Georgia"/>
                <a:ea typeface="Georgia"/>
                <a:cs typeface="Georgia"/>
                <a:sym typeface="Georgia"/>
              </a:rPr>
              <a:t>Bias is the difference between the average prediction of our model and the correct value which we are trying to predict. Model with high bias pays very little attention to the training data and oversimplifies the model. It always leads to high error on training and test data.</a:t>
            </a:r>
            <a:endParaRPr sz="1600">
              <a:highlight>
                <a:srgbClr val="FFFFFF"/>
              </a:highlight>
              <a:latin typeface="Georgia"/>
              <a:ea typeface="Georgia"/>
              <a:cs typeface="Georgia"/>
              <a:sym typeface="Georgia"/>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Low Bias</a:t>
            </a:r>
            <a:r>
              <a:rPr lang="en" sz="1150">
                <a:solidFill>
                  <a:srgbClr val="555555"/>
                </a:solidFill>
                <a:highlight>
                  <a:srgbClr val="FFFFFF"/>
                </a:highlight>
              </a:rPr>
              <a:t>: Weak assumptions regarding the functional form of the mapping of inputs to outputs.</a:t>
            </a:r>
            <a:endParaRPr sz="1150">
              <a:solidFill>
                <a:srgbClr val="555555"/>
              </a:solidFill>
              <a:highlight>
                <a:srgbClr val="FFFFFF"/>
              </a:highlight>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High Bias</a:t>
            </a:r>
            <a:r>
              <a:rPr lang="en" sz="1150">
                <a:solidFill>
                  <a:srgbClr val="555555"/>
                </a:solidFill>
                <a:highlight>
                  <a:srgbClr val="FFFFFF"/>
                </a:highlight>
              </a:rPr>
              <a:t>: Strong assumptions regarding the functional form of the mapping of inputs to outputs.</a:t>
            </a:r>
            <a:endParaRPr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b="1" lang="en" sz="1600">
                <a:highlight>
                  <a:srgbClr val="FFFFFF"/>
                </a:highlight>
                <a:latin typeface="Georgia"/>
                <a:ea typeface="Georgia"/>
                <a:cs typeface="Georgia"/>
                <a:sym typeface="Georgia"/>
              </a:rPr>
              <a:t>What is variance?</a:t>
            </a:r>
            <a:endParaRPr b="1"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lang="en" sz="1150">
                <a:solidFill>
                  <a:srgbClr val="555555"/>
                </a:solidFill>
                <a:highlight>
                  <a:srgbClr val="FFFFFF"/>
                </a:highlight>
              </a:rPr>
              <a:t>It captures the impact of the specifics the data has on the model.</a:t>
            </a:r>
            <a:endParaRPr b="1"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lang="en" sz="1600">
                <a:highlight>
                  <a:srgbClr val="FFFFFF"/>
                </a:highlight>
                <a:latin typeface="Georgia"/>
                <a:ea typeface="Georgia"/>
                <a:cs typeface="Georgia"/>
                <a:sym typeface="Georgia"/>
              </a:rPr>
              <a:t>Variance is the variability of model prediction for a given data point or a value which tells us spread of our data. </a:t>
            </a:r>
            <a:r>
              <a:rPr lang="en" sz="1600">
                <a:highlight>
                  <a:srgbClr val="E9F2FD"/>
                </a:highlight>
                <a:latin typeface="Georgia"/>
                <a:ea typeface="Georgia"/>
                <a:cs typeface="Georgia"/>
                <a:sym typeface="Georgia"/>
              </a:rPr>
              <a:t>Model with high variance pays a lot of attention to training data and does not generalize on the data which it hasn’t seen before.</a:t>
            </a:r>
            <a:r>
              <a:rPr lang="en" sz="1600">
                <a:highlight>
                  <a:srgbClr val="FFFFFF"/>
                </a:highlight>
                <a:latin typeface="Georgia"/>
                <a:ea typeface="Georgia"/>
                <a:cs typeface="Georgia"/>
                <a:sym typeface="Georgia"/>
              </a:rPr>
              <a:t> As a result, such models perform very well on training data but has high error rates on test data.</a:t>
            </a:r>
            <a:endParaRPr sz="1600">
              <a:highlight>
                <a:srgbClr val="FFFFFF"/>
              </a:highlight>
              <a:latin typeface="Georgia"/>
              <a:ea typeface="Georgia"/>
              <a:cs typeface="Georgia"/>
              <a:sym typeface="Georgia"/>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Low Variance</a:t>
            </a:r>
            <a:r>
              <a:rPr lang="en" sz="1150">
                <a:solidFill>
                  <a:srgbClr val="555555"/>
                </a:solidFill>
                <a:highlight>
                  <a:srgbClr val="FFFFFF"/>
                </a:highlight>
              </a:rPr>
              <a:t>: Small changes to the model with changes to the training dataset.</a:t>
            </a:r>
            <a:endParaRPr sz="1150">
              <a:solidFill>
                <a:srgbClr val="555555"/>
              </a:solidFill>
              <a:highlight>
                <a:srgbClr val="FFFFFF"/>
              </a:highlight>
            </a:endParaRPr>
          </a:p>
          <a:p>
            <a:pPr indent="-301625" lvl="0" marL="457200" rtl="0" algn="l">
              <a:lnSpc>
                <a:spcPct val="115000"/>
              </a:lnSpc>
              <a:spcBef>
                <a:spcPts val="0"/>
              </a:spcBef>
              <a:spcAft>
                <a:spcPts val="0"/>
              </a:spcAft>
              <a:buClr>
                <a:srgbClr val="555555"/>
              </a:buClr>
              <a:buSzPts val="1150"/>
              <a:buChar char="●"/>
            </a:pPr>
            <a:r>
              <a:rPr b="1" lang="en" sz="1150">
                <a:solidFill>
                  <a:srgbClr val="555555"/>
                </a:solidFill>
                <a:highlight>
                  <a:srgbClr val="FFFFFF"/>
                </a:highlight>
              </a:rPr>
              <a:t>High Variance</a:t>
            </a:r>
            <a:r>
              <a:rPr lang="en" sz="1150">
                <a:solidFill>
                  <a:srgbClr val="555555"/>
                </a:solidFill>
                <a:highlight>
                  <a:srgbClr val="FFFFFF"/>
                </a:highlight>
              </a:rPr>
              <a:t>: Large changes to the model with changes to the training dataset.</a:t>
            </a:r>
            <a:endParaRPr sz="1150">
              <a:solidFill>
                <a:srgbClr val="555555"/>
              </a:solidFill>
              <a:highlight>
                <a:srgbClr val="FFFFFF"/>
              </a:highlight>
            </a:endParaRPr>
          </a:p>
          <a:p>
            <a:pPr indent="0" lvl="0" marL="0" rtl="0" algn="l">
              <a:lnSpc>
                <a:spcPct val="158000"/>
              </a:lnSpc>
              <a:spcBef>
                <a:spcPts val="3200"/>
              </a:spcBef>
              <a:spcAft>
                <a:spcPts val="0"/>
              </a:spcAft>
              <a:buNone/>
            </a:pPr>
            <a:r>
              <a:t/>
            </a:r>
            <a:endParaRPr sz="1600">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600">
              <a:highlight>
                <a:srgbClr val="FFFFFF"/>
              </a:highlight>
              <a:latin typeface="Georgia"/>
              <a:ea typeface="Georgia"/>
              <a:cs typeface="Georgia"/>
              <a:sym typeface="Georgia"/>
            </a:endParaRPr>
          </a:p>
          <a:p>
            <a:pPr indent="0" lvl="0" marL="0" rtl="0" algn="l">
              <a:spcBef>
                <a:spcPts val="160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350">
              <a:solidFill>
                <a:schemeClr val="dk1"/>
              </a:solidFill>
              <a:highlight>
                <a:srgbClr val="FFFFFF"/>
              </a:highlight>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c7a2e305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c7a2e305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c7a2e305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c7a2e305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c7a2e305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c7a2e305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c7a2e30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c7a2e30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c7a2e305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c7a2e305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c7a2e305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c7a2e305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1" type="subTitle"/>
          </p:nvPr>
        </p:nvSpPr>
        <p:spPr>
          <a:xfrm>
            <a:off x="2137225" y="2773857"/>
            <a:ext cx="4870500" cy="126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 </a:t>
            </a:r>
            <a:r>
              <a:rPr lang="en" sz="2200"/>
              <a:t>Ali Madani</a:t>
            </a:r>
            <a:r>
              <a:rPr lang="en" sz="2200"/>
              <a:t>  </a:t>
            </a:r>
            <a:endParaRPr sz="2200"/>
          </a:p>
          <a:p>
            <a:pPr indent="0" lvl="0" marL="0" rtl="0" algn="ctr">
              <a:spcBef>
                <a:spcPts val="0"/>
              </a:spcBef>
              <a:spcAft>
                <a:spcPts val="0"/>
              </a:spcAft>
              <a:buNone/>
            </a:pPr>
            <a:r>
              <a:rPr lang="en" sz="2200"/>
              <a:t>Farnoosh Khodakarami</a:t>
            </a:r>
            <a:endParaRPr sz="2200"/>
          </a:p>
        </p:txBody>
      </p:sp>
      <p:sp>
        <p:nvSpPr>
          <p:cNvPr id="67" name="Google Shape;67;p13"/>
          <p:cNvSpPr txBox="1"/>
          <p:nvPr>
            <p:ph type="ctrTitle"/>
          </p:nvPr>
        </p:nvSpPr>
        <p:spPr>
          <a:xfrm>
            <a:off x="863425" y="142791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Regularization and trade-off between bias and variance</a:t>
            </a:r>
            <a:endParaRPr sz="3600"/>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2"/>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validation and test splits (one dataset)</a:t>
            </a:r>
            <a:endParaRPr/>
          </a:p>
        </p:txBody>
      </p:sp>
      <p:sp>
        <p:nvSpPr>
          <p:cNvPr id="133" name="Google Shape;133;p22"/>
          <p:cNvSpPr/>
          <p:nvPr/>
        </p:nvSpPr>
        <p:spPr>
          <a:xfrm>
            <a:off x="3147775" y="1120900"/>
            <a:ext cx="5216100" cy="517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All data</a:t>
            </a:r>
            <a:endParaRPr sz="2600"/>
          </a:p>
        </p:txBody>
      </p:sp>
      <p:sp>
        <p:nvSpPr>
          <p:cNvPr id="134" name="Google Shape;134;p22"/>
          <p:cNvSpPr/>
          <p:nvPr/>
        </p:nvSpPr>
        <p:spPr>
          <a:xfrm>
            <a:off x="3156850" y="2099125"/>
            <a:ext cx="4173000" cy="5172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Training</a:t>
            </a:r>
            <a:endParaRPr sz="2600"/>
          </a:p>
        </p:txBody>
      </p:sp>
      <p:sp>
        <p:nvSpPr>
          <p:cNvPr id="135" name="Google Shape;135;p22"/>
          <p:cNvSpPr/>
          <p:nvPr/>
        </p:nvSpPr>
        <p:spPr>
          <a:xfrm>
            <a:off x="7375075" y="2099050"/>
            <a:ext cx="1043100" cy="517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Test</a:t>
            </a:r>
            <a:endParaRPr sz="2600"/>
          </a:p>
        </p:txBody>
      </p:sp>
      <p:sp>
        <p:nvSpPr>
          <p:cNvPr id="136" name="Google Shape;136;p22"/>
          <p:cNvSpPr txBox="1"/>
          <p:nvPr/>
        </p:nvSpPr>
        <p:spPr>
          <a:xfrm>
            <a:off x="99850" y="1946650"/>
            <a:ext cx="30570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Holding out part of the data for assessing the model</a:t>
            </a:r>
            <a:endParaRPr sz="2000">
              <a:latin typeface="Open Sans"/>
              <a:ea typeface="Open Sans"/>
              <a:cs typeface="Open Sans"/>
              <a:sym typeface="Open Sans"/>
            </a:endParaRPr>
          </a:p>
        </p:txBody>
      </p:sp>
      <p:sp>
        <p:nvSpPr>
          <p:cNvPr id="137" name="Google Shape;137;p22"/>
          <p:cNvSpPr/>
          <p:nvPr/>
        </p:nvSpPr>
        <p:spPr>
          <a:xfrm>
            <a:off x="7375075" y="3165850"/>
            <a:ext cx="1043100" cy="517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Test</a:t>
            </a:r>
            <a:endParaRPr sz="2600"/>
          </a:p>
        </p:txBody>
      </p:sp>
      <p:sp>
        <p:nvSpPr>
          <p:cNvPr id="138" name="Google Shape;138;p22"/>
          <p:cNvSpPr txBox="1"/>
          <p:nvPr/>
        </p:nvSpPr>
        <p:spPr>
          <a:xfrm>
            <a:off x="316975" y="3029850"/>
            <a:ext cx="3429600" cy="17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Full</a:t>
            </a:r>
            <a:r>
              <a:rPr lang="en" sz="2000">
                <a:latin typeface="Open Sans"/>
                <a:ea typeface="Open Sans"/>
                <a:cs typeface="Open Sans"/>
                <a:sym typeface="Open Sans"/>
              </a:rPr>
              <a:t>: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Model training</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Variance assessment and hyperparameter optimization</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Testing the model</a:t>
            </a:r>
            <a:endParaRPr sz="2000">
              <a:latin typeface="Open Sans"/>
              <a:ea typeface="Open Sans"/>
              <a:cs typeface="Open Sans"/>
              <a:sym typeface="Open Sans"/>
            </a:endParaRPr>
          </a:p>
        </p:txBody>
      </p:sp>
      <p:graphicFrame>
        <p:nvGraphicFramePr>
          <p:cNvPr id="139" name="Google Shape;139;p22"/>
          <p:cNvGraphicFramePr/>
          <p:nvPr/>
        </p:nvGraphicFramePr>
        <p:xfrm>
          <a:off x="3156850" y="3165850"/>
          <a:ext cx="3000000" cy="3000000"/>
        </p:xfrm>
        <a:graphic>
          <a:graphicData uri="http://schemas.openxmlformats.org/drawingml/2006/table">
            <a:tbl>
              <a:tblPr>
                <a:noFill/>
                <a:tableStyleId>{6D6F37B3-0304-4DCF-A2F7-6A533F89A71B}</a:tableStyleId>
              </a:tblPr>
              <a:tblGrid>
                <a:gridCol w="417300"/>
                <a:gridCol w="417300"/>
                <a:gridCol w="417300"/>
                <a:gridCol w="417300"/>
                <a:gridCol w="417300"/>
                <a:gridCol w="417300"/>
                <a:gridCol w="417300"/>
                <a:gridCol w="417300"/>
                <a:gridCol w="417300"/>
                <a:gridCol w="417300"/>
              </a:tblGrid>
              <a:tr h="5172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r>
            </a:tbl>
          </a:graphicData>
        </a:graphic>
      </p:graphicFrame>
      <p:sp>
        <p:nvSpPr>
          <p:cNvPr id="140" name="Google Shape;140;p22"/>
          <p:cNvSpPr txBox="1"/>
          <p:nvPr/>
        </p:nvSpPr>
        <p:spPr>
          <a:xfrm>
            <a:off x="4022025" y="3184725"/>
            <a:ext cx="2721600" cy="5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Cross-validation</a:t>
            </a:r>
            <a:endParaRPr sz="24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in validation</a:t>
            </a:r>
            <a:endParaRPr/>
          </a:p>
        </p:txBody>
      </p:sp>
      <p:sp>
        <p:nvSpPr>
          <p:cNvPr id="146" name="Google Shape;14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7" name="Google Shape;147;p23"/>
          <p:cNvGraphicFramePr/>
          <p:nvPr/>
        </p:nvGraphicFramePr>
        <p:xfrm>
          <a:off x="3684825" y="1396925"/>
          <a:ext cx="3000000" cy="3000000"/>
        </p:xfrm>
        <a:graphic>
          <a:graphicData uri="http://schemas.openxmlformats.org/drawingml/2006/table">
            <a:tbl>
              <a:tblPr>
                <a:noFill/>
                <a:tableStyleId>{6D6F37B3-0304-4DCF-A2F7-6A533F89A71B}</a:tableStyleId>
              </a:tblPr>
              <a:tblGrid>
                <a:gridCol w="417300"/>
                <a:gridCol w="417300"/>
                <a:gridCol w="417300"/>
                <a:gridCol w="417300"/>
                <a:gridCol w="417300"/>
                <a:gridCol w="417300"/>
                <a:gridCol w="417300"/>
                <a:gridCol w="417300"/>
                <a:gridCol w="417300"/>
                <a:gridCol w="417300"/>
              </a:tblGrid>
              <a:tr h="5172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2000"/>
                        <a:t>1</a:t>
                      </a:r>
                      <a:endParaRPr sz="2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r>
            </a:tbl>
          </a:graphicData>
        </a:graphic>
      </p:graphicFrame>
      <p:graphicFrame>
        <p:nvGraphicFramePr>
          <p:cNvPr id="148" name="Google Shape;148;p23"/>
          <p:cNvGraphicFramePr/>
          <p:nvPr/>
        </p:nvGraphicFramePr>
        <p:xfrm>
          <a:off x="3684825" y="2235125"/>
          <a:ext cx="3000000" cy="3000000"/>
        </p:xfrm>
        <a:graphic>
          <a:graphicData uri="http://schemas.openxmlformats.org/drawingml/2006/table">
            <a:tbl>
              <a:tblPr>
                <a:noFill/>
                <a:tableStyleId>{6D6F37B3-0304-4DCF-A2F7-6A533F89A71B}</a:tableStyleId>
              </a:tblPr>
              <a:tblGrid>
                <a:gridCol w="417300"/>
                <a:gridCol w="417300"/>
                <a:gridCol w="417300"/>
                <a:gridCol w="417300"/>
                <a:gridCol w="417300"/>
                <a:gridCol w="417300"/>
                <a:gridCol w="417300"/>
                <a:gridCol w="417300"/>
                <a:gridCol w="417300"/>
                <a:gridCol w="417300"/>
              </a:tblGrid>
              <a:tr h="51720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2000"/>
                        <a:t>2</a:t>
                      </a:r>
                      <a:endParaRPr sz="2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r>
            </a:tbl>
          </a:graphicData>
        </a:graphic>
      </p:graphicFrame>
      <p:graphicFrame>
        <p:nvGraphicFramePr>
          <p:cNvPr id="149" name="Google Shape;149;p23"/>
          <p:cNvGraphicFramePr/>
          <p:nvPr/>
        </p:nvGraphicFramePr>
        <p:xfrm>
          <a:off x="3665750" y="3759125"/>
          <a:ext cx="3000000" cy="3000000"/>
        </p:xfrm>
        <a:graphic>
          <a:graphicData uri="http://schemas.openxmlformats.org/drawingml/2006/table">
            <a:tbl>
              <a:tblPr>
                <a:noFill/>
                <a:tableStyleId>{6D6F37B3-0304-4DCF-A2F7-6A533F89A71B}</a:tableStyleId>
              </a:tblPr>
              <a:tblGrid>
                <a:gridCol w="477525"/>
                <a:gridCol w="410600"/>
                <a:gridCol w="382850"/>
                <a:gridCol w="417300"/>
                <a:gridCol w="417300"/>
                <a:gridCol w="417300"/>
                <a:gridCol w="417300"/>
                <a:gridCol w="417300"/>
                <a:gridCol w="417300"/>
                <a:gridCol w="417300"/>
              </a:tblGrid>
              <a:tr h="517200">
                <a:tc>
                  <a:txBody>
                    <a:bodyPr/>
                    <a:lstStyle/>
                    <a:p>
                      <a:pPr indent="0" lvl="0" marL="0" rtl="0" algn="l">
                        <a:spcBef>
                          <a:spcPts val="0"/>
                        </a:spcBef>
                        <a:spcAft>
                          <a:spcPts val="0"/>
                        </a:spcAft>
                        <a:buNone/>
                      </a:pPr>
                      <a:r>
                        <a:rPr lang="en" sz="1800"/>
                        <a:t>10</a:t>
                      </a:r>
                      <a:endParaRPr sz="18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r>
            </a:tbl>
          </a:graphicData>
        </a:graphic>
      </p:graphicFrame>
      <p:sp>
        <p:nvSpPr>
          <p:cNvPr id="150" name="Google Shape;150;p23"/>
          <p:cNvSpPr/>
          <p:nvPr/>
        </p:nvSpPr>
        <p:spPr>
          <a:xfrm>
            <a:off x="5793025" y="2840825"/>
            <a:ext cx="145200" cy="1452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5793025" y="3145625"/>
            <a:ext cx="145200" cy="1452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5793025" y="3450425"/>
            <a:ext cx="145200" cy="145200"/>
          </a:xfrm>
          <a:prstGeom prst="flowChartConnector">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4771575" y="322575"/>
            <a:ext cx="326700" cy="453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6431625" y="322575"/>
            <a:ext cx="326700" cy="453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nvSpPr>
        <p:spPr>
          <a:xfrm>
            <a:off x="5170725" y="340725"/>
            <a:ext cx="14787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Training</a:t>
            </a:r>
            <a:endParaRPr>
              <a:latin typeface="Open Sans"/>
              <a:ea typeface="Open Sans"/>
              <a:cs typeface="Open Sans"/>
              <a:sym typeface="Open Sans"/>
            </a:endParaRPr>
          </a:p>
        </p:txBody>
      </p:sp>
      <p:sp>
        <p:nvSpPr>
          <p:cNvPr id="156" name="Google Shape;156;p23"/>
          <p:cNvSpPr txBox="1"/>
          <p:nvPr/>
        </p:nvSpPr>
        <p:spPr>
          <a:xfrm>
            <a:off x="6830775" y="340725"/>
            <a:ext cx="14787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Validation</a:t>
            </a:r>
            <a:endParaRPr>
              <a:latin typeface="Open Sans"/>
              <a:ea typeface="Open Sans"/>
              <a:cs typeface="Open Sans"/>
              <a:sym typeface="Open Sans"/>
            </a:endParaRPr>
          </a:p>
        </p:txBody>
      </p:sp>
      <p:sp>
        <p:nvSpPr>
          <p:cNvPr id="157" name="Google Shape;157;p23"/>
          <p:cNvSpPr txBox="1"/>
          <p:nvPr/>
        </p:nvSpPr>
        <p:spPr>
          <a:xfrm>
            <a:off x="371925" y="762000"/>
            <a:ext cx="3238500" cy="5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10-fold cross-validation</a:t>
            </a:r>
            <a:endParaRPr sz="20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in validation</a:t>
            </a:r>
            <a:endParaRPr/>
          </a:p>
        </p:txBody>
      </p:sp>
      <p:sp>
        <p:nvSpPr>
          <p:cNvPr id="163" name="Google Shape;16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4"/>
          <p:cNvPicPr preferRelativeResize="0"/>
          <p:nvPr/>
        </p:nvPicPr>
        <p:blipFill>
          <a:blip r:embed="rId3">
            <a:alphaModFix/>
          </a:blip>
          <a:stretch>
            <a:fillRect/>
          </a:stretch>
        </p:blipFill>
        <p:spPr>
          <a:xfrm>
            <a:off x="774938" y="847625"/>
            <a:ext cx="7594126" cy="3686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 to overcome overfitting</a:t>
            </a:r>
            <a:endParaRPr/>
          </a:p>
        </p:txBody>
      </p:sp>
      <p:sp>
        <p:nvSpPr>
          <p:cNvPr id="170" name="Google Shape;170;p25"/>
          <p:cNvSpPr txBox="1"/>
          <p:nvPr/>
        </p:nvSpPr>
        <p:spPr>
          <a:xfrm>
            <a:off x="4157700" y="4522850"/>
            <a:ext cx="4827000" cy="473700"/>
          </a:xfrm>
          <a:prstGeom prst="rect">
            <a:avLst/>
          </a:prstGeom>
          <a:noFill/>
          <a:ln>
            <a:noFill/>
          </a:ln>
        </p:spPr>
        <p:txBody>
          <a:bodyPr anchorCtr="0" anchor="t" bIns="91425" lIns="91425" spcFirstLastPara="1" rIns="91425" wrap="square" tIns="91425">
            <a:noAutofit/>
          </a:bodyPr>
          <a:lstStyle/>
          <a:p>
            <a:pPr indent="0" lvl="0" marL="0" rtl="0" algn="l">
              <a:lnSpc>
                <a:spcPct val="124000"/>
              </a:lnSpc>
              <a:spcBef>
                <a:spcPts val="0"/>
              </a:spcBef>
              <a:spcAft>
                <a:spcPts val="0"/>
              </a:spcAft>
              <a:buNone/>
            </a:pPr>
            <a:r>
              <a:rPr lang="en" sz="1000">
                <a:solidFill>
                  <a:srgbClr val="222222"/>
                </a:solidFill>
                <a:highlight>
                  <a:srgbClr val="FFFFFF"/>
                </a:highlight>
              </a:rPr>
              <a:t>Hastie, T., Tibshirani, R., &amp; Wainwright, M. (2015). </a:t>
            </a:r>
            <a:r>
              <a:rPr i="1" lang="en" sz="1000">
                <a:solidFill>
                  <a:srgbClr val="222222"/>
                </a:solidFill>
                <a:highlight>
                  <a:srgbClr val="FFFFFF"/>
                </a:highlight>
              </a:rPr>
              <a:t>Statistical learning with sparsity: the lasso and generalizations</a:t>
            </a:r>
            <a:r>
              <a:rPr lang="en" sz="1000">
                <a:solidFill>
                  <a:srgbClr val="222222"/>
                </a:solidFill>
                <a:highlight>
                  <a:srgbClr val="FFFFFF"/>
                </a:highlight>
              </a:rPr>
              <a:t>. Chapman and Hall/CRC</a:t>
            </a:r>
            <a:endParaRPr sz="1000">
              <a:solidFill>
                <a:srgbClr val="777777"/>
              </a:solidFill>
              <a:highlight>
                <a:srgbClr val="FFFFFF"/>
              </a:highlight>
            </a:endParaRPr>
          </a:p>
          <a:p>
            <a:pPr indent="0" lvl="0" marL="0" rtl="0" algn="l">
              <a:spcBef>
                <a:spcPts val="0"/>
              </a:spcBef>
              <a:spcAft>
                <a:spcPts val="0"/>
              </a:spcAft>
              <a:buNone/>
            </a:pPr>
            <a:r>
              <a:t/>
            </a:r>
            <a:endParaRPr sz="900">
              <a:latin typeface="Open Sans"/>
              <a:ea typeface="Open Sans"/>
              <a:cs typeface="Open Sans"/>
              <a:sym typeface="Open Sans"/>
            </a:endParaRPr>
          </a:p>
        </p:txBody>
      </p:sp>
      <p:sp>
        <p:nvSpPr>
          <p:cNvPr id="171" name="Google Shape;17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5"/>
          <p:cNvPicPr preferRelativeResize="0"/>
          <p:nvPr/>
        </p:nvPicPr>
        <p:blipFill>
          <a:blip r:embed="rId3">
            <a:alphaModFix/>
          </a:blip>
          <a:stretch>
            <a:fillRect/>
          </a:stretch>
        </p:blipFill>
        <p:spPr>
          <a:xfrm>
            <a:off x="2922750" y="1376375"/>
            <a:ext cx="6061950" cy="2503591"/>
          </a:xfrm>
          <a:prstGeom prst="rect">
            <a:avLst/>
          </a:prstGeom>
          <a:noFill/>
          <a:ln>
            <a:noFill/>
          </a:ln>
        </p:spPr>
      </p:pic>
      <p:sp>
        <p:nvSpPr>
          <p:cNvPr id="173" name="Google Shape;173;p25"/>
          <p:cNvSpPr txBox="1"/>
          <p:nvPr/>
        </p:nvSpPr>
        <p:spPr>
          <a:xfrm>
            <a:off x="250825" y="1827675"/>
            <a:ext cx="28392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0000"/>
                </a:solidFill>
              </a:rPr>
              <a:t>Objective function:</a:t>
            </a:r>
            <a:endParaRPr sz="2200">
              <a:solidFill>
                <a:srgbClr val="FF0000"/>
              </a:solidFill>
            </a:endParaRPr>
          </a:p>
        </p:txBody>
      </p:sp>
      <p:sp>
        <p:nvSpPr>
          <p:cNvPr id="174" name="Google Shape;174;p25"/>
          <p:cNvSpPr txBox="1"/>
          <p:nvPr/>
        </p:nvSpPr>
        <p:spPr>
          <a:xfrm>
            <a:off x="22225" y="2970675"/>
            <a:ext cx="41232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0000"/>
                </a:solidFill>
              </a:rPr>
              <a:t>Constraint for regularization:</a:t>
            </a:r>
            <a:endParaRPr sz="2200">
              <a:solidFill>
                <a:srgbClr val="FF0000"/>
              </a:solidFill>
            </a:endParaRPr>
          </a:p>
        </p:txBody>
      </p:sp>
      <p:sp>
        <p:nvSpPr>
          <p:cNvPr id="175" name="Google Shape;175;p25"/>
          <p:cNvSpPr txBox="1"/>
          <p:nvPr/>
        </p:nvSpPr>
        <p:spPr>
          <a:xfrm>
            <a:off x="5031125" y="983800"/>
            <a:ext cx="26142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Ridge regression</a:t>
            </a:r>
            <a:endParaRPr sz="24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87900" y="216425"/>
            <a:ext cx="61134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space in regularization</a:t>
            </a:r>
            <a:endParaRPr/>
          </a:p>
        </p:txBody>
      </p:sp>
      <p:sp>
        <p:nvSpPr>
          <p:cNvPr id="181" name="Google Shape;181;p26"/>
          <p:cNvSpPr txBox="1"/>
          <p:nvPr/>
        </p:nvSpPr>
        <p:spPr>
          <a:xfrm>
            <a:off x="3700500" y="4522850"/>
            <a:ext cx="4827000" cy="473700"/>
          </a:xfrm>
          <a:prstGeom prst="rect">
            <a:avLst/>
          </a:prstGeom>
          <a:noFill/>
          <a:ln>
            <a:noFill/>
          </a:ln>
        </p:spPr>
        <p:txBody>
          <a:bodyPr anchorCtr="0" anchor="t" bIns="91425" lIns="91425" spcFirstLastPara="1" rIns="91425" wrap="square" tIns="91425">
            <a:noAutofit/>
          </a:bodyPr>
          <a:lstStyle/>
          <a:p>
            <a:pPr indent="0" lvl="0" marL="0" rtl="0" algn="l">
              <a:lnSpc>
                <a:spcPct val="124000"/>
              </a:lnSpc>
              <a:spcBef>
                <a:spcPts val="0"/>
              </a:spcBef>
              <a:spcAft>
                <a:spcPts val="0"/>
              </a:spcAft>
              <a:buNone/>
            </a:pPr>
            <a:r>
              <a:rPr lang="en" sz="1000">
                <a:solidFill>
                  <a:srgbClr val="222222"/>
                </a:solidFill>
                <a:highlight>
                  <a:srgbClr val="FFFFFF"/>
                </a:highlight>
              </a:rPr>
              <a:t>Hastie, T., Tibshirani, R., &amp; Wainwright, M. (2015). </a:t>
            </a:r>
            <a:r>
              <a:rPr i="1" lang="en" sz="1000">
                <a:solidFill>
                  <a:srgbClr val="222222"/>
                </a:solidFill>
                <a:highlight>
                  <a:srgbClr val="FFFFFF"/>
                </a:highlight>
              </a:rPr>
              <a:t>Statistical learning with sparsity: the lasso and generalizations</a:t>
            </a:r>
            <a:r>
              <a:rPr lang="en" sz="1000">
                <a:solidFill>
                  <a:srgbClr val="222222"/>
                </a:solidFill>
                <a:highlight>
                  <a:srgbClr val="FFFFFF"/>
                </a:highlight>
              </a:rPr>
              <a:t>. Chapman and Hall/CRC</a:t>
            </a:r>
            <a:endParaRPr sz="1000">
              <a:solidFill>
                <a:srgbClr val="777777"/>
              </a:solidFill>
              <a:highlight>
                <a:srgbClr val="FFFFFF"/>
              </a:highlight>
            </a:endParaRPr>
          </a:p>
          <a:p>
            <a:pPr indent="0" lvl="0" marL="0" rtl="0" algn="l">
              <a:spcBef>
                <a:spcPts val="0"/>
              </a:spcBef>
              <a:spcAft>
                <a:spcPts val="0"/>
              </a:spcAft>
              <a:buNone/>
            </a:pPr>
            <a:r>
              <a:t/>
            </a:r>
            <a:endParaRPr sz="900">
              <a:latin typeface="Open Sans"/>
              <a:ea typeface="Open Sans"/>
              <a:cs typeface="Open Sans"/>
              <a:sym typeface="Open Sans"/>
            </a:endParaRPr>
          </a:p>
        </p:txBody>
      </p:sp>
      <p:sp>
        <p:nvSpPr>
          <p:cNvPr id="182" name="Google Shape;18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6"/>
          <p:cNvPicPr preferRelativeResize="0"/>
          <p:nvPr/>
        </p:nvPicPr>
        <p:blipFill>
          <a:blip r:embed="rId3">
            <a:alphaModFix/>
          </a:blip>
          <a:stretch>
            <a:fillRect/>
          </a:stretch>
        </p:blipFill>
        <p:spPr>
          <a:xfrm>
            <a:off x="1564375" y="923825"/>
            <a:ext cx="5710444" cy="3294225"/>
          </a:xfrm>
          <a:prstGeom prst="rect">
            <a:avLst/>
          </a:prstGeom>
          <a:noFill/>
          <a:ln>
            <a:noFill/>
          </a:ln>
        </p:spPr>
      </p:pic>
      <p:sp>
        <p:nvSpPr>
          <p:cNvPr id="184" name="Google Shape;184;p26"/>
          <p:cNvSpPr txBox="1"/>
          <p:nvPr/>
        </p:nvSpPr>
        <p:spPr>
          <a:xfrm>
            <a:off x="2831925" y="767725"/>
            <a:ext cx="10416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a:ea typeface="Open Sans"/>
                <a:cs typeface="Open Sans"/>
                <a:sym typeface="Open Sans"/>
              </a:rPr>
              <a:t>Lasso</a:t>
            </a:r>
            <a:endParaRPr sz="2200">
              <a:latin typeface="Open Sans"/>
              <a:ea typeface="Open Sans"/>
              <a:cs typeface="Open Sans"/>
              <a:sym typeface="Open Sans"/>
            </a:endParaRPr>
          </a:p>
        </p:txBody>
      </p:sp>
      <p:sp>
        <p:nvSpPr>
          <p:cNvPr id="185" name="Google Shape;185;p26"/>
          <p:cNvSpPr txBox="1"/>
          <p:nvPr/>
        </p:nvSpPr>
        <p:spPr>
          <a:xfrm>
            <a:off x="5768075" y="767725"/>
            <a:ext cx="10416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a:ea typeface="Open Sans"/>
                <a:cs typeface="Open Sans"/>
                <a:sym typeface="Open Sans"/>
              </a:rPr>
              <a:t>Ridge</a:t>
            </a:r>
            <a:endParaRPr sz="2200">
              <a:latin typeface="Open Sans"/>
              <a:ea typeface="Open Sans"/>
              <a:cs typeface="Open Sans"/>
              <a:sym typeface="Open Sans"/>
            </a:endParaRPr>
          </a:p>
        </p:txBody>
      </p:sp>
      <p:sp>
        <p:nvSpPr>
          <p:cNvPr id="186" name="Google Shape;186;p26"/>
          <p:cNvSpPr/>
          <p:nvPr/>
        </p:nvSpPr>
        <p:spPr>
          <a:xfrm>
            <a:off x="2137500" y="1950050"/>
            <a:ext cx="267600" cy="31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3488200" y="3457450"/>
            <a:ext cx="267600" cy="31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6313725" y="3457450"/>
            <a:ext cx="267600" cy="31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4982075" y="1950050"/>
            <a:ext cx="267600" cy="31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6064275" y="2028700"/>
            <a:ext cx="148800" cy="31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3165600" y="2028700"/>
            <a:ext cx="148800" cy="31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txBox="1"/>
          <p:nvPr/>
        </p:nvSpPr>
        <p:spPr>
          <a:xfrm>
            <a:off x="3590325" y="3305050"/>
            <a:ext cx="3594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a</a:t>
            </a:r>
            <a:endParaRPr sz="2000">
              <a:latin typeface="Times New Roman"/>
              <a:ea typeface="Times New Roman"/>
              <a:cs typeface="Times New Roman"/>
              <a:sym typeface="Times New Roman"/>
            </a:endParaRPr>
          </a:p>
        </p:txBody>
      </p:sp>
      <p:sp>
        <p:nvSpPr>
          <p:cNvPr id="193" name="Google Shape;193;p26"/>
          <p:cNvSpPr txBox="1"/>
          <p:nvPr/>
        </p:nvSpPr>
        <p:spPr>
          <a:xfrm>
            <a:off x="6371625" y="3305050"/>
            <a:ext cx="3594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a</a:t>
            </a:r>
            <a:endParaRPr sz="2000">
              <a:latin typeface="Times New Roman"/>
              <a:ea typeface="Times New Roman"/>
              <a:cs typeface="Times New Roman"/>
              <a:sym typeface="Times New Roman"/>
            </a:endParaRPr>
          </a:p>
        </p:txBody>
      </p:sp>
      <p:sp>
        <p:nvSpPr>
          <p:cNvPr id="194" name="Google Shape;194;p26"/>
          <p:cNvSpPr txBox="1"/>
          <p:nvPr/>
        </p:nvSpPr>
        <p:spPr>
          <a:xfrm>
            <a:off x="2218725" y="1857250"/>
            <a:ext cx="3594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b</a:t>
            </a:r>
            <a:endParaRPr sz="2000">
              <a:latin typeface="Times New Roman"/>
              <a:ea typeface="Times New Roman"/>
              <a:cs typeface="Times New Roman"/>
              <a:sym typeface="Times New Roman"/>
            </a:endParaRPr>
          </a:p>
        </p:txBody>
      </p:sp>
      <p:sp>
        <p:nvSpPr>
          <p:cNvPr id="195" name="Google Shape;195;p26"/>
          <p:cNvSpPr txBox="1"/>
          <p:nvPr/>
        </p:nvSpPr>
        <p:spPr>
          <a:xfrm>
            <a:off x="5038125" y="1933450"/>
            <a:ext cx="3594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b</a:t>
            </a:r>
            <a:endParaRPr sz="2000">
              <a:latin typeface="Times New Roman"/>
              <a:ea typeface="Times New Roman"/>
              <a:cs typeface="Times New Roman"/>
              <a:sym typeface="Times New Roman"/>
            </a:endParaRPr>
          </a:p>
        </p:txBody>
      </p:sp>
      <p:pic>
        <p:nvPicPr>
          <p:cNvPr descr="a^2+b^2 &lt; t^2" id="196" name="Google Shape;196;p26" title="MathEquation,#000000"/>
          <p:cNvPicPr preferRelativeResize="0"/>
          <p:nvPr/>
        </p:nvPicPr>
        <p:blipFill>
          <a:blip r:embed="rId4">
            <a:alphaModFix/>
          </a:blip>
          <a:stretch>
            <a:fillRect/>
          </a:stretch>
        </p:blipFill>
        <p:spPr>
          <a:xfrm>
            <a:off x="3689950" y="3781748"/>
            <a:ext cx="1520008" cy="313500"/>
          </a:xfrm>
          <a:prstGeom prst="rect">
            <a:avLst/>
          </a:prstGeom>
          <a:noFill/>
          <a:ln>
            <a:noFill/>
          </a:ln>
        </p:spPr>
      </p:pic>
      <p:pic>
        <p:nvPicPr>
          <p:cNvPr descr="|a|+|b|&lt; t" id="197" name="Google Shape;197;p26" title="MathEquation,#000000"/>
          <p:cNvPicPr preferRelativeResize="0"/>
          <p:nvPr/>
        </p:nvPicPr>
        <p:blipFill>
          <a:blip r:embed="rId5">
            <a:alphaModFix/>
          </a:blip>
          <a:stretch>
            <a:fillRect/>
          </a:stretch>
        </p:blipFill>
        <p:spPr>
          <a:xfrm>
            <a:off x="1058450" y="3748150"/>
            <a:ext cx="1299482" cy="313500"/>
          </a:xfrm>
          <a:prstGeom prst="rect">
            <a:avLst/>
          </a:prstGeom>
          <a:noFill/>
          <a:ln>
            <a:noFill/>
          </a:ln>
        </p:spPr>
      </p:pic>
      <p:sp>
        <p:nvSpPr>
          <p:cNvPr id="198" name="Google Shape;198;p26"/>
          <p:cNvSpPr txBox="1"/>
          <p:nvPr/>
        </p:nvSpPr>
        <p:spPr>
          <a:xfrm>
            <a:off x="3390600" y="1244525"/>
            <a:ext cx="3277800" cy="9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t>contours of the residual-sum-of-squares</a:t>
            </a:r>
            <a:endParaRPr sz="2000"/>
          </a:p>
        </p:txBody>
      </p:sp>
      <p:cxnSp>
        <p:nvCxnSpPr>
          <p:cNvPr id="199" name="Google Shape;199;p26"/>
          <p:cNvCxnSpPr/>
          <p:nvPr/>
        </p:nvCxnSpPr>
        <p:spPr>
          <a:xfrm flipH="1">
            <a:off x="2518175" y="4154500"/>
            <a:ext cx="1294200" cy="365400"/>
          </a:xfrm>
          <a:prstGeom prst="straightConnector1">
            <a:avLst/>
          </a:prstGeom>
          <a:noFill/>
          <a:ln cap="flat" cmpd="sng" w="28575">
            <a:solidFill>
              <a:srgbClr val="FF0000"/>
            </a:solidFill>
            <a:prstDash val="solid"/>
            <a:round/>
            <a:headEnd len="med" w="med" type="none"/>
            <a:tailEnd len="med" w="med" type="triangle"/>
          </a:ln>
        </p:spPr>
      </p:cxnSp>
      <p:cxnSp>
        <p:nvCxnSpPr>
          <p:cNvPr id="200" name="Google Shape;200;p26"/>
          <p:cNvCxnSpPr/>
          <p:nvPr/>
        </p:nvCxnSpPr>
        <p:spPr>
          <a:xfrm>
            <a:off x="1484650" y="4066300"/>
            <a:ext cx="52200" cy="484800"/>
          </a:xfrm>
          <a:prstGeom prst="straightConnector1">
            <a:avLst/>
          </a:prstGeom>
          <a:noFill/>
          <a:ln cap="flat" cmpd="sng" w="28575">
            <a:solidFill>
              <a:srgbClr val="FF0000"/>
            </a:solidFill>
            <a:prstDash val="solid"/>
            <a:round/>
            <a:headEnd len="med" w="med" type="none"/>
            <a:tailEnd len="med" w="med" type="triangle"/>
          </a:ln>
        </p:spPr>
      </p:cxnSp>
      <p:sp>
        <p:nvSpPr>
          <p:cNvPr id="201" name="Google Shape;201;p26"/>
          <p:cNvSpPr txBox="1"/>
          <p:nvPr/>
        </p:nvSpPr>
        <p:spPr>
          <a:xfrm>
            <a:off x="1110925" y="4442725"/>
            <a:ext cx="18351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a:ea typeface="Open Sans"/>
                <a:cs typeface="Open Sans"/>
                <a:sym typeface="Open Sans"/>
              </a:rPr>
              <a:t>Constraints</a:t>
            </a:r>
            <a:endParaRPr sz="22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a:t>
            </a:r>
            <a:endParaRPr/>
          </a:p>
        </p:txBody>
      </p:sp>
      <p:sp>
        <p:nvSpPr>
          <p:cNvPr id="74" name="Google Shape;74;p14"/>
          <p:cNvSpPr txBox="1"/>
          <p:nvPr>
            <p:ph idx="1" type="body"/>
          </p:nvPr>
        </p:nvSpPr>
        <p:spPr>
          <a:xfrm>
            <a:off x="311700" y="1225225"/>
            <a:ext cx="3534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Overfitting</a:t>
            </a:r>
            <a:r>
              <a:rPr lang="en"/>
              <a:t>: Good performance on the training data, poor generalization to other data.</a:t>
            </a:r>
            <a:endParaRPr/>
          </a:p>
          <a:p>
            <a:pPr indent="0" lvl="0" marL="0" rtl="0" algn="l">
              <a:spcBef>
                <a:spcPts val="1600"/>
              </a:spcBef>
              <a:spcAft>
                <a:spcPts val="0"/>
              </a:spcAft>
              <a:buNone/>
            </a:pPr>
            <a:r>
              <a:rPr b="1" lang="en"/>
              <a:t>Underfitting</a:t>
            </a:r>
            <a:r>
              <a:rPr lang="en"/>
              <a:t>: Poor performance on the training data and poor generalization to other data</a:t>
            </a:r>
            <a:endParaRPr/>
          </a:p>
          <a:p>
            <a:pPr indent="0" lvl="0" marL="0" rtl="0" algn="l">
              <a:spcBef>
                <a:spcPts val="1600"/>
              </a:spcBef>
              <a:spcAft>
                <a:spcPts val="1600"/>
              </a:spcAft>
              <a:buNone/>
            </a:pPr>
            <a:r>
              <a:t/>
            </a:r>
            <a:endParaRPr/>
          </a:p>
        </p:txBody>
      </p:sp>
      <p:pic>
        <p:nvPicPr>
          <p:cNvPr id="75" name="Google Shape;75;p14"/>
          <p:cNvPicPr preferRelativeResize="0"/>
          <p:nvPr/>
        </p:nvPicPr>
        <p:blipFill>
          <a:blip r:embed="rId3">
            <a:alphaModFix/>
          </a:blip>
          <a:stretch>
            <a:fillRect/>
          </a:stretch>
        </p:blipFill>
        <p:spPr>
          <a:xfrm>
            <a:off x="4572000" y="505500"/>
            <a:ext cx="3691478" cy="3691478"/>
          </a:xfrm>
          <a:prstGeom prst="rect">
            <a:avLst/>
          </a:prstGeom>
          <a:noFill/>
          <a:ln>
            <a:noFill/>
          </a:ln>
        </p:spPr>
      </p:pic>
      <p:sp>
        <p:nvSpPr>
          <p:cNvPr id="76" name="Google Shape;76;p14"/>
          <p:cNvSpPr txBox="1"/>
          <p:nvPr/>
        </p:nvSpPr>
        <p:spPr>
          <a:xfrm>
            <a:off x="5456900" y="4196975"/>
            <a:ext cx="17244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Image source wikipedia</a:t>
            </a:r>
            <a:endParaRPr sz="900">
              <a:solidFill>
                <a:schemeClr val="dk1"/>
              </a:solidFill>
              <a:latin typeface="Open Sans"/>
              <a:ea typeface="Open Sans"/>
              <a:cs typeface="Open Sans"/>
              <a:sym typeface="Open Sans"/>
            </a:endParaRPr>
          </a:p>
        </p:txBody>
      </p:sp>
      <p:cxnSp>
        <p:nvCxnSpPr>
          <p:cNvPr id="77" name="Google Shape;77;p14"/>
          <p:cNvCxnSpPr/>
          <p:nvPr/>
        </p:nvCxnSpPr>
        <p:spPr>
          <a:xfrm>
            <a:off x="4572000" y="964300"/>
            <a:ext cx="3097200" cy="3471600"/>
          </a:xfrm>
          <a:prstGeom prst="straightConnector1">
            <a:avLst/>
          </a:prstGeom>
          <a:noFill/>
          <a:ln cap="flat" cmpd="sng" w="38100">
            <a:solidFill>
              <a:srgbClr val="9900FF"/>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Bias–Variance Tradeoff</a:t>
            </a:r>
            <a:endParaRPr/>
          </a:p>
        </p:txBody>
      </p:sp>
      <p:pic>
        <p:nvPicPr>
          <p:cNvPr id="83" name="Google Shape;83;p15"/>
          <p:cNvPicPr preferRelativeResize="0"/>
          <p:nvPr/>
        </p:nvPicPr>
        <p:blipFill>
          <a:blip r:embed="rId3">
            <a:alphaModFix/>
          </a:blip>
          <a:stretch>
            <a:fillRect/>
          </a:stretch>
        </p:blipFill>
        <p:spPr>
          <a:xfrm>
            <a:off x="509700" y="1668497"/>
            <a:ext cx="7905750" cy="235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Bias–Variance Tradeoff</a:t>
            </a:r>
            <a:endParaRPr/>
          </a:p>
        </p:txBody>
      </p:sp>
      <p:pic>
        <p:nvPicPr>
          <p:cNvPr id="89" name="Google Shape;89;p16"/>
          <p:cNvPicPr preferRelativeResize="0"/>
          <p:nvPr/>
        </p:nvPicPr>
        <p:blipFill>
          <a:blip r:embed="rId3">
            <a:alphaModFix/>
          </a:blip>
          <a:stretch>
            <a:fillRect/>
          </a:stretch>
        </p:blipFill>
        <p:spPr>
          <a:xfrm>
            <a:off x="1956225" y="1345025"/>
            <a:ext cx="4695825" cy="303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218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validation and test set</a:t>
            </a:r>
            <a:endParaRPr/>
          </a:p>
        </p:txBody>
      </p:sp>
      <p:graphicFrame>
        <p:nvGraphicFramePr>
          <p:cNvPr id="95" name="Google Shape;95;p17"/>
          <p:cNvGraphicFramePr/>
          <p:nvPr/>
        </p:nvGraphicFramePr>
        <p:xfrm>
          <a:off x="468375" y="1201950"/>
          <a:ext cx="3000000" cy="3000000"/>
        </p:xfrm>
        <a:graphic>
          <a:graphicData uri="http://schemas.openxmlformats.org/drawingml/2006/table">
            <a:tbl>
              <a:tblPr>
                <a:noFill/>
                <a:tableStyleId>{6D6F37B3-0304-4DCF-A2F7-6A533F89A71B}</a:tableStyleId>
              </a:tblPr>
              <a:tblGrid>
                <a:gridCol w="1690325"/>
                <a:gridCol w="3885625"/>
                <a:gridCol w="2787975"/>
              </a:tblGrid>
              <a:tr h="574250">
                <a:tc>
                  <a:txBody>
                    <a:bodyPr/>
                    <a:lstStyle/>
                    <a:p>
                      <a:pPr indent="0" lvl="0" marL="0" rtl="0" algn="l">
                        <a:spcBef>
                          <a:spcPts val="0"/>
                        </a:spcBef>
                        <a:spcAft>
                          <a:spcPts val="0"/>
                        </a:spcAft>
                        <a:buNone/>
                      </a:pPr>
                      <a:r>
                        <a:rPr b="1" lang="en" sz="2400"/>
                        <a:t>Data</a:t>
                      </a:r>
                      <a:endParaRPr b="1" sz="2400"/>
                    </a:p>
                  </a:txBody>
                  <a:tcPr marT="91425" marB="91425" marR="91425" marL="91425"/>
                </a:tc>
                <a:tc>
                  <a:txBody>
                    <a:bodyPr/>
                    <a:lstStyle/>
                    <a:p>
                      <a:pPr indent="0" lvl="0" marL="0" rtl="0" algn="l">
                        <a:spcBef>
                          <a:spcPts val="0"/>
                        </a:spcBef>
                        <a:spcAft>
                          <a:spcPts val="0"/>
                        </a:spcAft>
                        <a:buNone/>
                      </a:pPr>
                      <a:r>
                        <a:rPr b="1" lang="en" sz="2400"/>
                        <a:t>Use</a:t>
                      </a:r>
                      <a:endParaRPr b="1" sz="2400"/>
                    </a:p>
                  </a:txBody>
                  <a:tcPr marT="91425" marB="91425" marR="91425" marL="91425"/>
                </a:tc>
                <a:tc>
                  <a:txBody>
                    <a:bodyPr/>
                    <a:lstStyle/>
                    <a:p>
                      <a:pPr indent="0" lvl="0" marL="0" rtl="0" algn="l">
                        <a:spcBef>
                          <a:spcPts val="0"/>
                        </a:spcBef>
                        <a:spcAft>
                          <a:spcPts val="0"/>
                        </a:spcAft>
                        <a:buNone/>
                      </a:pPr>
                      <a:r>
                        <a:rPr b="1" lang="en" sz="2400"/>
                        <a:t>Size</a:t>
                      </a:r>
                      <a:endParaRPr b="1" sz="2400"/>
                    </a:p>
                  </a:txBody>
                  <a:tcPr marT="91425" marB="91425" marR="91425" marL="91425"/>
                </a:tc>
              </a:tr>
              <a:tr h="835275">
                <a:tc>
                  <a:txBody>
                    <a:bodyPr/>
                    <a:lstStyle/>
                    <a:p>
                      <a:pPr indent="0" lvl="0" marL="0" rtl="0" algn="l">
                        <a:spcBef>
                          <a:spcPts val="0"/>
                        </a:spcBef>
                        <a:spcAft>
                          <a:spcPts val="0"/>
                        </a:spcAft>
                        <a:buNone/>
                      </a:pPr>
                      <a:r>
                        <a:rPr lang="en" sz="2000"/>
                        <a:t>Training</a:t>
                      </a:r>
                      <a:endParaRPr sz="2000"/>
                    </a:p>
                  </a:txBody>
                  <a:tcPr marT="91425" marB="91425" marR="91425" marL="91425"/>
                </a:tc>
                <a:tc>
                  <a:txBody>
                    <a:bodyPr/>
                    <a:lstStyle/>
                    <a:p>
                      <a:pPr indent="0" lvl="0" marL="0" rtl="0" algn="l">
                        <a:spcBef>
                          <a:spcPts val="0"/>
                        </a:spcBef>
                        <a:spcAft>
                          <a:spcPts val="0"/>
                        </a:spcAft>
                        <a:buNone/>
                      </a:pPr>
                      <a:r>
                        <a:rPr lang="en" sz="2000"/>
                        <a:t>Model training </a:t>
                      </a:r>
                      <a:endParaRPr sz="2000"/>
                    </a:p>
                    <a:p>
                      <a:pPr indent="0" lvl="0" marL="0" rtl="0" algn="l">
                        <a:spcBef>
                          <a:spcPts val="0"/>
                        </a:spcBef>
                        <a:spcAft>
                          <a:spcPts val="0"/>
                        </a:spcAft>
                        <a:buNone/>
                      </a:pPr>
                      <a:r>
                        <a:rPr lang="en" sz="2000"/>
                        <a:t>(parameter optimization)</a:t>
                      </a:r>
                      <a:endParaRPr sz="2000"/>
                    </a:p>
                  </a:txBody>
                  <a:tcPr marT="91425" marB="91425" marR="91425" marL="91425"/>
                </a:tc>
                <a:tc>
                  <a:txBody>
                    <a:bodyPr/>
                    <a:lstStyle/>
                    <a:p>
                      <a:pPr indent="0" lvl="0" marL="0" rtl="0" algn="l">
                        <a:spcBef>
                          <a:spcPts val="0"/>
                        </a:spcBef>
                        <a:spcAft>
                          <a:spcPts val="0"/>
                        </a:spcAft>
                        <a:buNone/>
                      </a:pPr>
                      <a:r>
                        <a:rPr lang="en" sz="2000"/>
                        <a:t>Big</a:t>
                      </a:r>
                      <a:endParaRPr sz="2000"/>
                    </a:p>
                  </a:txBody>
                  <a:tcPr marT="91425" marB="91425" marR="91425" marL="91425"/>
                </a:tc>
              </a:tr>
              <a:tr h="835275">
                <a:tc>
                  <a:txBody>
                    <a:bodyPr/>
                    <a:lstStyle/>
                    <a:p>
                      <a:pPr indent="0" lvl="0" marL="0" rtl="0" algn="l">
                        <a:spcBef>
                          <a:spcPts val="0"/>
                        </a:spcBef>
                        <a:spcAft>
                          <a:spcPts val="0"/>
                        </a:spcAft>
                        <a:buNone/>
                      </a:pPr>
                      <a:r>
                        <a:rPr lang="en" sz="2000"/>
                        <a:t>Validation</a:t>
                      </a:r>
                      <a:endParaRPr sz="2000"/>
                    </a:p>
                  </a:txBody>
                  <a:tcPr marT="91425" marB="91425" marR="91425" marL="91425"/>
                </a:tc>
                <a:tc>
                  <a:txBody>
                    <a:bodyPr/>
                    <a:lstStyle/>
                    <a:p>
                      <a:pPr indent="0" lvl="0" marL="0" rtl="0" algn="l">
                        <a:spcBef>
                          <a:spcPts val="0"/>
                        </a:spcBef>
                        <a:spcAft>
                          <a:spcPts val="0"/>
                        </a:spcAft>
                        <a:buNone/>
                      </a:pPr>
                      <a:r>
                        <a:rPr lang="en" sz="2000"/>
                        <a:t>Assessing variance and hyperparameter optimization</a:t>
                      </a:r>
                      <a:endParaRPr sz="2000"/>
                    </a:p>
                  </a:txBody>
                  <a:tcPr marT="91425" marB="91425" marR="91425" marL="91425"/>
                </a:tc>
                <a:tc>
                  <a:txBody>
                    <a:bodyPr/>
                    <a:lstStyle/>
                    <a:p>
                      <a:pPr indent="0" lvl="0" marL="0" rtl="0" algn="l">
                        <a:spcBef>
                          <a:spcPts val="0"/>
                        </a:spcBef>
                        <a:spcAft>
                          <a:spcPts val="0"/>
                        </a:spcAft>
                        <a:buNone/>
                      </a:pPr>
                      <a:r>
                        <a:rPr lang="en" sz="2000"/>
                        <a:t>Big or small</a:t>
                      </a:r>
                      <a:endParaRPr sz="2000"/>
                    </a:p>
                    <a:p>
                      <a:pPr indent="0" lvl="0" marL="0" rtl="0" algn="l">
                        <a:spcBef>
                          <a:spcPts val="0"/>
                        </a:spcBef>
                        <a:spcAft>
                          <a:spcPts val="0"/>
                        </a:spcAft>
                        <a:buNone/>
                      </a:pPr>
                      <a:r>
                        <a:rPr lang="en" sz="2000"/>
                        <a:t>Smaller than training</a:t>
                      </a:r>
                      <a:endParaRPr sz="2000"/>
                    </a:p>
                  </a:txBody>
                  <a:tcPr marT="91425" marB="91425" marR="91425" marL="91425"/>
                </a:tc>
              </a:tr>
              <a:tr h="514000">
                <a:tc>
                  <a:txBody>
                    <a:bodyPr/>
                    <a:lstStyle/>
                    <a:p>
                      <a:pPr indent="0" lvl="0" marL="0" rtl="0" algn="l">
                        <a:spcBef>
                          <a:spcPts val="0"/>
                        </a:spcBef>
                        <a:spcAft>
                          <a:spcPts val="0"/>
                        </a:spcAft>
                        <a:buNone/>
                      </a:pPr>
                      <a:r>
                        <a:rPr lang="en" sz="2000"/>
                        <a:t>Test</a:t>
                      </a:r>
                      <a:endParaRPr sz="2000"/>
                    </a:p>
                  </a:txBody>
                  <a:tcPr marT="91425" marB="91425" marR="91425" marL="91425"/>
                </a:tc>
                <a:tc>
                  <a:txBody>
                    <a:bodyPr/>
                    <a:lstStyle/>
                    <a:p>
                      <a:pPr indent="0" lvl="0" marL="0" rtl="0" algn="l">
                        <a:spcBef>
                          <a:spcPts val="0"/>
                        </a:spcBef>
                        <a:spcAft>
                          <a:spcPts val="0"/>
                        </a:spcAft>
                        <a:buNone/>
                      </a:pPr>
                      <a:r>
                        <a:rPr lang="en" sz="2000"/>
                        <a:t>Assessing variance</a:t>
                      </a:r>
                      <a:endParaRPr sz="2000"/>
                    </a:p>
                  </a:txBody>
                  <a:tcPr marT="91425" marB="91425" marR="91425" marL="91425"/>
                </a:tc>
                <a:tc>
                  <a:txBody>
                    <a:bodyPr/>
                    <a:lstStyle/>
                    <a:p>
                      <a:pPr indent="0" lvl="0" marL="0" rtl="0" algn="l">
                        <a:spcBef>
                          <a:spcPts val="0"/>
                        </a:spcBef>
                        <a:spcAft>
                          <a:spcPts val="0"/>
                        </a:spcAft>
                        <a:buNone/>
                      </a:pPr>
                      <a:r>
                        <a:rPr lang="en" sz="2000"/>
                        <a:t>Smaller than validation</a:t>
                      </a:r>
                      <a:endParaRPr sz="20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218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validation and test set</a:t>
            </a:r>
            <a:endParaRPr/>
          </a:p>
        </p:txBody>
      </p:sp>
      <p:graphicFrame>
        <p:nvGraphicFramePr>
          <p:cNvPr id="101" name="Google Shape;101;p18"/>
          <p:cNvGraphicFramePr/>
          <p:nvPr/>
        </p:nvGraphicFramePr>
        <p:xfrm>
          <a:off x="468375" y="1201950"/>
          <a:ext cx="3000000" cy="3000000"/>
        </p:xfrm>
        <a:graphic>
          <a:graphicData uri="http://schemas.openxmlformats.org/drawingml/2006/table">
            <a:tbl>
              <a:tblPr>
                <a:noFill/>
                <a:tableStyleId>{6D6F37B3-0304-4DCF-A2F7-6A533F89A71B}</a:tableStyleId>
              </a:tblPr>
              <a:tblGrid>
                <a:gridCol w="1690325"/>
                <a:gridCol w="3885625"/>
                <a:gridCol w="2787975"/>
              </a:tblGrid>
              <a:tr h="574250">
                <a:tc>
                  <a:txBody>
                    <a:bodyPr/>
                    <a:lstStyle/>
                    <a:p>
                      <a:pPr indent="0" lvl="0" marL="0" rtl="0" algn="l">
                        <a:spcBef>
                          <a:spcPts val="0"/>
                        </a:spcBef>
                        <a:spcAft>
                          <a:spcPts val="0"/>
                        </a:spcAft>
                        <a:buNone/>
                      </a:pPr>
                      <a:r>
                        <a:rPr b="1" lang="en" sz="2400"/>
                        <a:t>Data</a:t>
                      </a:r>
                      <a:endParaRPr b="1" sz="2400"/>
                    </a:p>
                  </a:txBody>
                  <a:tcPr marT="91425" marB="91425" marR="91425" marL="91425"/>
                </a:tc>
                <a:tc>
                  <a:txBody>
                    <a:bodyPr/>
                    <a:lstStyle/>
                    <a:p>
                      <a:pPr indent="0" lvl="0" marL="0" rtl="0" algn="l">
                        <a:spcBef>
                          <a:spcPts val="0"/>
                        </a:spcBef>
                        <a:spcAft>
                          <a:spcPts val="0"/>
                        </a:spcAft>
                        <a:buNone/>
                      </a:pPr>
                      <a:r>
                        <a:rPr b="1" lang="en" sz="2400"/>
                        <a:t>Use</a:t>
                      </a:r>
                      <a:endParaRPr b="1" sz="2400"/>
                    </a:p>
                  </a:txBody>
                  <a:tcPr marT="91425" marB="91425" marR="91425" marL="91425"/>
                </a:tc>
                <a:tc>
                  <a:txBody>
                    <a:bodyPr/>
                    <a:lstStyle/>
                    <a:p>
                      <a:pPr indent="0" lvl="0" marL="0" rtl="0" algn="l">
                        <a:spcBef>
                          <a:spcPts val="0"/>
                        </a:spcBef>
                        <a:spcAft>
                          <a:spcPts val="0"/>
                        </a:spcAft>
                        <a:buNone/>
                      </a:pPr>
                      <a:r>
                        <a:rPr b="1" lang="en" sz="2400"/>
                        <a:t>Size</a:t>
                      </a:r>
                      <a:endParaRPr b="1" sz="2400"/>
                    </a:p>
                  </a:txBody>
                  <a:tcPr marT="91425" marB="91425" marR="91425" marL="91425"/>
                </a:tc>
              </a:tr>
              <a:tr h="835275">
                <a:tc>
                  <a:txBody>
                    <a:bodyPr/>
                    <a:lstStyle/>
                    <a:p>
                      <a:pPr indent="0" lvl="0" marL="0" rtl="0" algn="l">
                        <a:spcBef>
                          <a:spcPts val="0"/>
                        </a:spcBef>
                        <a:spcAft>
                          <a:spcPts val="0"/>
                        </a:spcAft>
                        <a:buNone/>
                      </a:pPr>
                      <a:r>
                        <a:rPr lang="en" sz="2000"/>
                        <a:t>Training</a:t>
                      </a:r>
                      <a:endParaRPr sz="2000"/>
                    </a:p>
                  </a:txBody>
                  <a:tcPr marT="91425" marB="91425" marR="91425" marL="91425"/>
                </a:tc>
                <a:tc>
                  <a:txBody>
                    <a:bodyPr/>
                    <a:lstStyle/>
                    <a:p>
                      <a:pPr indent="0" lvl="0" marL="0" rtl="0" algn="l">
                        <a:spcBef>
                          <a:spcPts val="0"/>
                        </a:spcBef>
                        <a:spcAft>
                          <a:spcPts val="0"/>
                        </a:spcAft>
                        <a:buNone/>
                      </a:pPr>
                      <a:r>
                        <a:rPr lang="en" sz="2000"/>
                        <a:t>Model training </a:t>
                      </a:r>
                      <a:endParaRPr sz="2000"/>
                    </a:p>
                    <a:p>
                      <a:pPr indent="0" lvl="0" marL="0" rtl="0" algn="l">
                        <a:spcBef>
                          <a:spcPts val="0"/>
                        </a:spcBef>
                        <a:spcAft>
                          <a:spcPts val="0"/>
                        </a:spcAft>
                        <a:buNone/>
                      </a:pPr>
                      <a:r>
                        <a:rPr lang="en" sz="2000"/>
                        <a:t>(parameter optimization)</a:t>
                      </a:r>
                      <a:endParaRPr sz="2000"/>
                    </a:p>
                  </a:txBody>
                  <a:tcPr marT="91425" marB="91425" marR="91425" marL="91425"/>
                </a:tc>
                <a:tc>
                  <a:txBody>
                    <a:bodyPr/>
                    <a:lstStyle/>
                    <a:p>
                      <a:pPr indent="0" lvl="0" marL="0" rtl="0" algn="l">
                        <a:spcBef>
                          <a:spcPts val="0"/>
                        </a:spcBef>
                        <a:spcAft>
                          <a:spcPts val="0"/>
                        </a:spcAft>
                        <a:buNone/>
                      </a:pPr>
                      <a:r>
                        <a:rPr lang="en" sz="2000"/>
                        <a:t>Big</a:t>
                      </a:r>
                      <a:endParaRPr sz="2000"/>
                    </a:p>
                  </a:txBody>
                  <a:tcPr marT="91425" marB="91425" marR="91425" marL="91425"/>
                </a:tc>
              </a:tr>
              <a:tr h="835275">
                <a:tc>
                  <a:txBody>
                    <a:bodyPr/>
                    <a:lstStyle/>
                    <a:p>
                      <a:pPr indent="0" lvl="0" marL="0" rtl="0" algn="l">
                        <a:spcBef>
                          <a:spcPts val="0"/>
                        </a:spcBef>
                        <a:spcAft>
                          <a:spcPts val="0"/>
                        </a:spcAft>
                        <a:buNone/>
                      </a:pPr>
                      <a:r>
                        <a:rPr lang="en" sz="2000"/>
                        <a:t>Validation</a:t>
                      </a:r>
                      <a:endParaRPr sz="2000"/>
                    </a:p>
                  </a:txBody>
                  <a:tcPr marT="91425" marB="91425" marR="91425" marL="91425"/>
                </a:tc>
                <a:tc>
                  <a:txBody>
                    <a:bodyPr/>
                    <a:lstStyle/>
                    <a:p>
                      <a:pPr indent="0" lvl="0" marL="0" rtl="0" algn="l">
                        <a:spcBef>
                          <a:spcPts val="0"/>
                        </a:spcBef>
                        <a:spcAft>
                          <a:spcPts val="0"/>
                        </a:spcAft>
                        <a:buNone/>
                      </a:pPr>
                      <a:r>
                        <a:rPr lang="en" sz="2000"/>
                        <a:t>Assessing variance and hyperparameter optimization</a:t>
                      </a:r>
                      <a:endParaRPr sz="2000"/>
                    </a:p>
                  </a:txBody>
                  <a:tcPr marT="91425" marB="91425" marR="91425" marL="91425"/>
                </a:tc>
                <a:tc>
                  <a:txBody>
                    <a:bodyPr/>
                    <a:lstStyle/>
                    <a:p>
                      <a:pPr indent="0" lvl="0" marL="0" rtl="0" algn="l">
                        <a:spcBef>
                          <a:spcPts val="0"/>
                        </a:spcBef>
                        <a:spcAft>
                          <a:spcPts val="0"/>
                        </a:spcAft>
                        <a:buNone/>
                      </a:pPr>
                      <a:r>
                        <a:rPr lang="en" sz="2000"/>
                        <a:t>Big or small</a:t>
                      </a:r>
                      <a:endParaRPr sz="2000"/>
                    </a:p>
                    <a:p>
                      <a:pPr indent="0" lvl="0" marL="0" rtl="0" algn="l">
                        <a:spcBef>
                          <a:spcPts val="0"/>
                        </a:spcBef>
                        <a:spcAft>
                          <a:spcPts val="0"/>
                        </a:spcAft>
                        <a:buNone/>
                      </a:pPr>
                      <a:r>
                        <a:rPr lang="en" sz="2000"/>
                        <a:t>Smaller than training</a:t>
                      </a:r>
                      <a:endParaRPr sz="2000"/>
                    </a:p>
                  </a:txBody>
                  <a:tcPr marT="91425" marB="91425" marR="91425" marL="91425"/>
                </a:tc>
              </a:tr>
              <a:tr h="514000">
                <a:tc>
                  <a:txBody>
                    <a:bodyPr/>
                    <a:lstStyle/>
                    <a:p>
                      <a:pPr indent="0" lvl="0" marL="0" rtl="0" algn="l">
                        <a:spcBef>
                          <a:spcPts val="0"/>
                        </a:spcBef>
                        <a:spcAft>
                          <a:spcPts val="0"/>
                        </a:spcAft>
                        <a:buNone/>
                      </a:pPr>
                      <a:r>
                        <a:rPr lang="en" sz="2000"/>
                        <a:t>Test</a:t>
                      </a:r>
                      <a:endParaRPr sz="2000"/>
                    </a:p>
                  </a:txBody>
                  <a:tcPr marT="91425" marB="91425" marR="91425" marL="91425"/>
                </a:tc>
                <a:tc>
                  <a:txBody>
                    <a:bodyPr/>
                    <a:lstStyle/>
                    <a:p>
                      <a:pPr indent="0" lvl="0" marL="0" rtl="0" algn="l">
                        <a:spcBef>
                          <a:spcPts val="0"/>
                        </a:spcBef>
                        <a:spcAft>
                          <a:spcPts val="0"/>
                        </a:spcAft>
                        <a:buNone/>
                      </a:pPr>
                      <a:r>
                        <a:rPr lang="en" sz="2000"/>
                        <a:t>Assessing variance</a:t>
                      </a:r>
                      <a:endParaRPr sz="2000"/>
                    </a:p>
                  </a:txBody>
                  <a:tcPr marT="91425" marB="91425" marR="91425" marL="91425"/>
                </a:tc>
                <a:tc>
                  <a:txBody>
                    <a:bodyPr/>
                    <a:lstStyle/>
                    <a:p>
                      <a:pPr indent="0" lvl="0" marL="0" rtl="0" algn="l">
                        <a:spcBef>
                          <a:spcPts val="0"/>
                        </a:spcBef>
                        <a:spcAft>
                          <a:spcPts val="0"/>
                        </a:spcAft>
                        <a:buNone/>
                      </a:pPr>
                      <a:r>
                        <a:rPr lang="en" sz="2000"/>
                        <a:t>Smaller than validation</a:t>
                      </a:r>
                      <a:endParaRPr sz="2000"/>
                    </a:p>
                  </a:txBody>
                  <a:tcPr marT="91425" marB="91425" marR="91425" marL="91425"/>
                </a:tc>
              </a:tr>
              <a:tr h="514000">
                <a:tc>
                  <a:txBody>
                    <a:bodyPr/>
                    <a:lstStyle/>
                    <a:p>
                      <a:pPr indent="0" lvl="0" marL="0" rtl="0" algn="l">
                        <a:spcBef>
                          <a:spcPts val="0"/>
                        </a:spcBef>
                        <a:spcAft>
                          <a:spcPts val="0"/>
                        </a:spcAft>
                        <a:buNone/>
                      </a:pPr>
                      <a:r>
                        <a:rPr lang="en" sz="2000"/>
                        <a:t>New data</a:t>
                      </a:r>
                      <a:endParaRPr sz="2000"/>
                    </a:p>
                  </a:txBody>
                  <a:tcPr marT="91425" marB="91425" marR="91425" marL="91425"/>
                </a:tc>
                <a:tc>
                  <a:txBody>
                    <a:bodyPr/>
                    <a:lstStyle/>
                    <a:p>
                      <a:pPr indent="0" lvl="0" marL="0" rtl="0" algn="l">
                        <a:spcBef>
                          <a:spcPts val="0"/>
                        </a:spcBef>
                        <a:spcAft>
                          <a:spcPts val="0"/>
                        </a:spcAft>
                        <a:buNone/>
                      </a:pPr>
                      <a:r>
                        <a:rPr lang="en" sz="2000"/>
                        <a:t>I am the goal</a:t>
                      </a:r>
                      <a:endParaRPr sz="2000"/>
                    </a:p>
                  </a:txBody>
                  <a:tcPr marT="91425" marB="91425" marR="91425" marL="91425"/>
                </a:tc>
                <a:tc>
                  <a:txBody>
                    <a:bodyPr/>
                    <a:lstStyle/>
                    <a:p>
                      <a:pPr indent="0" lvl="0" marL="0" rtl="0" algn="l">
                        <a:spcBef>
                          <a:spcPts val="0"/>
                        </a:spcBef>
                        <a:spcAft>
                          <a:spcPts val="0"/>
                        </a:spcAft>
                        <a:buNone/>
                      </a:pPr>
                      <a:r>
                        <a:rPr lang="en" sz="2000"/>
                        <a:t>Very small</a:t>
                      </a:r>
                      <a:endParaRPr sz="2000"/>
                    </a:p>
                  </a:txBody>
                  <a:tcPr marT="91425" marB="91425" marR="91425" marL="91425"/>
                </a:tc>
              </a:tr>
            </a:tbl>
          </a:graphicData>
        </a:graphic>
      </p:graphicFrame>
      <p:pic>
        <p:nvPicPr>
          <p:cNvPr descr="Image result for confident emoji" id="102" name="Google Shape;102;p18"/>
          <p:cNvPicPr preferRelativeResize="0"/>
          <p:nvPr/>
        </p:nvPicPr>
        <p:blipFill>
          <a:blip r:embed="rId3">
            <a:alphaModFix/>
          </a:blip>
          <a:stretch>
            <a:fillRect/>
          </a:stretch>
        </p:blipFill>
        <p:spPr>
          <a:xfrm>
            <a:off x="3777675" y="3997950"/>
            <a:ext cx="431450" cy="43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75200" y="2636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K-Folds Cross Validation to assess variance</a:t>
            </a:r>
            <a:endParaRPr/>
          </a:p>
        </p:txBody>
      </p:sp>
      <p:pic>
        <p:nvPicPr>
          <p:cNvPr id="108" name="Google Shape;108;p19"/>
          <p:cNvPicPr preferRelativeResize="0"/>
          <p:nvPr/>
        </p:nvPicPr>
        <p:blipFill>
          <a:blip r:embed="rId3">
            <a:alphaModFix/>
          </a:blip>
          <a:stretch>
            <a:fillRect/>
          </a:stretch>
        </p:blipFill>
        <p:spPr>
          <a:xfrm>
            <a:off x="1738350" y="1213100"/>
            <a:ext cx="5264825" cy="3321250"/>
          </a:xfrm>
          <a:prstGeom prst="rect">
            <a:avLst/>
          </a:prstGeom>
          <a:noFill/>
          <a:ln>
            <a:noFill/>
          </a:ln>
        </p:spPr>
      </p:pic>
      <p:sp>
        <p:nvSpPr>
          <p:cNvPr id="109" name="Google Shape;109;p19"/>
          <p:cNvSpPr txBox="1"/>
          <p:nvPr/>
        </p:nvSpPr>
        <p:spPr>
          <a:xfrm>
            <a:off x="3619263" y="4489075"/>
            <a:ext cx="1503000" cy="1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Image source wikipedia</a:t>
            </a:r>
            <a:endParaRPr sz="9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20"/>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validation and test splits (one dataset)</a:t>
            </a:r>
            <a:endParaRPr/>
          </a:p>
        </p:txBody>
      </p:sp>
      <p:sp>
        <p:nvSpPr>
          <p:cNvPr id="116" name="Google Shape;116;p20"/>
          <p:cNvSpPr/>
          <p:nvPr/>
        </p:nvSpPr>
        <p:spPr>
          <a:xfrm>
            <a:off x="3147775" y="1120900"/>
            <a:ext cx="5216100" cy="517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All data</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1"/>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validation and test splits (one dataset)</a:t>
            </a:r>
            <a:endParaRPr/>
          </a:p>
        </p:txBody>
      </p:sp>
      <p:sp>
        <p:nvSpPr>
          <p:cNvPr id="123" name="Google Shape;123;p21"/>
          <p:cNvSpPr/>
          <p:nvPr/>
        </p:nvSpPr>
        <p:spPr>
          <a:xfrm>
            <a:off x="3147775" y="1120900"/>
            <a:ext cx="5216100" cy="517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All data</a:t>
            </a:r>
            <a:endParaRPr sz="2600"/>
          </a:p>
        </p:txBody>
      </p:sp>
      <p:sp>
        <p:nvSpPr>
          <p:cNvPr id="124" name="Google Shape;124;p21"/>
          <p:cNvSpPr/>
          <p:nvPr/>
        </p:nvSpPr>
        <p:spPr>
          <a:xfrm>
            <a:off x="3156850" y="2099125"/>
            <a:ext cx="4173000" cy="5172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Training</a:t>
            </a:r>
            <a:endParaRPr sz="2600"/>
          </a:p>
        </p:txBody>
      </p:sp>
      <p:sp>
        <p:nvSpPr>
          <p:cNvPr id="125" name="Google Shape;125;p21"/>
          <p:cNvSpPr/>
          <p:nvPr/>
        </p:nvSpPr>
        <p:spPr>
          <a:xfrm>
            <a:off x="7375075" y="2099050"/>
            <a:ext cx="1043100" cy="517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Test</a:t>
            </a:r>
            <a:endParaRPr sz="2600"/>
          </a:p>
        </p:txBody>
      </p:sp>
      <p:sp>
        <p:nvSpPr>
          <p:cNvPr id="126" name="Google Shape;126;p21"/>
          <p:cNvSpPr txBox="1"/>
          <p:nvPr/>
        </p:nvSpPr>
        <p:spPr>
          <a:xfrm>
            <a:off x="99850" y="1946650"/>
            <a:ext cx="30570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Holding out part of the data for assessing the model</a:t>
            </a:r>
            <a:endParaRPr sz="20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