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7" r:id="rId4"/>
    <p:sldId id="259" r:id="rId5"/>
    <p:sldId id="261" r:id="rId6"/>
    <p:sldId id="264" r:id="rId7"/>
    <p:sldId id="262" r:id="rId8"/>
    <p:sldId id="265" r:id="rId9"/>
    <p:sldId id="277" r:id="rId10"/>
    <p:sldId id="279" r:id="rId11"/>
    <p:sldId id="278" r:id="rId12"/>
    <p:sldId id="263" r:id="rId13"/>
    <p:sldId id="266" r:id="rId14"/>
    <p:sldId id="267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77BEAA6-052F-4C17-8ECA-B621F13B29A5}">
          <p14:sldIdLst>
            <p14:sldId id="256"/>
            <p14:sldId id="258"/>
            <p14:sldId id="257"/>
            <p14:sldId id="259"/>
            <p14:sldId id="261"/>
            <p14:sldId id="264"/>
            <p14:sldId id="262"/>
            <p14:sldId id="265"/>
            <p14:sldId id="277"/>
            <p14:sldId id="279"/>
            <p14:sldId id="278"/>
            <p14:sldId id="263"/>
            <p14:sldId id="266"/>
            <p14:sldId id="267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rg" initials="S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1" autoAdjust="0"/>
    <p:restoredTop sz="85458" autoAdjust="0"/>
  </p:normalViewPr>
  <p:slideViewPr>
    <p:cSldViewPr snapToGrid="0">
      <p:cViewPr varScale="1">
        <p:scale>
          <a:sx n="63" d="100"/>
          <a:sy n="63" d="100"/>
        </p:scale>
        <p:origin x="948" y="78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2983" y="-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C9B1A-CC89-4F23-BC47-DD9F81D195C5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489DA-659B-40E1-9029-565318F50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246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489DA-659B-40E1-9029-565318F5098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294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489DA-659B-40E1-9029-565318F5098D}" type="slidenum">
              <a:rPr lang="ru-RU" smtClean="0">
                <a:solidFill>
                  <a:prstClr val="black"/>
                </a:solidFill>
              </a:rPr>
              <a:pPr/>
              <a:t>10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61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489DA-659B-40E1-9029-565318F5098D}" type="slidenum">
              <a:rPr lang="ru-RU" smtClean="0">
                <a:solidFill>
                  <a:prstClr val="black"/>
                </a:solidFill>
              </a:rPr>
              <a:pPr/>
              <a:t>11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778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489DA-659B-40E1-9029-565318F5098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778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489DA-659B-40E1-9029-565318F5098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705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489DA-659B-40E1-9029-565318F5098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138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489DA-659B-40E1-9029-565318F5098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699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489DA-659B-40E1-9029-565318F5098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201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489DA-659B-40E1-9029-565318F5098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81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489DA-659B-40E1-9029-565318F5098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1592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489DA-659B-40E1-9029-565318F5098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06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489DA-659B-40E1-9029-565318F5098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011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489DA-659B-40E1-9029-565318F5098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3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489DA-659B-40E1-9029-565318F5098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242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489DA-659B-40E1-9029-565318F5098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201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489DA-659B-40E1-9029-565318F5098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181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489DA-659B-40E1-9029-565318F5098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906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489DA-659B-40E1-9029-565318F5098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050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489DA-659B-40E1-9029-565318F5098D}" type="slidenum">
              <a:rPr lang="ru-RU" smtClean="0">
                <a:solidFill>
                  <a:prstClr val="black"/>
                </a:solidFill>
              </a:rPr>
              <a:pPr/>
              <a:t>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95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E915-45C0-438F-B028-4498200C8F06}" type="datetime1">
              <a:rPr lang="ru-RU" smtClean="0"/>
              <a:t>20.06.2020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21AF-97E9-48D6-BAD3-8364BED17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227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76DB-E2B2-4027-861D-A27CB6787DA7}" type="datetime1">
              <a:rPr lang="ru-RU" smtClean="0"/>
              <a:t>20.06.2020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21AF-97E9-48D6-BAD3-8364BED17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60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BA14-1AE9-4924-9690-EF2E4A2EB509}" type="datetime1">
              <a:rPr lang="ru-RU" smtClean="0"/>
              <a:t>20.06.2020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21AF-97E9-48D6-BAD3-8364BED17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33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2EA8-8B24-43E4-BF7C-E25904FBD24C}" type="datetime1">
              <a:rPr lang="ru-RU" smtClean="0"/>
              <a:t>20.06.2020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21AF-97E9-48D6-BAD3-8364BED17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18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D6C3-2FAE-4731-8FF2-E202D4612896}" type="datetime1">
              <a:rPr lang="ru-RU" smtClean="0"/>
              <a:t>20.06.2020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21AF-97E9-48D6-BAD3-8364BED17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86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0AE5-E93F-493D-88B9-1570238FBF7A}" type="datetime1">
              <a:rPr lang="ru-RU" smtClean="0"/>
              <a:t>20.06.2020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21AF-97E9-48D6-BAD3-8364BED17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41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8704-5DFB-4F2E-8FD9-7298596CB554}" type="datetime1">
              <a:rPr lang="ru-RU" smtClean="0"/>
              <a:t>20.06.2020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21AF-97E9-48D6-BAD3-8364BED17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71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38D4-ED32-4160-BA5D-D624DEF63C5F}" type="datetime1">
              <a:rPr lang="ru-RU" smtClean="0"/>
              <a:t>20.06.2020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21AF-97E9-48D6-BAD3-8364BED17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89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D784-DBFD-45DE-9F47-4D4251FA729A}" type="datetime1">
              <a:rPr lang="ru-RU" smtClean="0"/>
              <a:t>20.06.2020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21AF-97E9-48D6-BAD3-8364BED17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26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E55C-D27D-44B4-BC29-574944044FFA}" type="datetime1">
              <a:rPr lang="ru-RU" smtClean="0"/>
              <a:t>20.06.2020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21AF-97E9-48D6-BAD3-8364BED17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79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C08F-F47F-42E5-A607-1CDEC4D56391}" type="datetime1">
              <a:rPr lang="ru-RU" smtClean="0"/>
              <a:t>20.06.2020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21AF-97E9-48D6-BAD3-8364BED17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45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FB29B-6B66-4630-A2F8-7C162FD51FE4}" type="datetime1">
              <a:rPr lang="ru-RU" smtClean="0"/>
              <a:t>20.06.2020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E21AF-97E9-48D6-BAD3-8364BED17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79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8766" y="2340822"/>
            <a:ext cx="11114467" cy="2100263"/>
          </a:xfrm>
        </p:spPr>
        <p:txBody>
          <a:bodyPr>
            <a:no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Дипломная работа на тему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эффективности пространственных и частотных методов фильтрации шумов на изображениях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69323" y="4972144"/>
            <a:ext cx="11082353" cy="119421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Дипломник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Алимагадов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Курбан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Алимагадович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д.ф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.-м.н.,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профессор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Умняшкин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Сергей Владимирович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9324" y="106829"/>
            <a:ext cx="10453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автономное образовательное учреждение высшего образования «Национальный исследовательский университет «Московский институт электронной техники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algn="ctr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высшей математики №1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21AF-97E9-48D6-BAD3-8364BED17D7B}" type="slidenum">
              <a:rPr lang="ru-RU" sz="2000" smtClean="0"/>
              <a:pPr/>
              <a:t>1</a:t>
            </a:fld>
            <a:r>
              <a:rPr lang="en-US" sz="2000" dirty="0"/>
              <a:t>/19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7220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1700" y="0"/>
            <a:ext cx="10782300" cy="1325563"/>
          </a:xfrm>
        </p:spPr>
        <p:txBody>
          <a:bodyPr>
            <a:normAutofit/>
          </a:bodyPr>
          <a:lstStyle/>
          <a:p>
            <a:r>
              <a:rPr lang="ru-RU" dirty="0"/>
              <a:t>Скользящее окно и весовая маска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62584"/>
            <a:ext cx="10845800" cy="2078038"/>
          </a:xfrm>
        </p:spPr>
        <p:txBody>
          <a:bodyPr>
            <a:noAutofit/>
          </a:bodyPr>
          <a:lstStyle/>
          <a:p>
            <a:r>
              <a:rPr lang="ru-RU" dirty="0"/>
              <a:t>Окно проходит по изображению </a:t>
            </a:r>
            <a:r>
              <a:rPr lang="ru-RU" dirty="0" smtClean="0"/>
              <a:t>с шагом</a:t>
            </a:r>
            <a:r>
              <a:rPr lang="ru-RU" dirty="0"/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=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m+l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)/2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dirty="0" smtClean="0"/>
              <a:t>обрабатывает </a:t>
            </a:r>
            <a:r>
              <a:rPr lang="ru-RU" dirty="0"/>
              <a:t>попавшие в </a:t>
            </a:r>
            <a:r>
              <a:rPr lang="ru-RU" dirty="0" smtClean="0"/>
              <a:t>него</a:t>
            </a:r>
            <a:r>
              <a:rPr lang="en-US" dirty="0" smtClean="0"/>
              <a:t> </a:t>
            </a:r>
            <a:r>
              <a:rPr lang="ru-RU" dirty="0" smtClean="0"/>
              <a:t>пиксели.</a:t>
            </a:r>
          </a:p>
          <a:p>
            <a:r>
              <a:rPr lang="ru-RU" dirty="0" smtClean="0"/>
              <a:t>Сумма весов перекрывающихся масок равна 1.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21AF-97E9-48D6-BAD3-8364BED17D7B}" type="slidenum">
              <a:rPr lang="ru-RU" sz="2000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r>
              <a:rPr lang="en-US" sz="2000" dirty="0" smtClean="0">
                <a:solidFill>
                  <a:prstClr val="black">
                    <a:tint val="75000"/>
                  </a:prstClr>
                </a:solidFill>
              </a:rPr>
              <a:t>/</a:t>
            </a:r>
            <a:r>
              <a:rPr lang="en-US" sz="2000" dirty="0"/>
              <a:t>19</a:t>
            </a:r>
            <a:endParaRPr lang="ru-RU" sz="2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25" y="2749692"/>
            <a:ext cx="3604191" cy="347870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08" y="3140622"/>
            <a:ext cx="4361689" cy="26968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6169580"/>
            <a:ext cx="505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prstClr val="black"/>
                </a:solidFill>
              </a:rPr>
              <a:t>Схема маски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83300" y="6169580"/>
            <a:ext cx="505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prstClr val="black"/>
                </a:solidFill>
              </a:rPr>
              <a:t>Схема покрытия </a:t>
            </a:r>
            <a:r>
              <a:rPr lang="ru-RU" dirty="0">
                <a:solidFill>
                  <a:prstClr val="black"/>
                </a:solidFill>
              </a:rPr>
              <a:t>и</a:t>
            </a:r>
            <a:r>
              <a:rPr lang="ru-RU" dirty="0" smtClean="0">
                <a:solidFill>
                  <a:prstClr val="black"/>
                </a:solidFill>
              </a:rPr>
              <a:t>зображения окнами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28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1700" y="0"/>
            <a:ext cx="10782300" cy="1325563"/>
          </a:xfrm>
        </p:spPr>
        <p:txBody>
          <a:bodyPr>
            <a:normAutofit/>
          </a:bodyPr>
          <a:lstStyle/>
          <a:p>
            <a:r>
              <a:rPr lang="ru-RU" dirty="0"/>
              <a:t>Скользящее окно и весовая маска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845800" cy="20780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В работе использовалась маска, матрица значений которой является произведением векторов </a:t>
                </a:r>
                <a14:m>
                  <m:oMath xmlns:m="http://schemas.openxmlformats.org/officeDocument/2006/math">
                    <m:r>
                      <a:rPr lang="ru-RU">
                        <a:latin typeface="Cambria Math"/>
                      </a:rPr>
                      <m:t>𝑣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>
                        <a:latin typeface="Cambria Math"/>
                      </a:rPr>
                      <m:t>𝑣</m:t>
                    </m:r>
                  </m:oMath>
                </a14:m>
                <a:r>
                  <a:rPr lang="ru-RU" dirty="0"/>
                  <a:t> – вектор-столбец длины 40, </a:t>
                </a:r>
                <a:r>
                  <a:rPr lang="ru-RU" dirty="0" smtClean="0"/>
                  <a:t> 8 </a:t>
                </a:r>
                <a:r>
                  <a:rPr lang="ru-RU" dirty="0"/>
                  <a:t>центральных элементов которого равны 1, а элементы по краям убывают до 0 по закону</a:t>
                </a:r>
                <a:r>
                  <a:rPr lang="ru-RU" dirty="0" smtClean="0"/>
                  <a:t>: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845800" cy="2078038"/>
              </a:xfrm>
              <a:blipFill rotWithShape="0">
                <a:blip r:embed="rId3"/>
                <a:stretch>
                  <a:fillRect l="-1180" t="-4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4883679"/>
                  </p:ext>
                </p:extLst>
              </p:nvPr>
            </p:nvGraphicFramePr>
            <p:xfrm>
              <a:off x="838200" y="2823732"/>
              <a:ext cx="10160001" cy="1940243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4114800"/>
                    <a:gridCol w="762000"/>
                    <a:gridCol w="5283201"/>
                  </a:tblGrid>
                  <a:tr h="1371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ru-RU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ru-RU" sz="2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ru-RU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ru-RU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ru-RU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ru-RU" sz="24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ru-RU" sz="24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𝜋</m:t>
                                                </m:r>
                                                <m:r>
                                                  <a:rPr lang="en-US" sz="24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ru-RU" sz="24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15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ru-RU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num>
                                  <m:den>
                                    <m:r>
                                      <a:rPr lang="ru-RU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ru-RU" sz="2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2400" dirty="0" smtClean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=0,1,…,15.</m:t>
                                </m:r>
                              </m:oMath>
                            </m:oMathPara>
                          </a14:m>
                          <a:endParaRPr lang="ru-RU" sz="24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dirty="0" smtClean="0">
                              <a:effectLst/>
                            </a:rPr>
                            <a:t>(1</a:t>
                          </a:r>
                          <a:r>
                            <a:rPr lang="en-US" sz="2400" dirty="0" smtClean="0">
                              <a:effectLst/>
                            </a:rPr>
                            <a:t>1</a:t>
                          </a:r>
                          <a:r>
                            <a:rPr lang="ru-RU" sz="2400" dirty="0" smtClean="0">
                              <a:effectLst/>
                            </a:rPr>
                            <a:t>)</a:t>
                          </a:r>
                          <a:endParaRPr lang="ru-RU" sz="2400" dirty="0" smtClean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ru-RU" sz="24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4883679"/>
                  </p:ext>
                </p:extLst>
              </p:nvPr>
            </p:nvGraphicFramePr>
            <p:xfrm>
              <a:off x="838200" y="2823732"/>
              <a:ext cx="10160001" cy="1940243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4114800"/>
                    <a:gridCol w="762000"/>
                    <a:gridCol w="5283201"/>
                  </a:tblGrid>
                  <a:tr h="194024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r="-146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dirty="0" smtClean="0">
                              <a:effectLst/>
                            </a:rPr>
                            <a:t>(</a:t>
                          </a:r>
                          <a:r>
                            <a:rPr lang="ru-RU" sz="2400" dirty="0" smtClean="0">
                              <a:effectLst/>
                            </a:rPr>
                            <a:t>1</a:t>
                          </a:r>
                          <a:r>
                            <a:rPr lang="en-US" sz="2400" dirty="0" smtClean="0">
                              <a:effectLst/>
                            </a:rPr>
                            <a:t>1</a:t>
                          </a:r>
                          <a:r>
                            <a:rPr lang="ru-RU" sz="2400" dirty="0" smtClean="0">
                              <a:effectLst/>
                            </a:rPr>
                            <a:t>)</a:t>
                          </a:r>
                          <a:endParaRPr lang="ru-RU" sz="2400" dirty="0" smtClean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ru-RU" sz="24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075" y="2528231"/>
            <a:ext cx="5029200" cy="37720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27800" y="6021517"/>
            <a:ext cx="505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prstClr val="black"/>
                </a:solidFill>
              </a:rPr>
              <a:t>Трёхмерное изображение маски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21AF-97E9-48D6-BAD3-8364BED17D7B}" type="slidenum">
              <a:rPr lang="ru-RU" sz="2000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r>
              <a:rPr lang="en-US" sz="2000" dirty="0" smtClean="0">
                <a:solidFill>
                  <a:prstClr val="black">
                    <a:tint val="75000"/>
                  </a:prstClr>
                </a:solidFill>
              </a:rPr>
              <a:t>/</a:t>
            </a:r>
            <a:r>
              <a:rPr lang="en-US" sz="2000" dirty="0"/>
              <a:t>19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94216" y="4997053"/>
            <a:ext cx="612386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Участок изображения, попавший в окрестность окна</a:t>
            </a:r>
            <a:r>
              <a:rPr lang="ru-RU" dirty="0" smtClean="0"/>
              <a:t>, расширялся </a:t>
            </a:r>
            <a:r>
              <a:rPr lang="ru-RU" dirty="0"/>
              <a:t>добавлением </a:t>
            </a:r>
            <a:r>
              <a:rPr lang="ru-RU" dirty="0" smtClean="0"/>
              <a:t>нулевых </a:t>
            </a:r>
            <a:r>
              <a:rPr lang="ru-RU" dirty="0"/>
              <a:t>отсчётов по </a:t>
            </a:r>
            <a:r>
              <a:rPr lang="ru-RU" dirty="0" smtClean="0"/>
              <a:t>краям. Это позволило лучше аппроксимировать </a:t>
            </a:r>
            <a:r>
              <a:rPr lang="ru-RU" dirty="0"/>
              <a:t>непрерывный спектр </a:t>
            </a:r>
            <a:r>
              <a:rPr lang="ru-RU" dirty="0" smtClean="0"/>
              <a:t>изображения с помощью ДПФ.</a:t>
            </a:r>
            <a:endParaRPr lang="en-US" dirty="0" smtClean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Размерность применявшегося ДПФ:  80</a:t>
            </a:r>
            <a:r>
              <a:rPr lang="en-US" dirty="0" smtClean="0"/>
              <a:t> </a:t>
            </a:r>
            <a:r>
              <a:rPr lang="ru-RU" dirty="0" smtClean="0"/>
              <a:t>×</a:t>
            </a:r>
            <a:r>
              <a:rPr lang="en-US" dirty="0" smtClean="0"/>
              <a:t> 80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8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1700" y="136448"/>
            <a:ext cx="107823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Примеры </a:t>
            </a:r>
            <a:r>
              <a:rPr lang="en-US" dirty="0" smtClean="0"/>
              <a:t>“</a:t>
            </a:r>
            <a:r>
              <a:rPr lang="ru-RU" dirty="0"/>
              <a:t>ж</a:t>
            </a:r>
            <a:r>
              <a:rPr lang="ru-RU" dirty="0" smtClean="0"/>
              <a:t>ёсткой</a:t>
            </a:r>
            <a:r>
              <a:rPr lang="en-US" dirty="0" smtClean="0"/>
              <a:t>” </a:t>
            </a:r>
            <a:r>
              <a:rPr lang="ru-RU" dirty="0" smtClean="0"/>
              <a:t>и</a:t>
            </a:r>
            <a:r>
              <a:rPr lang="en-US" dirty="0" smtClean="0"/>
              <a:t> “</a:t>
            </a:r>
            <a:r>
              <a:rPr lang="ru-RU" dirty="0" smtClean="0"/>
              <a:t>мягкой</a:t>
            </a:r>
            <a:r>
              <a:rPr lang="en-US" dirty="0" smtClean="0"/>
              <a:t>”</a:t>
            </a:r>
            <a:r>
              <a:rPr lang="ru-RU" dirty="0" smtClean="0"/>
              <a:t> масочных пороговых фильтраций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866900"/>
            <a:ext cx="3600000" cy="360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800" y="1866900"/>
            <a:ext cx="3600000" cy="36000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100" y="1866900"/>
            <a:ext cx="3600000" cy="36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03200" y="5546572"/>
                <a:ext cx="35687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Изображение, зашумлённое нормальным белым шумом</a:t>
                </a:r>
              </a:p>
              <a:p>
                <a:pPr algn="ctr"/>
                <a:r>
                  <a:rPr lang="ru-RU" dirty="0" smtClean="0"/>
                  <a:t>(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 = 0,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 = 20</a:t>
                </a:r>
                <a:r>
                  <a:rPr lang="ru-RU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5546572"/>
                <a:ext cx="3568700" cy="923330"/>
              </a:xfrm>
              <a:prstGeom prst="rect">
                <a:avLst/>
              </a:prstGeom>
              <a:blipFill rotWithShape="0">
                <a:blip r:embed="rId6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346800" y="5546572"/>
            <a:ext cx="3568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Результат фильтрации </a:t>
            </a:r>
            <a:r>
              <a:rPr lang="en-US" dirty="0" smtClean="0"/>
              <a:t>“</a:t>
            </a:r>
            <a:r>
              <a:rPr lang="ru-RU" dirty="0" smtClean="0"/>
              <a:t>жёстким</a:t>
            </a:r>
            <a:r>
              <a:rPr lang="en-US" dirty="0" smtClean="0"/>
              <a:t>”</a:t>
            </a:r>
            <a:r>
              <a:rPr lang="ru-RU" dirty="0" smtClean="0"/>
              <a:t> пороговым</a:t>
            </a:r>
            <a:r>
              <a:rPr lang="en-US" dirty="0" smtClean="0"/>
              <a:t> </a:t>
            </a:r>
            <a:r>
              <a:rPr lang="ru-RU" dirty="0" smtClean="0"/>
              <a:t>фильтром (</a:t>
            </a:r>
            <a:r>
              <a:rPr lang="en-US" i="1" dirty="0"/>
              <a:t>T</a:t>
            </a:r>
            <a:r>
              <a:rPr lang="ru-RU" baseline="-25000" dirty="0" err="1" smtClean="0"/>
              <a:t>жёстк</a:t>
            </a:r>
            <a:r>
              <a:rPr lang="ru-RU" baseline="-25000" dirty="0" smtClean="0"/>
              <a:t>.</a:t>
            </a:r>
            <a:r>
              <a:rPr lang="ru-RU" dirty="0" smtClean="0"/>
              <a:t>=0.16)</a:t>
            </a:r>
          </a:p>
          <a:p>
            <a:pPr algn="ctr"/>
            <a:r>
              <a:rPr lang="en-US" dirty="0"/>
              <a:t>SNR</a:t>
            </a:r>
            <a:r>
              <a:rPr lang="ru-RU" dirty="0"/>
              <a:t> (</a:t>
            </a:r>
            <a:r>
              <a:rPr lang="ru-RU" dirty="0" smtClean="0"/>
              <a:t>16.2/24.08), </a:t>
            </a:r>
            <a:r>
              <a:rPr lang="en-US" dirty="0"/>
              <a:t>SSIM </a:t>
            </a:r>
            <a:r>
              <a:rPr lang="ru-RU" dirty="0"/>
              <a:t>(</a:t>
            </a:r>
            <a:r>
              <a:rPr lang="ru-RU" dirty="0" smtClean="0"/>
              <a:t>0.4</a:t>
            </a:r>
            <a:r>
              <a:rPr lang="en-US" dirty="0" smtClean="0"/>
              <a:t>7</a:t>
            </a:r>
            <a:r>
              <a:rPr lang="ru-RU" dirty="0" smtClean="0"/>
              <a:t>/0.85)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8329246" y="5546572"/>
            <a:ext cx="3736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Результат фильтрации </a:t>
            </a:r>
            <a:r>
              <a:rPr lang="en-US" dirty="0" smtClean="0"/>
              <a:t>“</a:t>
            </a:r>
            <a:r>
              <a:rPr lang="ru-RU" dirty="0" smtClean="0"/>
              <a:t>мягким</a:t>
            </a:r>
            <a:r>
              <a:rPr lang="en-US" dirty="0" smtClean="0"/>
              <a:t>”</a:t>
            </a:r>
            <a:r>
              <a:rPr lang="ru-RU" dirty="0" smtClean="0"/>
              <a:t> пороговым</a:t>
            </a:r>
            <a:r>
              <a:rPr lang="en-US" dirty="0" smtClean="0"/>
              <a:t> </a:t>
            </a:r>
            <a:r>
              <a:rPr lang="ru-RU" dirty="0" smtClean="0"/>
              <a:t>фильтром (</a:t>
            </a:r>
            <a:r>
              <a:rPr lang="en-US" i="1" dirty="0"/>
              <a:t>T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ru-RU" baseline="-25000" dirty="0" err="1" smtClean="0"/>
              <a:t>мягк</a:t>
            </a:r>
            <a:r>
              <a:rPr lang="ru-RU" baseline="-25000" dirty="0" smtClean="0"/>
              <a:t>.</a:t>
            </a:r>
            <a:r>
              <a:rPr lang="ru-RU" dirty="0" smtClean="0"/>
              <a:t>=0.076)</a:t>
            </a:r>
          </a:p>
          <a:p>
            <a:pPr algn="ctr"/>
            <a:r>
              <a:rPr lang="en-US" dirty="0"/>
              <a:t>SNR </a:t>
            </a:r>
            <a:r>
              <a:rPr lang="ru-RU" dirty="0"/>
              <a:t>(</a:t>
            </a:r>
            <a:r>
              <a:rPr lang="ru-RU" dirty="0" smtClean="0"/>
              <a:t>16.2/23.81), </a:t>
            </a:r>
            <a:r>
              <a:rPr lang="en-US" dirty="0"/>
              <a:t>SSIM </a:t>
            </a:r>
            <a:r>
              <a:rPr lang="ru-RU" dirty="0"/>
              <a:t>(</a:t>
            </a:r>
            <a:r>
              <a:rPr lang="ru-RU" dirty="0" smtClean="0"/>
              <a:t>0.4</a:t>
            </a:r>
            <a:r>
              <a:rPr lang="en-US" dirty="0" smtClean="0"/>
              <a:t>7</a:t>
            </a:r>
            <a:r>
              <a:rPr lang="ru-RU" dirty="0" smtClean="0"/>
              <a:t>/0.83)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21AF-97E9-48D6-BAD3-8364BED17D7B}" type="slidenum">
              <a:rPr lang="ru-RU" sz="2000" smtClean="0"/>
              <a:pPr/>
              <a:t>12</a:t>
            </a:fld>
            <a:r>
              <a:rPr lang="en-US" sz="2000" dirty="0"/>
              <a:t>/19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844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152250" y="11163"/>
            <a:ext cx="11696700" cy="9525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 err="1" smtClean="0"/>
              <a:t>Винеровская</a:t>
            </a:r>
            <a:r>
              <a:rPr lang="ru-RU" sz="4000" dirty="0" smtClean="0"/>
              <a:t> масочная фильтрация нормального белого шума</a:t>
            </a:r>
            <a:endParaRPr lang="ru-RU" sz="40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00" y="1042343"/>
            <a:ext cx="5040000" cy="50400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00" y="1042343"/>
            <a:ext cx="5040000" cy="50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68200" y="6161023"/>
                <a:ext cx="52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Параметры шума</a:t>
                </a:r>
                <a:r>
                  <a:rPr lang="en-US" dirty="0" smtClean="0"/>
                  <a:t>: </a:t>
                </a:r>
                <a:r>
                  <a:rPr lang="ru-RU" dirty="0" smtClean="0"/>
                  <a:t>(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= 0,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= 20</a:t>
                </a:r>
                <a:r>
                  <a:rPr lang="ru-RU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0" y="6161023"/>
                <a:ext cx="5220000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Прямоугольник 17"/>
          <p:cNvSpPr/>
          <p:nvPr/>
        </p:nvSpPr>
        <p:spPr>
          <a:xfrm>
            <a:off x="5751900" y="6161023"/>
            <a:ext cx="571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Результат фильтрации </a:t>
            </a:r>
            <a:r>
              <a:rPr lang="en-US" dirty="0" smtClean="0"/>
              <a:t>SNR </a:t>
            </a:r>
            <a:r>
              <a:rPr lang="ru-RU" dirty="0"/>
              <a:t>(</a:t>
            </a:r>
            <a:r>
              <a:rPr lang="ru-RU" dirty="0" smtClean="0"/>
              <a:t>16.79/24.</a:t>
            </a:r>
            <a:r>
              <a:rPr lang="ru-RU" dirty="0"/>
              <a:t>9</a:t>
            </a:r>
            <a:r>
              <a:rPr lang="ru-RU" dirty="0" smtClean="0"/>
              <a:t>), </a:t>
            </a:r>
            <a:r>
              <a:rPr lang="en-US" dirty="0"/>
              <a:t>SSIM </a:t>
            </a:r>
            <a:r>
              <a:rPr lang="ru-RU" dirty="0"/>
              <a:t>(</a:t>
            </a:r>
            <a:r>
              <a:rPr lang="ru-RU" dirty="0" smtClean="0"/>
              <a:t>0.39/0.86)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919693" y="6433333"/>
            <a:ext cx="2743200" cy="365125"/>
          </a:xfrm>
        </p:spPr>
        <p:txBody>
          <a:bodyPr/>
          <a:lstStyle/>
          <a:p>
            <a:fld id="{23EE21AF-97E9-48D6-BAD3-8364BED17D7B}" type="slidenum">
              <a:rPr lang="ru-RU" sz="2000" smtClean="0"/>
              <a:pPr/>
              <a:t>13</a:t>
            </a:fld>
            <a:r>
              <a:rPr lang="en-US" sz="2000" dirty="0"/>
              <a:t>/19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3084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00" y="1044000"/>
            <a:ext cx="5040000" cy="5040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200" y="1044000"/>
            <a:ext cx="5040000" cy="5040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52850" y="91500"/>
            <a:ext cx="116967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err="1" smtClean="0"/>
              <a:t>Винеровская</a:t>
            </a:r>
            <a:r>
              <a:rPr lang="ru-RU" sz="4000" dirty="0" smtClean="0"/>
              <a:t> фильтрация периодической помехи</a:t>
            </a:r>
            <a:endParaRPr lang="ru-R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8800" y="6169580"/>
                <a:ext cx="52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Параметры шума</a:t>
                </a:r>
                <a:r>
                  <a:rPr lang="en-US" dirty="0" smtClean="0"/>
                  <a:t>: </a:t>
                </a:r>
                <a:r>
                  <a:rPr lang="ru-RU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:r>
                  <a:rPr lang="en-US" dirty="0" smtClean="0"/>
                  <a:t>90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:r>
                  <a:rPr lang="en-US" dirty="0" smtClean="0"/>
                  <a:t>100.4,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= 100.2</a:t>
                </a:r>
                <a:r>
                  <a:rPr lang="ru-RU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00" y="6169580"/>
                <a:ext cx="5220000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/>
          <p:cNvSpPr/>
          <p:nvPr/>
        </p:nvSpPr>
        <p:spPr>
          <a:xfrm>
            <a:off x="5698800" y="6169580"/>
            <a:ext cx="571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Результат фильтрации </a:t>
            </a:r>
            <a:r>
              <a:rPr lang="en-US" dirty="0" smtClean="0"/>
              <a:t>SNR </a:t>
            </a:r>
            <a:r>
              <a:rPr lang="ru-RU" dirty="0" smtClean="0"/>
              <a:t>(5.69/</a:t>
            </a:r>
            <a:r>
              <a:rPr lang="en-US" dirty="0" smtClean="0"/>
              <a:t>3</a:t>
            </a:r>
            <a:r>
              <a:rPr lang="ru-RU" dirty="0" smtClean="0"/>
              <a:t>6.04), </a:t>
            </a:r>
            <a:r>
              <a:rPr lang="en-US" dirty="0"/>
              <a:t>SSIM </a:t>
            </a:r>
            <a:r>
              <a:rPr lang="ru-RU" dirty="0"/>
              <a:t>(</a:t>
            </a:r>
            <a:r>
              <a:rPr lang="ru-RU" dirty="0" smtClean="0"/>
              <a:t>0.08/0.</a:t>
            </a:r>
            <a:r>
              <a:rPr lang="en-US" dirty="0" smtClean="0"/>
              <a:t>9</a:t>
            </a:r>
            <a:r>
              <a:rPr lang="ru-RU" dirty="0" smtClean="0"/>
              <a:t>8)</a:t>
            </a:r>
            <a:endParaRPr lang="ru-RU" dirty="0"/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919693" y="6433333"/>
            <a:ext cx="2743200" cy="365125"/>
          </a:xfrm>
        </p:spPr>
        <p:txBody>
          <a:bodyPr/>
          <a:lstStyle/>
          <a:p>
            <a:r>
              <a:rPr lang="en-US" sz="2000" dirty="0"/>
              <a:t>14/19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4200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21AF-97E9-48D6-BAD3-8364BED17D7B}" type="slidenum">
              <a:rPr lang="ru-RU" sz="2000" smtClean="0"/>
              <a:pPr/>
              <a:t>15</a:t>
            </a:fld>
            <a:r>
              <a:rPr lang="en-US" sz="2000" dirty="0"/>
              <a:t>/19</a:t>
            </a:r>
            <a:endParaRPr lang="ru-RU" sz="2000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741424"/>
              </p:ext>
            </p:extLst>
          </p:nvPr>
        </p:nvGraphicFramePr>
        <p:xfrm>
          <a:off x="6545943" y="3135023"/>
          <a:ext cx="5373913" cy="114141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97423"/>
                <a:gridCol w="1049227"/>
                <a:gridCol w="1023539"/>
                <a:gridCol w="1023539"/>
                <a:gridCol w="108018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Изображение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Barbara</a:t>
                      </a:r>
                      <a:r>
                        <a:rPr lang="ru-RU" sz="1400">
                          <a:effectLst/>
                        </a:rPr>
                        <a:t>.</a:t>
                      </a:r>
                      <a:r>
                        <a:rPr lang="en-US" sz="1400">
                          <a:effectLst/>
                        </a:rPr>
                        <a:t>png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Boat.png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Lena.png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Goldhill.png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PSNR</a:t>
                      </a:r>
                      <a:r>
                        <a:rPr lang="ru-RU" sz="1400" dirty="0">
                          <a:effectLst/>
                        </a:rPr>
                        <a:t>, дБ</a:t>
                      </a:r>
                      <a:endParaRPr lang="ru-RU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до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ru-RU" sz="1400" dirty="0">
                          <a:effectLst/>
                        </a:rPr>
                        <a:t>после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30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28.66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0000FF"/>
                          </a:solidFill>
                          <a:effectLst/>
                        </a:rPr>
                        <a:t>30.29</a:t>
                      </a:r>
                      <a:endParaRPr lang="ru-RU" sz="2000" b="1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29.15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SSIM</a:t>
                      </a:r>
                      <a:endParaRPr lang="ru-RU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до</a:t>
                      </a:r>
                      <a:r>
                        <a:rPr lang="en-US" sz="1400">
                          <a:effectLst/>
                        </a:rPr>
                        <a:t>/</a:t>
                      </a:r>
                      <a:r>
                        <a:rPr lang="ru-RU" sz="1400">
                          <a:effectLst/>
                        </a:rPr>
                        <a:t>после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0.85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0.75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 smtClean="0">
                          <a:effectLst/>
                        </a:rPr>
                        <a:t>0.85</a:t>
                      </a:r>
                      <a:endParaRPr lang="ru-RU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0.75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7555621" y="2795422"/>
            <a:ext cx="360374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№ </a:t>
            </a:r>
            <a:r>
              <a:rPr lang="ru-RU" altLang="ru-RU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“</a:t>
            </a:r>
            <a:r>
              <a:rPr lang="ru-RU" altLang="ru-RU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Ж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ёсткий” пороговый фильтр</a:t>
            </a:r>
            <a:endParaRPr kumimoji="0" lang="ru-RU" altLang="ru-RU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843968"/>
              </p:ext>
            </p:extLst>
          </p:nvPr>
        </p:nvGraphicFramePr>
        <p:xfrm>
          <a:off x="266700" y="4759170"/>
          <a:ext cx="5509883" cy="114141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56087"/>
                <a:gridCol w="1068648"/>
                <a:gridCol w="1042485"/>
                <a:gridCol w="1042485"/>
                <a:gridCol w="1100178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Изображение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Barbara</a:t>
                      </a:r>
                      <a:r>
                        <a:rPr lang="ru-RU" sz="1400">
                          <a:effectLst/>
                        </a:rPr>
                        <a:t>.</a:t>
                      </a:r>
                      <a:r>
                        <a:rPr lang="en-US" sz="1400">
                          <a:effectLst/>
                        </a:rPr>
                        <a:t>png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Boat.png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Lena.png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Goldhill.png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PSNR</a:t>
                      </a:r>
                      <a:r>
                        <a:rPr lang="ru-RU" sz="1400" dirty="0">
                          <a:effectLst/>
                        </a:rPr>
                        <a:t>, дБ</a:t>
                      </a:r>
                      <a:endParaRPr lang="ru-RU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до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ru-RU" sz="1400" dirty="0">
                          <a:effectLst/>
                        </a:rPr>
                        <a:t>после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29.73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28.7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29.93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29.27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SSIM</a:t>
                      </a:r>
                      <a:endParaRPr lang="ru-RU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до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ru-RU" sz="1400" dirty="0">
                          <a:effectLst/>
                        </a:rPr>
                        <a:t>после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0.83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0.75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0.81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0.75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1379301" y="4436285"/>
            <a:ext cx="353244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№ </a:t>
            </a: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“Мягкий” пороговый фильтр</a:t>
            </a:r>
            <a:endParaRPr kumimoji="0" lang="ru-RU" altLang="ru-RU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264119"/>
              </p:ext>
            </p:extLst>
          </p:nvPr>
        </p:nvGraphicFramePr>
        <p:xfrm>
          <a:off x="6526205" y="4756819"/>
          <a:ext cx="5438789" cy="115418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95674"/>
                <a:gridCol w="1073195"/>
                <a:gridCol w="1036320"/>
                <a:gridCol w="1036320"/>
                <a:gridCol w="109728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Изображение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Barbara</a:t>
                      </a:r>
                      <a:r>
                        <a:rPr lang="ru-RU" sz="1400">
                          <a:effectLst/>
                        </a:rPr>
                        <a:t>.</a:t>
                      </a:r>
                      <a:r>
                        <a:rPr lang="en-US" sz="1400">
                          <a:effectLst/>
                        </a:rPr>
                        <a:t>png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Boat</a:t>
                      </a:r>
                      <a:r>
                        <a:rPr lang="ru-RU" sz="1400">
                          <a:effectLst/>
                        </a:rPr>
                        <a:t>.</a:t>
                      </a:r>
                      <a:r>
                        <a:rPr lang="en-US" sz="1400">
                          <a:effectLst/>
                        </a:rPr>
                        <a:t>png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Lena</a:t>
                      </a:r>
                      <a:r>
                        <a:rPr lang="ru-RU" sz="1400">
                          <a:effectLst/>
                        </a:rPr>
                        <a:t>.</a:t>
                      </a:r>
                      <a:r>
                        <a:rPr lang="en-US" sz="1400">
                          <a:effectLst/>
                        </a:rPr>
                        <a:t>png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Goldhill.png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29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PSNR</a:t>
                      </a:r>
                      <a:r>
                        <a:rPr lang="ru-RU" sz="1400" dirty="0">
                          <a:effectLst/>
                        </a:rPr>
                        <a:t>, дБ</a:t>
                      </a:r>
                      <a:endParaRPr lang="ru-RU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до/после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0000FF"/>
                          </a:solidFill>
                          <a:effectLst/>
                        </a:rPr>
                        <a:t>30.01</a:t>
                      </a:r>
                      <a:endParaRPr lang="ru-RU" sz="2000" b="1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</a:rPr>
                        <a:t>28.62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30.24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29.19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29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SSIM</a:t>
                      </a:r>
                      <a:endParaRPr lang="ru-RU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до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ru-RU" sz="1400" dirty="0">
                          <a:effectLst/>
                        </a:rPr>
                        <a:t>после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rgbClr val="C00000"/>
                          </a:solidFill>
                          <a:effectLst/>
                        </a:rPr>
                        <a:t>0.86</a:t>
                      </a:r>
                      <a:endParaRPr lang="ru-RU" sz="20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rgbClr val="C00000"/>
                          </a:solidFill>
                          <a:effectLst/>
                        </a:rPr>
                        <a:t>0.76</a:t>
                      </a:r>
                      <a:endParaRPr lang="ru-RU" sz="20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rgbClr val="C00000"/>
                          </a:solidFill>
                          <a:effectLst/>
                        </a:rPr>
                        <a:t>0.86</a:t>
                      </a:r>
                      <a:endParaRPr lang="ru-RU" sz="20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 smtClean="0">
                          <a:solidFill>
                            <a:schemeClr val="tx1"/>
                          </a:solidFill>
                          <a:effectLst/>
                        </a:rPr>
                        <a:t>0.76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8152328" y="4428417"/>
            <a:ext cx="24584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№ </a:t>
            </a: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altLang="ru-RU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ильтр Винера</a:t>
            </a:r>
            <a:endParaRPr kumimoji="0" lang="ru-RU" altLang="ru-RU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30425"/>
              </p:ext>
            </p:extLst>
          </p:nvPr>
        </p:nvGraphicFramePr>
        <p:xfrm>
          <a:off x="278707" y="3139949"/>
          <a:ext cx="5489281" cy="11647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92794"/>
                <a:gridCol w="1045171"/>
                <a:gridCol w="1019583"/>
                <a:gridCol w="1019583"/>
                <a:gridCol w="1212150"/>
              </a:tblGrid>
              <a:tr h="2188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Изображение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Barbara</a:t>
                      </a:r>
                      <a:r>
                        <a:rPr lang="ru-RU" sz="1400" dirty="0">
                          <a:effectLst/>
                        </a:rPr>
                        <a:t>.</a:t>
                      </a:r>
                      <a:r>
                        <a:rPr lang="en-US" sz="1400" dirty="0" err="1">
                          <a:effectLst/>
                        </a:rPr>
                        <a:t>png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Boat</a:t>
                      </a:r>
                      <a:r>
                        <a:rPr lang="ru-RU" sz="1400" dirty="0">
                          <a:effectLst/>
                        </a:rPr>
                        <a:t>.</a:t>
                      </a:r>
                      <a:r>
                        <a:rPr lang="en-US" sz="1400" dirty="0" err="1">
                          <a:effectLst/>
                        </a:rPr>
                        <a:t>png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Lena.png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Goldhill.png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81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PSNR</a:t>
                      </a:r>
                      <a:r>
                        <a:rPr lang="ru-RU" sz="1400" dirty="0">
                          <a:effectLst/>
                        </a:rPr>
                        <a:t>, дБ</a:t>
                      </a:r>
                      <a:endParaRPr lang="ru-RU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до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ru-RU" sz="1400" dirty="0">
                          <a:effectLst/>
                        </a:rPr>
                        <a:t>после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26.17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28.74</a:t>
                      </a:r>
                      <a:endParaRPr lang="ru-RU" sz="2000" b="1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29.79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29.4</a:t>
                      </a:r>
                      <a:r>
                        <a:rPr lang="ru-RU" sz="2000" b="1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sz="2000" b="1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798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SSIM</a:t>
                      </a:r>
                      <a:endParaRPr lang="ru-RU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до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ru-RU" sz="1400" dirty="0">
                          <a:effectLst/>
                        </a:rPr>
                        <a:t>после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0.74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  <a:endParaRPr lang="ru-RU" sz="2000" b="1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0.81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  <a:endParaRPr lang="ru-RU" sz="2000" b="1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379301" y="2793123"/>
            <a:ext cx="31106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№ 2. Билатеральны</a:t>
            </a:r>
            <a:r>
              <a:rPr lang="ru-RU" altLang="ru-RU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й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фильтр</a:t>
            </a:r>
            <a:endParaRPr kumimoji="0" lang="ru-RU" altLang="ru-RU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Заголовок 1"/>
          <p:cNvSpPr>
            <a:spLocks noGrp="1"/>
          </p:cNvSpPr>
          <p:nvPr>
            <p:ph type="title"/>
          </p:nvPr>
        </p:nvSpPr>
        <p:spPr>
          <a:xfrm>
            <a:off x="754050" y="266701"/>
            <a:ext cx="10782300" cy="63499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Результаты экспериментов</a:t>
            </a:r>
            <a:br>
              <a:rPr lang="ru-RU" dirty="0" smtClean="0"/>
            </a:br>
            <a:r>
              <a:rPr lang="ru-RU" dirty="0" smtClean="0"/>
              <a:t>фильтрации нормального белого шума</a:t>
            </a:r>
            <a:endParaRPr lang="ru-RU" dirty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666183"/>
              </p:ext>
            </p:extLst>
          </p:nvPr>
        </p:nvGraphicFramePr>
        <p:xfrm>
          <a:off x="3435564" y="1450849"/>
          <a:ext cx="5489281" cy="11647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92794"/>
                <a:gridCol w="1045171"/>
                <a:gridCol w="1019583"/>
                <a:gridCol w="1019583"/>
                <a:gridCol w="1212150"/>
              </a:tblGrid>
              <a:tr h="2188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Изображение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Barbara</a:t>
                      </a:r>
                      <a:r>
                        <a:rPr lang="ru-RU" sz="1400" dirty="0">
                          <a:effectLst/>
                        </a:rPr>
                        <a:t>.</a:t>
                      </a:r>
                      <a:r>
                        <a:rPr lang="en-US" sz="1400" dirty="0" err="1">
                          <a:effectLst/>
                        </a:rPr>
                        <a:t>png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Boat</a:t>
                      </a:r>
                      <a:r>
                        <a:rPr lang="ru-RU" sz="1400" dirty="0">
                          <a:effectLst/>
                        </a:rPr>
                        <a:t>.</a:t>
                      </a:r>
                      <a:r>
                        <a:rPr lang="en-US" sz="1400" dirty="0" err="1">
                          <a:effectLst/>
                        </a:rPr>
                        <a:t>png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Lena.png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Goldhill.png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81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PSNR</a:t>
                      </a:r>
                      <a:r>
                        <a:rPr lang="ru-RU" sz="1400" dirty="0">
                          <a:effectLst/>
                        </a:rPr>
                        <a:t>, дБ</a:t>
                      </a:r>
                      <a:endParaRPr lang="ru-RU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до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ru-RU" sz="1400" dirty="0">
                          <a:effectLst/>
                        </a:rPr>
                        <a:t>после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22.12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22.12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22.12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22.12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798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SSIM</a:t>
                      </a:r>
                      <a:endParaRPr lang="ru-RU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до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ru-RU" sz="1400" dirty="0">
                          <a:effectLst/>
                        </a:rPr>
                        <a:t>после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0.47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0.43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0.39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0.4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489961" y="1107978"/>
            <a:ext cx="38540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№ 1. </a:t>
            </a:r>
            <a:r>
              <a:rPr lang="ru-RU" altLang="ru-RU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Значения метрик до фильтрации</a:t>
            </a:r>
            <a:endParaRPr kumimoji="0" lang="ru-RU" altLang="ru-RU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3899" y="1415755"/>
            <a:ext cx="2606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Параметры шума</a:t>
            </a:r>
            <a:r>
              <a:rPr lang="en-US" dirty="0" smtClean="0"/>
              <a:t>:</a:t>
            </a: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 = 20</a:t>
            </a: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µ = 0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01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923065"/>
              </p:ext>
            </p:extLst>
          </p:nvPr>
        </p:nvGraphicFramePr>
        <p:xfrm>
          <a:off x="816153" y="2854549"/>
          <a:ext cx="4524263" cy="114141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61714"/>
                <a:gridCol w="1105561"/>
                <a:gridCol w="1078494"/>
                <a:gridCol w="1078494"/>
              </a:tblGrid>
              <a:tr h="2242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Изображение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Barbara</a:t>
                      </a:r>
                      <a:r>
                        <a:rPr lang="ru-RU" sz="1400">
                          <a:effectLst/>
                        </a:rPr>
                        <a:t>.</a:t>
                      </a:r>
                      <a:r>
                        <a:rPr lang="en-US" sz="1400">
                          <a:effectLst/>
                        </a:rPr>
                        <a:t>png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Boat.png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Lena.png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84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PSNR</a:t>
                      </a:r>
                      <a:r>
                        <a:rPr lang="ru-RU" sz="1400" dirty="0">
                          <a:effectLst/>
                        </a:rPr>
                        <a:t>, дБ</a:t>
                      </a:r>
                      <a:endParaRPr lang="ru-RU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до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ru-RU" sz="1400" dirty="0">
                          <a:effectLst/>
                        </a:rPr>
                        <a:t>после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30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28.66</a:t>
                      </a:r>
                      <a:endParaRPr lang="ru-RU" sz="2000" b="1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0000FF"/>
                          </a:solidFill>
                          <a:effectLst/>
                        </a:rPr>
                        <a:t>30.29</a:t>
                      </a:r>
                      <a:endParaRPr lang="ru-RU" sz="2000" b="1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84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SSIM</a:t>
                      </a:r>
                      <a:endParaRPr lang="ru-RU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до</a:t>
                      </a:r>
                      <a:r>
                        <a:rPr lang="en-US" sz="1400">
                          <a:effectLst/>
                        </a:rPr>
                        <a:t>/</a:t>
                      </a:r>
                      <a:r>
                        <a:rPr lang="ru-RU" sz="1400">
                          <a:effectLst/>
                        </a:rPr>
                        <a:t>после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0.85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0.75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 smtClean="0">
                          <a:effectLst/>
                        </a:rPr>
                        <a:t>0.85</a:t>
                      </a:r>
                      <a:endParaRPr lang="ru-RU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16321" y="2521920"/>
            <a:ext cx="360374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№ </a:t>
            </a: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“</a:t>
            </a:r>
            <a:r>
              <a:rPr lang="ru-RU" altLang="ru-RU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Ж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ёсткий” пороговый фильтр</a:t>
            </a:r>
            <a:endParaRPr kumimoji="0" lang="ru-RU" altLang="ru-RU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57381"/>
              </p:ext>
            </p:extLst>
          </p:nvPr>
        </p:nvGraphicFramePr>
        <p:xfrm>
          <a:off x="6816979" y="2855004"/>
          <a:ext cx="4537592" cy="114141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95675"/>
                <a:gridCol w="1126271"/>
                <a:gridCol w="1106945"/>
                <a:gridCol w="1108701"/>
              </a:tblGrid>
              <a:tr h="2210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Изображение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Barbara</a:t>
                      </a:r>
                      <a:r>
                        <a:rPr lang="ru-RU" sz="1400" dirty="0">
                          <a:effectLst/>
                        </a:rPr>
                        <a:t>.</a:t>
                      </a:r>
                      <a:r>
                        <a:rPr lang="en-US" sz="1400" dirty="0" err="1">
                          <a:effectLst/>
                        </a:rPr>
                        <a:t>png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Boat</a:t>
                      </a:r>
                      <a:r>
                        <a:rPr lang="ru-RU" sz="1400" dirty="0">
                          <a:effectLst/>
                        </a:rPr>
                        <a:t>.</a:t>
                      </a:r>
                      <a:r>
                        <a:rPr lang="en-US" sz="1400" dirty="0" err="1">
                          <a:effectLst/>
                        </a:rPr>
                        <a:t>png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Lena</a:t>
                      </a:r>
                      <a:r>
                        <a:rPr lang="ru-RU" sz="1400">
                          <a:effectLst/>
                        </a:rPr>
                        <a:t>.</a:t>
                      </a:r>
                      <a:r>
                        <a:rPr lang="en-US" sz="1400">
                          <a:effectLst/>
                        </a:rPr>
                        <a:t>png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23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PSNR</a:t>
                      </a:r>
                      <a:r>
                        <a:rPr lang="ru-RU" sz="1400" dirty="0">
                          <a:effectLst/>
                        </a:rPr>
                        <a:t>, дБ</a:t>
                      </a:r>
                      <a:endParaRPr lang="ru-RU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до/после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0000FF"/>
                          </a:solidFill>
                          <a:effectLst/>
                        </a:rPr>
                        <a:t>30.01</a:t>
                      </a:r>
                      <a:endParaRPr lang="ru-RU" sz="2000" b="1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28.62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30.24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23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SSIM</a:t>
                      </a:r>
                      <a:endParaRPr lang="ru-RU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до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ru-RU" sz="1400" dirty="0">
                          <a:effectLst/>
                        </a:rPr>
                        <a:t>после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rgbClr val="C00000"/>
                          </a:solidFill>
                          <a:effectLst/>
                        </a:rPr>
                        <a:t>0.86</a:t>
                      </a:r>
                      <a:endParaRPr lang="ru-RU" sz="20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rgbClr val="C00000"/>
                          </a:solidFill>
                          <a:effectLst/>
                        </a:rPr>
                        <a:t>0.76</a:t>
                      </a:r>
                      <a:endParaRPr lang="ru-RU" sz="20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rgbClr val="C00000"/>
                          </a:solidFill>
                          <a:effectLst/>
                        </a:rPr>
                        <a:t>0.86</a:t>
                      </a:r>
                      <a:endParaRPr lang="ru-RU" sz="20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8046002" y="2526687"/>
            <a:ext cx="24584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№ </a:t>
            </a: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altLang="ru-RU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ильтр Винера</a:t>
            </a:r>
            <a:endParaRPr kumimoji="0" lang="ru-RU" altLang="ru-RU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036968"/>
              </p:ext>
            </p:extLst>
          </p:nvPr>
        </p:nvGraphicFramePr>
        <p:xfrm>
          <a:off x="3798844" y="4959580"/>
          <a:ext cx="4537592" cy="114141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95675"/>
                <a:gridCol w="1126271"/>
                <a:gridCol w="1106945"/>
                <a:gridCol w="1108701"/>
              </a:tblGrid>
              <a:tr h="2210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Изображение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Barbara</a:t>
                      </a:r>
                      <a:r>
                        <a:rPr lang="ru-RU" sz="1400" dirty="0">
                          <a:effectLst/>
                        </a:rPr>
                        <a:t>.</a:t>
                      </a:r>
                      <a:r>
                        <a:rPr lang="en-US" sz="1400" dirty="0" err="1">
                          <a:effectLst/>
                        </a:rPr>
                        <a:t>png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Boat</a:t>
                      </a:r>
                      <a:r>
                        <a:rPr lang="ru-RU" sz="1400" dirty="0">
                          <a:effectLst/>
                        </a:rPr>
                        <a:t>.</a:t>
                      </a:r>
                      <a:r>
                        <a:rPr lang="en-US" sz="1400" dirty="0" err="1">
                          <a:effectLst/>
                        </a:rPr>
                        <a:t>png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Lena</a:t>
                      </a:r>
                      <a:r>
                        <a:rPr lang="ru-RU" sz="1400">
                          <a:effectLst/>
                        </a:rPr>
                        <a:t>.</a:t>
                      </a:r>
                      <a:r>
                        <a:rPr lang="en-US" sz="1400">
                          <a:effectLst/>
                        </a:rPr>
                        <a:t>png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23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PSNR</a:t>
                      </a:r>
                      <a:r>
                        <a:rPr lang="ru-RU" sz="1400" dirty="0">
                          <a:effectLst/>
                        </a:rPr>
                        <a:t>, дБ</a:t>
                      </a:r>
                      <a:endParaRPr lang="ru-RU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до/после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28.6</a:t>
                      </a: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27.56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523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SSIM</a:t>
                      </a:r>
                      <a:endParaRPr lang="ru-RU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до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ru-RU" sz="1400" dirty="0">
                          <a:effectLst/>
                        </a:rPr>
                        <a:t>после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963115" y="4627011"/>
            <a:ext cx="101250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№ </a:t>
            </a:r>
            <a:r>
              <a:rPr lang="en-US" altLang="ru-RU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Модифицированный</a:t>
            </a:r>
            <a:r>
              <a:rPr kumimoji="0" lang="ru-RU" altLang="ru-RU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ильтр Винера в базисе пакетного ДВП с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энтропийным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критерием 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данные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М.Хабибулина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ru-RU" altLang="ru-RU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754050" y="266701"/>
            <a:ext cx="10782300" cy="63499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Сравнение частотной и </a:t>
            </a:r>
            <a:r>
              <a:rPr lang="ru-RU" dirty="0" err="1" smtClean="0"/>
              <a:t>вейвлет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фильтрации нормального белого шума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21AF-97E9-48D6-BAD3-8364BED17D7B}" type="slidenum">
              <a:rPr lang="ru-RU" sz="2000" smtClean="0"/>
              <a:pPr/>
              <a:t>16</a:t>
            </a:fld>
            <a:r>
              <a:rPr lang="en-US" sz="2000" dirty="0"/>
              <a:t>/19</a:t>
            </a:r>
            <a:endParaRPr lang="ru-RU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1654226" y="4009633"/>
            <a:ext cx="3969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Количество арифметических операций на пиксель</a:t>
            </a:r>
            <a:r>
              <a:rPr lang="en-US" b="1" dirty="0" smtClean="0"/>
              <a:t>:</a:t>
            </a:r>
            <a:r>
              <a:rPr lang="ru-RU" b="1" dirty="0" smtClean="0"/>
              <a:t> </a:t>
            </a:r>
            <a:r>
              <a:rPr lang="en-US" b="1" dirty="0" smtClean="0"/>
              <a:t> </a:t>
            </a:r>
            <a:r>
              <a:rPr lang="ru-RU" b="1" i="1" dirty="0" smtClean="0"/>
              <a:t>1272</a:t>
            </a:r>
            <a:endParaRPr lang="en-US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7493224" y="4022333"/>
            <a:ext cx="3593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Количество арифметических операций на пиксель</a:t>
            </a:r>
            <a:r>
              <a:rPr lang="en-US" b="1" dirty="0"/>
              <a:t>: </a:t>
            </a:r>
            <a:r>
              <a:rPr lang="ru-RU" b="1" dirty="0" smtClean="0"/>
              <a:t> </a:t>
            </a:r>
            <a:r>
              <a:rPr lang="ru-RU" b="1" i="1" dirty="0" smtClean="0"/>
              <a:t>1342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332626" y="6114724"/>
            <a:ext cx="3528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Количество арифметических операций на пиксель</a:t>
            </a:r>
            <a:r>
              <a:rPr lang="en-US" b="1" dirty="0"/>
              <a:t>: </a:t>
            </a:r>
            <a:r>
              <a:rPr lang="ru-RU" b="1" dirty="0" smtClean="0"/>
              <a:t> </a:t>
            </a:r>
            <a:r>
              <a:rPr lang="ru-RU" b="1" i="1" dirty="0" smtClean="0"/>
              <a:t>133</a:t>
            </a:r>
            <a:endParaRPr lang="en-US" b="1" dirty="0"/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177850"/>
              </p:ext>
            </p:extLst>
          </p:nvPr>
        </p:nvGraphicFramePr>
        <p:xfrm>
          <a:off x="3753192" y="1382580"/>
          <a:ext cx="4552737" cy="11647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69654"/>
                <a:gridCol w="1112519"/>
                <a:gridCol w="1085282"/>
                <a:gridCol w="1085282"/>
              </a:tblGrid>
              <a:tr h="2188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Изображение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Barbara</a:t>
                      </a:r>
                      <a:r>
                        <a:rPr lang="ru-RU" sz="1400" dirty="0">
                          <a:effectLst/>
                        </a:rPr>
                        <a:t>.</a:t>
                      </a:r>
                      <a:r>
                        <a:rPr lang="en-US" sz="1400" dirty="0" err="1">
                          <a:effectLst/>
                        </a:rPr>
                        <a:t>png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Boat</a:t>
                      </a:r>
                      <a:r>
                        <a:rPr lang="ru-RU" sz="1400" dirty="0">
                          <a:effectLst/>
                        </a:rPr>
                        <a:t>.</a:t>
                      </a:r>
                      <a:r>
                        <a:rPr lang="en-US" sz="1400" dirty="0" err="1">
                          <a:effectLst/>
                        </a:rPr>
                        <a:t>png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Lena.png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81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PSNR</a:t>
                      </a:r>
                      <a:r>
                        <a:rPr lang="ru-RU" sz="1400" dirty="0">
                          <a:effectLst/>
                        </a:rPr>
                        <a:t>, дБ</a:t>
                      </a:r>
                      <a:endParaRPr lang="ru-RU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до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ru-RU" sz="1400" dirty="0">
                          <a:effectLst/>
                        </a:rPr>
                        <a:t>после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22.12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22.12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22.12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798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SSIM</a:t>
                      </a:r>
                      <a:endParaRPr lang="ru-RU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до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ru-RU" sz="1400" dirty="0">
                          <a:effectLst/>
                        </a:rPr>
                        <a:t>после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0.47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0.43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0.39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332626" y="1072069"/>
            <a:ext cx="38540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№ </a:t>
            </a: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altLang="ru-RU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Значения метрик до фильтрации</a:t>
            </a:r>
            <a:endParaRPr kumimoji="0" lang="ru-RU" altLang="ru-RU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3899" y="1415755"/>
            <a:ext cx="2606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Параметры шума</a:t>
            </a:r>
            <a:r>
              <a:rPr lang="en-US" dirty="0" smtClean="0"/>
              <a:t>:</a:t>
            </a: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 = 20</a:t>
            </a: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µ = 0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03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754050" y="266701"/>
            <a:ext cx="10782300" cy="63499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Результаты экспериментов</a:t>
            </a:r>
            <a:br>
              <a:rPr lang="ru-RU" dirty="0" smtClean="0"/>
            </a:br>
            <a:r>
              <a:rPr lang="ru-RU" dirty="0" smtClean="0"/>
              <a:t>фильтрации периодического шума</a:t>
            </a:r>
            <a:endParaRPr lang="ru-RU" dirty="0"/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6505575" y="2939781"/>
            <a:ext cx="54673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№ 1</a:t>
            </a: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altLang="ru-RU" sz="1400" b="1" dirty="0"/>
              <a:t>М</a:t>
            </a:r>
            <a:r>
              <a:rPr lang="ru-RU" sz="1400" b="1" dirty="0" smtClean="0"/>
              <a:t>етод </a:t>
            </a:r>
            <a:r>
              <a:rPr lang="ru-RU" sz="1400" b="1" dirty="0"/>
              <a:t>оптимальной узкополосной </a:t>
            </a:r>
            <a:r>
              <a:rPr lang="ru-RU" sz="1400" b="1" dirty="0" smtClean="0"/>
              <a:t>фильтрации (окно Гаусса</a:t>
            </a:r>
            <a:r>
              <a:rPr lang="ru-RU" sz="1400" b="1" dirty="0"/>
              <a:t>)</a:t>
            </a:r>
            <a:endParaRPr kumimoji="0" lang="ru-RU" altLang="ru-RU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13899" y="2939781"/>
            <a:ext cx="54963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№ 1</a:t>
            </a: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altLang="ru-RU" sz="1400" b="1" dirty="0"/>
              <a:t>М</a:t>
            </a:r>
            <a:r>
              <a:rPr lang="ru-RU" sz="1400" b="1" dirty="0"/>
              <a:t>етод оптимальной </a:t>
            </a:r>
            <a:r>
              <a:rPr lang="ru-RU" sz="1400" b="1" dirty="0" smtClean="0"/>
              <a:t>узкополосной фильтрации (окно </a:t>
            </a:r>
            <a:r>
              <a:rPr lang="ru-RU" sz="1400" b="1" dirty="0" err="1" smtClean="0"/>
              <a:t>Баттерворта</a:t>
            </a:r>
            <a:r>
              <a:rPr lang="ru-RU" sz="1400" b="1" dirty="0" smtClean="0"/>
              <a:t>)</a:t>
            </a:r>
            <a:endParaRPr kumimoji="0" lang="ru-RU" altLang="ru-RU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4945235" y="4894084"/>
            <a:ext cx="254980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№ 13. </a:t>
            </a:r>
            <a:r>
              <a:rPr lang="ru-RU" altLang="ru-RU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ильтр Винера</a:t>
            </a:r>
            <a:endParaRPr kumimoji="0" lang="ru-RU" altLang="ru-RU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495899"/>
              </p:ext>
            </p:extLst>
          </p:nvPr>
        </p:nvGraphicFramePr>
        <p:xfrm>
          <a:off x="6515775" y="3488404"/>
          <a:ext cx="5464312" cy="114141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17566"/>
                <a:gridCol w="1066877"/>
                <a:gridCol w="1040758"/>
                <a:gridCol w="1040758"/>
                <a:gridCol w="1098353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Изображение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Barbara</a:t>
                      </a:r>
                      <a:r>
                        <a:rPr lang="ru-RU" sz="1400" dirty="0">
                          <a:effectLst/>
                        </a:rPr>
                        <a:t>.</a:t>
                      </a:r>
                      <a:r>
                        <a:rPr lang="en-US" sz="1400" dirty="0" err="1">
                          <a:effectLst/>
                        </a:rPr>
                        <a:t>png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Boat</a:t>
                      </a:r>
                      <a:r>
                        <a:rPr lang="ru-RU" sz="1400">
                          <a:effectLst/>
                        </a:rPr>
                        <a:t>.</a:t>
                      </a:r>
                      <a:r>
                        <a:rPr lang="en-US" sz="1400">
                          <a:effectLst/>
                        </a:rPr>
                        <a:t>png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Lena.png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Goldhill.png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PSNR</a:t>
                      </a:r>
                      <a:r>
                        <a:rPr lang="ru-RU" sz="1400" dirty="0">
                          <a:effectLst/>
                        </a:rPr>
                        <a:t>, дБ</a:t>
                      </a:r>
                      <a:endParaRPr lang="ru-RU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до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ru-RU" sz="1400" dirty="0">
                          <a:effectLst/>
                        </a:rPr>
                        <a:t>после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32.7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36.36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33.15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32.95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SSIM</a:t>
                      </a:r>
                      <a:endParaRPr lang="ru-RU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до</a:t>
                      </a:r>
                      <a:r>
                        <a:rPr lang="en-US" sz="1400">
                          <a:effectLst/>
                        </a:rPr>
                        <a:t>/</a:t>
                      </a:r>
                      <a:r>
                        <a:rPr lang="ru-RU" sz="1400">
                          <a:effectLst/>
                        </a:rPr>
                        <a:t>после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0.96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0.97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0.97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0.96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209861"/>
              </p:ext>
            </p:extLst>
          </p:nvPr>
        </p:nvGraphicFramePr>
        <p:xfrm>
          <a:off x="322550" y="3484306"/>
          <a:ext cx="5487092" cy="114141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22642"/>
                <a:gridCol w="1071325"/>
                <a:gridCol w="1045096"/>
                <a:gridCol w="1045096"/>
                <a:gridCol w="1102933"/>
              </a:tblGrid>
              <a:tr h="2214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Изображение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Barbara</a:t>
                      </a:r>
                      <a:r>
                        <a:rPr lang="ru-RU" sz="1400">
                          <a:effectLst/>
                        </a:rPr>
                        <a:t>.</a:t>
                      </a:r>
                      <a:r>
                        <a:rPr lang="en-US" sz="1400">
                          <a:effectLst/>
                        </a:rPr>
                        <a:t>png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Boat</a:t>
                      </a:r>
                      <a:r>
                        <a:rPr lang="ru-RU" sz="1400">
                          <a:effectLst/>
                        </a:rPr>
                        <a:t>.</a:t>
                      </a:r>
                      <a:r>
                        <a:rPr lang="en-US" sz="1400">
                          <a:effectLst/>
                        </a:rPr>
                        <a:t>png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Lena.png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Goldhill.png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28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PSNR</a:t>
                      </a:r>
                      <a:r>
                        <a:rPr lang="ru-RU" sz="1400" dirty="0">
                          <a:effectLst/>
                        </a:rPr>
                        <a:t>, дБ</a:t>
                      </a:r>
                      <a:endParaRPr lang="ru-RU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до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ru-RU" sz="1400" dirty="0">
                          <a:effectLst/>
                        </a:rPr>
                        <a:t>после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32.35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35.96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32.94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32.75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28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SSIM</a:t>
                      </a:r>
                      <a:endParaRPr lang="ru-RU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до</a:t>
                      </a:r>
                      <a:r>
                        <a:rPr lang="en-US" sz="1400">
                          <a:effectLst/>
                        </a:rPr>
                        <a:t>/</a:t>
                      </a:r>
                      <a:r>
                        <a:rPr lang="ru-RU" sz="1400">
                          <a:effectLst/>
                        </a:rPr>
                        <a:t>после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0.95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0.96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0.95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0.95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002324"/>
              </p:ext>
            </p:extLst>
          </p:nvPr>
        </p:nvGraphicFramePr>
        <p:xfrm>
          <a:off x="3424584" y="5215444"/>
          <a:ext cx="5483935" cy="114141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21938"/>
                <a:gridCol w="1070708"/>
                <a:gridCol w="1044495"/>
                <a:gridCol w="1044495"/>
                <a:gridCol w="1102299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Изображение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Barbara</a:t>
                      </a:r>
                      <a:r>
                        <a:rPr lang="ru-RU" sz="1400">
                          <a:effectLst/>
                        </a:rPr>
                        <a:t>.</a:t>
                      </a:r>
                      <a:r>
                        <a:rPr lang="en-US" sz="1400">
                          <a:effectLst/>
                        </a:rPr>
                        <a:t>png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Boat</a:t>
                      </a:r>
                      <a:r>
                        <a:rPr lang="ru-RU" sz="1400">
                          <a:effectLst/>
                        </a:rPr>
                        <a:t>.</a:t>
                      </a:r>
                      <a:r>
                        <a:rPr lang="en-US" sz="1400">
                          <a:effectLst/>
                        </a:rPr>
                        <a:t>png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Lena.png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Goldhill.png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PSNR</a:t>
                      </a:r>
                      <a:r>
                        <a:rPr lang="ru-RU" sz="1400" dirty="0">
                          <a:effectLst/>
                        </a:rPr>
                        <a:t>, дБ</a:t>
                      </a:r>
                      <a:endParaRPr lang="ru-RU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до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ru-RU" sz="1400" dirty="0">
                          <a:effectLst/>
                        </a:rPr>
                        <a:t>после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</a:t>
                      </a:r>
                      <a:r>
                        <a:rPr lang="ru-RU" sz="2000" b="1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41.71</a:t>
                      </a:r>
                      <a:endParaRPr lang="ru-RU" sz="2000" b="1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40.95</a:t>
                      </a:r>
                      <a:endParaRPr lang="ru-RU" sz="2000" b="1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42.41</a:t>
                      </a:r>
                      <a:endParaRPr lang="ru-RU" sz="2000" b="1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SSIM</a:t>
                      </a:r>
                      <a:endParaRPr lang="ru-RU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до</a:t>
                      </a:r>
                      <a:r>
                        <a:rPr lang="en-US" sz="1400">
                          <a:effectLst/>
                        </a:rPr>
                        <a:t>/</a:t>
                      </a:r>
                      <a:r>
                        <a:rPr lang="ru-RU" sz="1400">
                          <a:effectLst/>
                        </a:rPr>
                        <a:t>после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</a:t>
                      </a:r>
                      <a:endParaRPr lang="ru-RU" sz="2000" b="1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</a:t>
                      </a:r>
                      <a:endParaRPr lang="ru-RU" sz="2000" b="1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</a:t>
                      </a:r>
                      <a:endParaRPr lang="ru-RU" sz="2000" b="1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</a:t>
                      </a:r>
                      <a:endParaRPr lang="ru-RU" sz="2000" b="1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21AF-97E9-48D6-BAD3-8364BED17D7B}" type="slidenum">
              <a:rPr lang="ru-RU" sz="2000" smtClean="0"/>
              <a:t>17</a:t>
            </a:fld>
            <a:r>
              <a:rPr lang="en-US" sz="2000" dirty="0" smtClean="0"/>
              <a:t>/19</a:t>
            </a:r>
            <a:endParaRPr lang="ru-RU" sz="20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756532" y="1246884"/>
            <a:ext cx="39454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№ </a:t>
            </a:r>
            <a:r>
              <a:rPr lang="en-US" altLang="ru-RU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ru-RU" altLang="ru-RU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altLang="ru-RU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Значения метрик до фильтрации</a:t>
            </a:r>
            <a:endParaRPr lang="ru-RU" altLang="ru-RU" sz="1100" b="1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665291"/>
              </p:ext>
            </p:extLst>
          </p:nvPr>
        </p:nvGraphicFramePr>
        <p:xfrm>
          <a:off x="3556524" y="1545144"/>
          <a:ext cx="5483935" cy="114141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21938"/>
                <a:gridCol w="1070708"/>
                <a:gridCol w="1044495"/>
                <a:gridCol w="1044495"/>
                <a:gridCol w="1102299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Изображение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Barbara</a:t>
                      </a:r>
                      <a:r>
                        <a:rPr lang="ru-RU" sz="1400">
                          <a:effectLst/>
                        </a:rPr>
                        <a:t>.</a:t>
                      </a:r>
                      <a:r>
                        <a:rPr lang="en-US" sz="1400">
                          <a:effectLst/>
                        </a:rPr>
                        <a:t>png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Boat</a:t>
                      </a:r>
                      <a:r>
                        <a:rPr lang="ru-RU" sz="1400">
                          <a:effectLst/>
                        </a:rPr>
                        <a:t>.</a:t>
                      </a:r>
                      <a:r>
                        <a:rPr lang="en-US" sz="1400">
                          <a:effectLst/>
                        </a:rPr>
                        <a:t>png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Lena.png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Goldhill.png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PSNR</a:t>
                      </a:r>
                      <a:r>
                        <a:rPr lang="ru-RU" sz="1400" dirty="0">
                          <a:effectLst/>
                        </a:rPr>
                        <a:t>, дБ</a:t>
                      </a:r>
                      <a:endParaRPr lang="ru-RU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до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ru-RU" sz="1400" dirty="0">
                          <a:effectLst/>
                        </a:rPr>
                        <a:t>после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12.06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12.06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12.06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12.06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SSIM</a:t>
                      </a:r>
                      <a:endParaRPr lang="ru-RU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до</a:t>
                      </a:r>
                      <a:r>
                        <a:rPr lang="en-US" sz="1400">
                          <a:effectLst/>
                        </a:rPr>
                        <a:t>/</a:t>
                      </a:r>
                      <a:r>
                        <a:rPr lang="ru-RU" sz="1400">
                          <a:effectLst/>
                        </a:rPr>
                        <a:t>после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effectLst/>
                        </a:rPr>
                        <a:t>0.13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effectLst/>
                        </a:rPr>
                        <a:t>0.08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13899" y="1415755"/>
                <a:ext cx="260672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Параметры шума</a:t>
                </a:r>
                <a:r>
                  <a:rPr lang="en-US" dirty="0" smtClean="0"/>
                  <a:t>:</a:t>
                </a:r>
              </a:p>
              <a:p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90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100.4</a:t>
                </a:r>
                <a:endPara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100.2</a:t>
                </a:r>
                <a:endPara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99" y="1415755"/>
                <a:ext cx="2606722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869" t="-2538" b="-7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19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754050" y="266701"/>
            <a:ext cx="10782300" cy="63499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Выводы и заключение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95583" y="929350"/>
            <a:ext cx="11299234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Рассмотрены модели </a:t>
            </a:r>
            <a:r>
              <a:rPr lang="ru-RU" sz="2400" dirty="0" smtClean="0"/>
              <a:t>двух часто встречающихся </a:t>
            </a:r>
            <a:r>
              <a:rPr lang="ru-RU" sz="2400" dirty="0"/>
              <a:t>в </a:t>
            </a:r>
            <a:r>
              <a:rPr lang="ru-RU" sz="2400" dirty="0" smtClean="0"/>
              <a:t>природе видов шума, а также способы борьбы с ними.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Предложены </a:t>
            </a:r>
            <a:r>
              <a:rPr lang="ru-RU" sz="2400" dirty="0" smtClean="0"/>
              <a:t>реализации </a:t>
            </a:r>
            <a:r>
              <a:rPr lang="ru-RU" sz="2400" dirty="0"/>
              <a:t>алгоритмов пороговой фильтрации, применимые к обработке коэффициентов  ДПФ для подавления нормального белого шума</a:t>
            </a:r>
            <a:r>
              <a:rPr lang="ru-RU" sz="2400" dirty="0" smtClean="0"/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Ценой существенно большего объёма требуемых вычислений рассмотренные в работе методы частотной фильтрации превзошли качество </a:t>
            </a:r>
            <a:r>
              <a:rPr lang="ru-RU" sz="2400" dirty="0" smtClean="0"/>
              <a:t>подавления нормального белого шума </a:t>
            </a:r>
            <a:r>
              <a:rPr lang="ru-RU" sz="2400" dirty="0"/>
              <a:t>в области </a:t>
            </a:r>
            <a:r>
              <a:rPr lang="ru-RU" sz="2400" dirty="0" err="1"/>
              <a:t>вейвлет</a:t>
            </a:r>
            <a:r>
              <a:rPr lang="ru-RU" sz="2400" dirty="0"/>
              <a:t>-преобразований</a:t>
            </a:r>
            <a:r>
              <a:rPr lang="ru-RU" sz="2400" dirty="0" smtClean="0"/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При фильтрации нормального белого шума частотными методами результаты обработки “жёстким” пороговым фильтром показали высокий рост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PSNR</a:t>
            </a:r>
            <a:r>
              <a:rPr lang="ru-RU" sz="2400" dirty="0" smtClean="0"/>
              <a:t>, результаты фильтра Винера – наибольший рост </a:t>
            </a:r>
            <a:r>
              <a:rPr lang="en-US" sz="2400" dirty="0" smtClean="0"/>
              <a:t>SSIM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При </a:t>
            </a:r>
            <a:r>
              <a:rPr lang="ru-RU" sz="2400" dirty="0"/>
              <a:t>устранении периодической помехи </a:t>
            </a:r>
            <a:r>
              <a:rPr lang="ru-RU" sz="2400" dirty="0" err="1" smtClean="0"/>
              <a:t>винеровская</a:t>
            </a:r>
            <a:r>
              <a:rPr lang="ru-RU" sz="2400" dirty="0" smtClean="0"/>
              <a:t> фильтрация превзошла метод оптимальной узкополосной фильтрации.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Таким образом, фильтр </a:t>
            </a:r>
            <a:r>
              <a:rPr lang="ru-RU" sz="2400" dirty="0"/>
              <a:t>Винера является универсальным средством подавления шумов в том смысле, что подходит для борьбы с шумами различной природы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21AF-97E9-48D6-BAD3-8364BED17D7B}" type="slidenum">
              <a:rPr lang="ru-RU" sz="2000" smtClean="0"/>
              <a:t>18</a:t>
            </a:fld>
            <a:r>
              <a:rPr lang="en-US" sz="2000" dirty="0" smtClean="0"/>
              <a:t>/19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1041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754050" y="266701"/>
            <a:ext cx="10782300" cy="63499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21AF-97E9-48D6-BAD3-8364BED17D7B}" type="slidenum">
              <a:rPr lang="ru-RU" sz="2000" smtClean="0"/>
              <a:t>19</a:t>
            </a:fld>
            <a:r>
              <a:rPr lang="en-US" sz="2000" dirty="0" smtClean="0"/>
              <a:t>/19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0688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1700" y="0"/>
            <a:ext cx="10515600" cy="1325563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8000" y="1117600"/>
            <a:ext cx="11147380" cy="5382986"/>
          </a:xfrm>
        </p:spPr>
        <p:txBody>
          <a:bodyPr>
            <a:noAutofit/>
          </a:bodyPr>
          <a:lstStyle/>
          <a:p>
            <a:r>
              <a:rPr lang="ru-RU" dirty="0"/>
              <a:t>Процессы получения и передачи цифровых изображений сопровождаются образованием на них искажений и </a:t>
            </a:r>
            <a:r>
              <a:rPr lang="ru-RU" dirty="0" smtClean="0"/>
              <a:t>шумов.</a:t>
            </a:r>
          </a:p>
          <a:p>
            <a:r>
              <a:rPr lang="ru-RU" dirty="0" smtClean="0"/>
              <a:t>В работе рассмотрены аддитивные белый гауссов (нормальный) и периодический шумы. Модель возникновения аддитивных шумов на изображениях определяется формулой</a:t>
            </a:r>
            <a:r>
              <a:rPr lang="en-US" sz="2500" dirty="0" smtClean="0"/>
              <a:t>:</a:t>
            </a:r>
            <a:endParaRPr lang="ru-RU" sz="2500" dirty="0" smtClean="0"/>
          </a:p>
          <a:p>
            <a:pPr marL="0" indent="0">
              <a:buNone/>
            </a:pPr>
            <a:endParaRPr lang="ru-RU" sz="2500" dirty="0" smtClean="0"/>
          </a:p>
          <a:p>
            <a:pPr marL="252000" indent="0">
              <a:buNone/>
            </a:pPr>
            <a:r>
              <a:rPr lang="ru-RU" dirty="0" smtClean="0"/>
              <a:t>где </a:t>
            </a:r>
            <a:r>
              <a:rPr lang="en-US" i="1" dirty="0"/>
              <a:t>f(</a:t>
            </a:r>
            <a:r>
              <a:rPr lang="en-US" i="1" dirty="0" err="1"/>
              <a:t>x,y</a:t>
            </a:r>
            <a:r>
              <a:rPr lang="en-US" i="1" dirty="0"/>
              <a:t>)</a:t>
            </a:r>
            <a:r>
              <a:rPr lang="en-US" dirty="0"/>
              <a:t> – </a:t>
            </a:r>
            <a:r>
              <a:rPr lang="ru-RU" dirty="0"/>
              <a:t>исходное изображение, </a:t>
            </a:r>
            <a:r>
              <a:rPr lang="en-US" i="1" dirty="0"/>
              <a:t>n(</a:t>
            </a:r>
            <a:r>
              <a:rPr lang="en-US" i="1" dirty="0" err="1"/>
              <a:t>x,y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ru-RU" dirty="0"/>
              <a:t>– шум, </a:t>
            </a:r>
            <a:r>
              <a:rPr lang="en-US" i="1" dirty="0"/>
              <a:t>g</a:t>
            </a:r>
            <a:r>
              <a:rPr lang="en-US" i="1" dirty="0" smtClean="0"/>
              <a:t>(</a:t>
            </a:r>
            <a:r>
              <a:rPr lang="en-US" i="1" dirty="0" err="1" smtClean="0"/>
              <a:t>x,y</a:t>
            </a:r>
            <a:r>
              <a:rPr lang="en-US" i="1" dirty="0"/>
              <a:t>)</a:t>
            </a:r>
            <a:r>
              <a:rPr lang="en-US" dirty="0"/>
              <a:t> – </a:t>
            </a:r>
            <a:r>
              <a:rPr lang="ru-RU" dirty="0" smtClean="0"/>
              <a:t>зашумлённое</a:t>
            </a:r>
            <a:r>
              <a:rPr lang="en-US" dirty="0"/>
              <a:t> </a:t>
            </a:r>
            <a:r>
              <a:rPr lang="ru-RU" dirty="0" smtClean="0"/>
              <a:t>изображение</a:t>
            </a:r>
            <a:r>
              <a:rPr lang="en-US" dirty="0" smtClean="0"/>
              <a:t>.</a:t>
            </a:r>
            <a:endParaRPr lang="en-US" dirty="0"/>
          </a:p>
          <a:p>
            <a:r>
              <a:rPr lang="ru-RU" dirty="0" smtClean="0"/>
              <a:t>Для того чтобы избавиться от шума применяют пространственные и частотные методы фильтрации.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6465807"/>
                  </p:ext>
                </p:extLst>
              </p:nvPr>
            </p:nvGraphicFramePr>
            <p:xfrm>
              <a:off x="1217157" y="3217675"/>
              <a:ext cx="9247030" cy="579020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8691910"/>
                    <a:gridCol w="555120"/>
                  </a:tblGrid>
                  <a:tr h="5790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ru-RU" sz="2400" dirty="0">
                              <a:effectLst/>
                            </a:rPr>
                            <a:t>,</a:t>
                          </a:r>
                          <a:endParaRPr lang="ru-RU" sz="24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2400" dirty="0" smtClean="0">
                              <a:effectLst/>
                            </a:rPr>
                            <a:t>(</a:t>
                          </a:r>
                          <a:r>
                            <a:rPr lang="ru-RU" sz="2400" dirty="0" smtClean="0">
                              <a:effectLst/>
                            </a:rPr>
                            <a:t>1</a:t>
                          </a:r>
                          <a:r>
                            <a:rPr lang="en-US" sz="2400" dirty="0" smtClean="0">
                              <a:effectLst/>
                            </a:rPr>
                            <a:t>)</a:t>
                          </a:r>
                          <a:endParaRPr lang="ru-RU" sz="24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6465807"/>
                  </p:ext>
                </p:extLst>
              </p:nvPr>
            </p:nvGraphicFramePr>
            <p:xfrm>
              <a:off x="1217157" y="3217675"/>
              <a:ext cx="9247030" cy="579020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8691910"/>
                    <a:gridCol w="555120"/>
                  </a:tblGrid>
                  <a:tr h="5790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r="-6377" b="-19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2400" dirty="0" smtClean="0">
                              <a:effectLst/>
                            </a:rPr>
                            <a:t>(</a:t>
                          </a:r>
                          <a:r>
                            <a:rPr lang="ru-RU" sz="2400" dirty="0" smtClean="0">
                              <a:effectLst/>
                            </a:rPr>
                            <a:t>1</a:t>
                          </a:r>
                          <a:r>
                            <a:rPr lang="en-US" sz="2400" dirty="0" smtClean="0">
                              <a:effectLst/>
                            </a:rPr>
                            <a:t>)</a:t>
                          </a:r>
                          <a:endParaRPr lang="ru-RU" sz="24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21AF-97E9-48D6-BAD3-8364BED17D7B}" type="slidenum">
              <a:rPr lang="ru-RU" sz="2000" smtClean="0"/>
              <a:pPr/>
              <a:t>2</a:t>
            </a:fld>
            <a:r>
              <a:rPr lang="en-US" sz="2000" dirty="0"/>
              <a:t>/19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483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1700" y="42863"/>
            <a:ext cx="10515600" cy="1325563"/>
          </a:xfrm>
        </p:spPr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9100" y="1325563"/>
            <a:ext cx="11480800" cy="2717800"/>
          </a:xfrm>
        </p:spPr>
        <p:txBody>
          <a:bodyPr>
            <a:noAutofit/>
          </a:bodyPr>
          <a:lstStyle/>
          <a:p>
            <a:r>
              <a:rPr lang="ru-RU" dirty="0"/>
              <a:t>И</a:t>
            </a:r>
            <a:r>
              <a:rPr lang="ru-RU" dirty="0" smtClean="0"/>
              <a:t>сследовать </a:t>
            </a:r>
            <a:r>
              <a:rPr lang="ru-RU" dirty="0"/>
              <a:t>эффективность </a:t>
            </a:r>
            <a:r>
              <a:rPr lang="ru-RU" dirty="0" smtClean="0"/>
              <a:t>применения </a:t>
            </a:r>
            <a:r>
              <a:rPr lang="ru-RU" dirty="0"/>
              <a:t>методов </a:t>
            </a:r>
            <a:r>
              <a:rPr lang="ru-RU" dirty="0" smtClean="0"/>
              <a:t>фильтрации цифровых изображений </a:t>
            </a:r>
            <a:r>
              <a:rPr lang="ru-RU" dirty="0"/>
              <a:t>и определить, какие из них лучше решают задачу подавления шумов на изображениях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Задачи: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 smtClean="0"/>
              <a:t>Изучить существующие методы фильтрации нормального белого и периодического шумов на изображениях</a:t>
            </a:r>
            <a:r>
              <a:rPr lang="en-US" dirty="0" smtClean="0"/>
              <a:t>;</a:t>
            </a:r>
            <a:endParaRPr lang="ru-RU" dirty="0" smtClean="0"/>
          </a:p>
          <a:p>
            <a:pPr marL="514350" lvl="0" indent="-514350">
              <a:buFont typeface="+mj-lt"/>
              <a:buAutoNum type="arabicParenR"/>
            </a:pPr>
            <a:r>
              <a:rPr lang="ru-RU" dirty="0" smtClean="0"/>
              <a:t>Рассмотреть применение пороговых фильтров, используемых обычно в базисе </a:t>
            </a:r>
            <a:r>
              <a:rPr lang="ru-RU" dirty="0" err="1" smtClean="0"/>
              <a:t>вейвлетов</a:t>
            </a:r>
            <a:r>
              <a:rPr lang="ru-RU" dirty="0" smtClean="0"/>
              <a:t>, для частотной фильтрации белого </a:t>
            </a:r>
            <a:r>
              <a:rPr lang="ru-RU" dirty="0" err="1" smtClean="0"/>
              <a:t>гауссового</a:t>
            </a:r>
            <a:r>
              <a:rPr lang="ru-RU" dirty="0" smtClean="0"/>
              <a:t> шума</a:t>
            </a:r>
            <a:r>
              <a:rPr lang="en-US" dirty="0" smtClean="0"/>
              <a:t>;</a:t>
            </a:r>
            <a:endParaRPr lang="ru-RU" dirty="0" smtClean="0"/>
          </a:p>
          <a:p>
            <a:pPr marL="514350" lvl="0" indent="-514350">
              <a:buFont typeface="+mj-lt"/>
              <a:buAutoNum type="arabicParenR"/>
            </a:pPr>
            <a:r>
              <a:rPr lang="ru-RU" dirty="0" smtClean="0"/>
              <a:t>Сравнить эффективность работы рассматриваемых методов</a:t>
            </a:r>
            <a:r>
              <a:rPr lang="en-US" dirty="0" smtClean="0"/>
              <a:t>;</a:t>
            </a:r>
            <a:endParaRPr lang="ru-RU" dirty="0" smtClean="0"/>
          </a:p>
          <a:p>
            <a:pPr marL="514350" indent="-514350">
              <a:buFont typeface="+mj-lt"/>
              <a:buAutoNum type="arabicParenR"/>
            </a:pPr>
            <a:r>
              <a:rPr lang="ru-RU" dirty="0" smtClean="0"/>
              <a:t>Сделать выводы и дать рекомендации по эффективному применению</a:t>
            </a:r>
            <a:r>
              <a:rPr lang="en-US" dirty="0" smtClean="0"/>
              <a:t> </a:t>
            </a:r>
            <a:r>
              <a:rPr lang="ru-RU" dirty="0" smtClean="0"/>
              <a:t>фильтров.</a:t>
            </a:r>
          </a:p>
          <a:p>
            <a:endParaRPr lang="ru-RU" sz="3200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21AF-97E9-48D6-BAD3-8364BED17D7B}" type="slidenum">
              <a:rPr lang="ru-RU" sz="2000" smtClean="0"/>
              <a:pPr/>
              <a:t>3</a:t>
            </a:fld>
            <a:r>
              <a:rPr lang="en-US" sz="2000" dirty="0"/>
              <a:t>/19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2607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1700" y="0"/>
            <a:ext cx="7843055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Математические модели шума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idx="1"/>
              </p:nvPr>
            </p:nvSpPr>
            <p:spPr>
              <a:xfrm>
                <a:off x="760926" y="1325563"/>
                <a:ext cx="10559603" cy="4351338"/>
              </a:xfrm>
            </p:spPr>
            <p:txBody>
              <a:bodyPr/>
              <a:lstStyle/>
              <a:p>
                <a:r>
                  <a:rPr lang="ru-RU" dirty="0" smtClean="0"/>
                  <a:t>Для </a:t>
                </a:r>
                <a:r>
                  <a:rPr lang="ru-RU" dirty="0"/>
                  <a:t>модели </a:t>
                </a:r>
                <a:r>
                  <a:rPr lang="ru-RU" dirty="0" smtClean="0"/>
                  <a:t>нормального </a:t>
                </a:r>
                <a:r>
                  <a:rPr lang="ru-RU" dirty="0"/>
                  <a:t>шума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ru-RU" dirty="0"/>
                  <a:t> – случайная величина, плотность распределения которой задаётся законом Гаусса</a:t>
                </a:r>
                <a:r>
                  <a:rPr lang="ru-RU" dirty="0" smtClean="0"/>
                  <a:t>:</a:t>
                </a:r>
              </a:p>
              <a:p>
                <a:endParaRPr lang="ru-RU" dirty="0"/>
              </a:p>
              <a:p>
                <a:endParaRPr lang="ru-RU" dirty="0" smtClean="0"/>
              </a:p>
              <a:p>
                <a:r>
                  <a:rPr lang="ru-RU" dirty="0"/>
                  <a:t>Моделью периодического шума является двумерное пространственное гармоническое </a:t>
                </a:r>
                <a:r>
                  <a:rPr lang="ru-RU" dirty="0" smtClean="0"/>
                  <a:t>колебание, которое </a:t>
                </a:r>
                <a:r>
                  <a:rPr lang="ru-RU" dirty="0"/>
                  <a:t>задаётся формулой:</a:t>
                </a:r>
                <a:endParaRPr lang="ru-RU" dirty="0" smtClean="0"/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926" y="1325563"/>
                <a:ext cx="10559603" cy="4351338"/>
              </a:xfrm>
              <a:blipFill rotWithShape="0">
                <a:blip r:embed="rId3"/>
                <a:stretch>
                  <a:fillRect l="-1039" t="-2241" r="-11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0192432"/>
                  </p:ext>
                </p:extLst>
              </p:nvPr>
            </p:nvGraphicFramePr>
            <p:xfrm>
              <a:off x="1908689" y="2037723"/>
              <a:ext cx="8059738" cy="1221804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7575894"/>
                    <a:gridCol w="483844"/>
                  </a:tblGrid>
                  <a:tr h="9887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>
                                    <a:effectLst/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d>
                                  <m:dPr>
                                    <m:ctrlP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ru-RU" sz="2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ru-RU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ru-RU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ru-RU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</m:rad>
                                  </m:den>
                                </m:f>
                                <m:sSup>
                                  <m:sSupPr>
                                    <m:ctrlP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ru-RU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ru-RU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ru-RU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ru-RU" sz="24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ru-RU" sz="24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  <m:r>
                                                  <a:rPr lang="ru-RU" sz="24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ru-RU" sz="24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ru-RU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ru-RU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p>
                                          <m:sSupPr>
                                            <m:ctrlPr>
                                              <a:rPr lang="ru-RU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ru-RU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ru-RU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sup>
                                </m:sSup>
                                <m:r>
                                  <a:rPr lang="ru-RU" sz="240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ru-RU" sz="24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2400" dirty="0" smtClean="0">
                              <a:effectLst/>
                            </a:rPr>
                            <a:t>(</a:t>
                          </a:r>
                          <a:r>
                            <a:rPr lang="ru-RU" sz="2400" dirty="0" smtClean="0">
                              <a:effectLst/>
                            </a:rPr>
                            <a:t>2</a:t>
                          </a:r>
                          <a:r>
                            <a:rPr lang="en-US" sz="2400" dirty="0" smtClean="0">
                              <a:effectLst/>
                            </a:rPr>
                            <a:t>)</a:t>
                          </a:r>
                          <a:endParaRPr lang="ru-RU" sz="24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0192432"/>
                  </p:ext>
                </p:extLst>
              </p:nvPr>
            </p:nvGraphicFramePr>
            <p:xfrm>
              <a:off x="1908689" y="2037723"/>
              <a:ext cx="8059738" cy="1221804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7575894"/>
                    <a:gridCol w="483844"/>
                  </a:tblGrid>
                  <a:tr h="122180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r="-63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2400" dirty="0" smtClean="0">
                              <a:effectLst/>
                            </a:rPr>
                            <a:t>(</a:t>
                          </a:r>
                          <a:r>
                            <a:rPr lang="ru-RU" sz="2400" dirty="0" smtClean="0">
                              <a:effectLst/>
                            </a:rPr>
                            <a:t>2</a:t>
                          </a:r>
                          <a:r>
                            <a:rPr lang="en-US" sz="2400" dirty="0" smtClean="0">
                              <a:effectLst/>
                            </a:rPr>
                            <a:t>)</a:t>
                          </a:r>
                          <a:endParaRPr lang="ru-RU" sz="24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5116923"/>
                  </p:ext>
                </p:extLst>
              </p:nvPr>
            </p:nvGraphicFramePr>
            <p:xfrm>
              <a:off x="2356230" y="4377745"/>
              <a:ext cx="7869595" cy="964696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6803985"/>
                    <a:gridCol w="1065610"/>
                  </a:tblGrid>
                  <a:tr h="96469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𝑟</m:t>
                                </m:r>
                                <m:r>
                                  <a:rPr lang="ru-RU" sz="24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ru-RU" sz="24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lang="ru-RU" sz="24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ru-RU" sz="24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  <m:r>
                                  <a:rPr lang="ru-RU" sz="24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)=</m:t>
                                </m:r>
                                <m:r>
                                  <a:rPr lang="en-US" sz="24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𝐴</m:t>
                                </m:r>
                                <m:func>
                                  <m:funcPr>
                                    <m:ctrlP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ru-RU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2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  <m:r>
                                          <a:rPr lang="en-US" sz="2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𝜋</m:t>
                                        </m:r>
                                        <m:d>
                                          <m:dPr>
                                            <m:ctrlPr>
                                              <a:rPr lang="ru-RU" sz="2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ru-RU" sz="2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b>
                                                  <m:sSubPr>
                                                    <m:ctrlPr>
                                                      <a:rPr lang="ru-RU" sz="24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400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400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0</m:t>
                                                    </m:r>
                                                  </m:sub>
                                                </m:sSub>
                                              </m:num>
                                              <m:den>
                                                <m:r>
                                                  <a:rPr lang="ru-RU" sz="2400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𝑀</m:t>
                                                </m:r>
                                              </m:den>
                                            </m:f>
                                            <m:r>
                                              <a:rPr lang="ru-RU" sz="2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ru-RU" sz="2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ru-RU" sz="2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b>
                                                  <m:sSubPr>
                                                    <m:ctrlPr>
                                                      <a:rPr lang="ru-RU" sz="24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400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𝑣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400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0</m:t>
                                                    </m:r>
                                                  </m:sub>
                                                </m:sSub>
                                              </m:num>
                                              <m:den>
                                                <m:r>
                                                  <a:rPr lang="ru-RU" sz="2400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𝑁</m:t>
                                                </m:r>
                                              </m:den>
                                            </m:f>
                                            <m:r>
                                              <a:rPr lang="ru-RU" sz="2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𝑦</m:t>
                                            </m:r>
                                          </m:e>
                                        </m:d>
                                        <m:r>
                                          <a:rPr lang="ru-RU" sz="2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+</m:t>
                                        </m:r>
                                        <m:r>
                                          <a:rPr lang="ru-RU" sz="2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ru-RU" sz="24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ru-RU" sz="2400" kern="120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24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ru-RU" sz="24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r>
                            <a:rPr lang="en-US" sz="24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ru-RU" sz="24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5116923"/>
                  </p:ext>
                </p:extLst>
              </p:nvPr>
            </p:nvGraphicFramePr>
            <p:xfrm>
              <a:off x="2356230" y="4377745"/>
              <a:ext cx="7869595" cy="964696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6803985"/>
                    <a:gridCol w="1065610"/>
                  </a:tblGrid>
                  <a:tr h="96469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r="-15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24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ru-RU" sz="24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r>
                            <a:rPr lang="en-US" sz="24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ru-RU" sz="24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21AF-97E9-48D6-BAD3-8364BED17D7B}" type="slidenum">
              <a:rPr lang="ru-RU" sz="2000" smtClean="0"/>
              <a:pPr/>
              <a:t>4</a:t>
            </a:fld>
            <a:r>
              <a:rPr lang="en-US" sz="2000" dirty="0"/>
              <a:t>/19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0715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1700" y="0"/>
            <a:ext cx="7843055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Методы фильтрации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21237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Для решения задачи фильтрации изображений применяются два вида фильтров: пространственные и частотные</a:t>
            </a:r>
            <a:r>
              <a:rPr lang="ru-RU" dirty="0" smtClean="0"/>
              <a:t>.</a:t>
            </a:r>
          </a:p>
          <a:p>
            <a:r>
              <a:rPr lang="ru-RU" dirty="0"/>
              <a:t>В </a:t>
            </a:r>
            <a:r>
              <a:rPr lang="ru-RU" dirty="0" smtClean="0"/>
              <a:t>работе </a:t>
            </a:r>
            <a:r>
              <a:rPr lang="ru-RU" dirty="0"/>
              <a:t>для фильтрации белого нормального шума применяются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chemeClr val="accent5"/>
                </a:solidFill>
              </a:rPr>
              <a:t>4 </a:t>
            </a:r>
            <a:r>
              <a:rPr lang="ru-RU" dirty="0">
                <a:solidFill>
                  <a:schemeClr val="accent5"/>
                </a:solidFill>
              </a:rPr>
              <a:t>пространственных фильтра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/>
              <a:t>     среднеарифметический </a:t>
            </a:r>
            <a:r>
              <a:rPr lang="ru-RU" dirty="0"/>
              <a:t>фильтр,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  фильтр </a:t>
            </a:r>
            <a:r>
              <a:rPr lang="ru-RU" dirty="0"/>
              <a:t>срединной точки,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  фильтр Гаусса, </a:t>
            </a:r>
            <a:br>
              <a:rPr lang="ru-RU" dirty="0" smtClean="0"/>
            </a:br>
            <a:r>
              <a:rPr lang="ru-RU" dirty="0" smtClean="0"/>
              <a:t>     билатеральный фильтр</a:t>
            </a:r>
            <a:br>
              <a:rPr lang="ru-RU" dirty="0" smtClean="0"/>
            </a:br>
            <a:r>
              <a:rPr lang="ru-RU" dirty="0" smtClean="0">
                <a:solidFill>
                  <a:schemeClr val="accent5"/>
                </a:solidFill>
              </a:rPr>
              <a:t>и </a:t>
            </a:r>
            <a:r>
              <a:rPr lang="ru-RU" dirty="0">
                <a:solidFill>
                  <a:schemeClr val="accent5"/>
                </a:solidFill>
              </a:rPr>
              <a:t>3 частотных фильтра:</a:t>
            </a:r>
            <a:r>
              <a:rPr lang="ru-RU" dirty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  “</a:t>
            </a:r>
            <a:r>
              <a:rPr lang="ru-RU" dirty="0"/>
              <a:t>жёсткий” пороговый фильтр,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  “</a:t>
            </a:r>
            <a:r>
              <a:rPr lang="ru-RU" dirty="0"/>
              <a:t>мягкий” пороговый </a:t>
            </a:r>
            <a:r>
              <a:rPr lang="ru-RU" dirty="0" smtClean="0"/>
              <a:t>фильтр,</a:t>
            </a:r>
            <a:br>
              <a:rPr lang="ru-RU" dirty="0" smtClean="0"/>
            </a:br>
            <a:r>
              <a:rPr lang="ru-RU" dirty="0" smtClean="0"/>
              <a:t>      фильтр Винера.</a:t>
            </a:r>
          </a:p>
          <a:p>
            <a:r>
              <a:rPr lang="ru-RU" dirty="0" smtClean="0"/>
              <a:t>Для </a:t>
            </a:r>
            <a:r>
              <a:rPr lang="ru-RU" dirty="0"/>
              <a:t>фильтрации периодического шума используются </a:t>
            </a:r>
            <a:r>
              <a:rPr lang="ru-RU" dirty="0">
                <a:solidFill>
                  <a:schemeClr val="accent5"/>
                </a:solidFill>
              </a:rPr>
              <a:t>2 частотных метода:</a:t>
            </a:r>
            <a:r>
              <a:rPr lang="ru-RU" dirty="0"/>
              <a:t> оптимальной узкополосной фильтрации и фильтр Винера.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21AF-97E9-48D6-BAD3-8364BED17D7B}" type="slidenum">
              <a:rPr lang="ru-RU" sz="2000" smtClean="0"/>
              <a:pPr/>
              <a:t>5</a:t>
            </a:fld>
            <a:r>
              <a:rPr lang="en-US" sz="2000" dirty="0"/>
              <a:t>/19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0848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152400"/>
            <a:ext cx="10706100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Метрики, используемые для </a:t>
            </a:r>
            <a:r>
              <a:rPr lang="ru-RU" dirty="0"/>
              <a:t>оценки эффективности фильтрации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7605255"/>
                  </p:ext>
                </p:extLst>
              </p:nvPr>
            </p:nvGraphicFramePr>
            <p:xfrm>
              <a:off x="177800" y="2824836"/>
              <a:ext cx="10566400" cy="1342771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9932076"/>
                    <a:gridCol w="634324"/>
                  </a:tblGrid>
                  <a:tr h="134277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𝑃𝑆𝑁</m:t>
                                </m:r>
                                <m:sSub>
                                  <m:sSubPr>
                                    <m:ctrlP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дБ</m:t>
                                    </m:r>
                                  </m:sub>
                                </m:sSub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  <m:func>
                                  <m:funcPr>
                                    <m:ctrlP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lg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ru-RU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𝑀𝐴</m:t>
                                        </m:r>
                                        <m:sSubSup>
                                          <m:sSubSupPr>
                                            <m:ctrlPr>
                                              <a:rPr lang="ru-RU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𝑀𝑆𝐸</m:t>
                                        </m:r>
                                      </m:den>
                                    </m:f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=20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lg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ru-RU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𝑀𝐴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ru-RU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𝑀𝑆𝐸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ru-RU" sz="24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2400" dirty="0" smtClean="0">
                              <a:effectLst/>
                            </a:rPr>
                            <a:t>(4)</a:t>
                          </a:r>
                          <a:endParaRPr lang="ru-RU" sz="24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7605255"/>
                  </p:ext>
                </p:extLst>
              </p:nvPr>
            </p:nvGraphicFramePr>
            <p:xfrm>
              <a:off x="177800" y="2824836"/>
              <a:ext cx="10566400" cy="1342771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9932076"/>
                    <a:gridCol w="634324"/>
                  </a:tblGrid>
                  <a:tr h="13427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r="-63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2400" dirty="0" smtClean="0">
                              <a:effectLst/>
                            </a:rPr>
                            <a:t>(4)</a:t>
                          </a:r>
                          <a:endParaRPr lang="ru-RU" sz="24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9432556"/>
                  </p:ext>
                </p:extLst>
              </p:nvPr>
            </p:nvGraphicFramePr>
            <p:xfrm>
              <a:off x="177800" y="4018636"/>
              <a:ext cx="10591800" cy="2019299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9955952"/>
                    <a:gridCol w="635848"/>
                  </a:tblGrid>
                  <a:tr h="201929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𝑆𝑆𝐼𝑀</m:t>
                                </m:r>
                                <m:d>
                                  <m:dPr>
                                    <m:ctrlP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d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ru-RU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ru-RU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ru-RU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𝐼𝐾</m:t>
                                            </m:r>
                                          </m:sub>
                                        </m:sSub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ru-RU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ru-RU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ru-RU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ru-RU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ru-RU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ru-RU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ru-RU" sz="24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2400" dirty="0" smtClean="0">
                              <a:effectLst/>
                            </a:rPr>
                            <a:t>(5)</a:t>
                          </a:r>
                          <a:endParaRPr lang="ru-RU" sz="24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9432556"/>
                  </p:ext>
                </p:extLst>
              </p:nvPr>
            </p:nvGraphicFramePr>
            <p:xfrm>
              <a:off x="177800" y="4018636"/>
              <a:ext cx="10591800" cy="2019299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9955952"/>
                    <a:gridCol w="635848"/>
                  </a:tblGrid>
                  <a:tr h="201929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r="-63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2400" dirty="0" smtClean="0">
                              <a:effectLst/>
                            </a:rPr>
                            <a:t>(5)</a:t>
                          </a:r>
                          <a:endParaRPr lang="ru-RU" sz="24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21AF-97E9-48D6-BAD3-8364BED17D7B}" type="slidenum">
              <a:rPr lang="ru-RU" sz="2000" smtClean="0"/>
              <a:pPr/>
              <a:t>6</a:t>
            </a:fld>
            <a:r>
              <a:rPr lang="en-US" sz="2000" dirty="0"/>
              <a:t>/19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4897920"/>
                  </p:ext>
                </p:extLst>
              </p:nvPr>
            </p:nvGraphicFramePr>
            <p:xfrm>
              <a:off x="738414" y="1289277"/>
              <a:ext cx="10150929" cy="1603375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9211843"/>
                    <a:gridCol w="939086"/>
                  </a:tblGrid>
                  <a:tr h="27241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ru-RU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ru-RU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ru-RU" sz="24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ru-RU" sz="24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24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US" sz="24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sz="24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24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4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𝐾</m:t>
                                                </m:r>
                                                <m:r>
                                                  <a:rPr lang="en-US" sz="24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sz="24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24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24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sz="24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ru-RU" sz="24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ru-RU" sz="11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4897920"/>
                  </p:ext>
                </p:extLst>
              </p:nvPr>
            </p:nvGraphicFramePr>
            <p:xfrm>
              <a:off x="738414" y="1289277"/>
              <a:ext cx="10150929" cy="1626299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9211843"/>
                    <a:gridCol w="939086"/>
                  </a:tblGrid>
                  <a:tr h="162629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r="-10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ru-RU" sz="11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3175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1700" y="0"/>
            <a:ext cx="10782300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Пороговая фильтрация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545223"/>
              </p:ext>
            </p:extLst>
          </p:nvPr>
        </p:nvGraphicFramePr>
        <p:xfrm>
          <a:off x="673102" y="3090863"/>
          <a:ext cx="7661001" cy="143386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600547"/>
                <a:gridCol w="3450900"/>
                <a:gridCol w="609554"/>
              </a:tblGrid>
              <a:tr h="14338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ru-RU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ru-RU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ru-RU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226520"/>
              </p:ext>
            </p:extLst>
          </p:nvPr>
        </p:nvGraphicFramePr>
        <p:xfrm>
          <a:off x="3782420" y="3077854"/>
          <a:ext cx="35909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" name="Equation" r:id="rId4" imgW="2120760" imgH="533160" progId="Equation.DSMT4">
                  <p:embed/>
                </p:oleObj>
              </mc:Choice>
              <mc:Fallback>
                <p:oleObj name="Equation" r:id="rId4" imgW="212076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82420" y="3077854"/>
                        <a:ext cx="3590925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972248"/>
              </p:ext>
            </p:extLst>
          </p:nvPr>
        </p:nvGraphicFramePr>
        <p:xfrm>
          <a:off x="3999488" y="4706765"/>
          <a:ext cx="4070350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" name="Equation" r:id="rId6" imgW="2616120" imgH="774360" progId="Equation.DSMT4">
                  <p:embed/>
                </p:oleObj>
              </mc:Choice>
              <mc:Fallback>
                <p:oleObj name="Equation" r:id="rId6" imgW="261612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99488" y="4706765"/>
                        <a:ext cx="4070350" cy="1204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25714" y="1364593"/>
            <a:ext cx="1095828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</a:t>
            </a:r>
            <a:r>
              <a:rPr lang="ru-RU" sz="2800" dirty="0"/>
              <a:t>Жёсткая</a:t>
            </a:r>
            <a:r>
              <a:rPr lang="en-US" sz="2800" dirty="0"/>
              <a:t>”</a:t>
            </a:r>
            <a:r>
              <a:rPr lang="ru-RU" sz="2800" dirty="0"/>
              <a:t> и </a:t>
            </a:r>
            <a:r>
              <a:rPr lang="en-US" sz="2800" dirty="0"/>
              <a:t>“</a:t>
            </a:r>
            <a:r>
              <a:rPr lang="ru-RU" sz="2800" dirty="0"/>
              <a:t>мягкая</a:t>
            </a:r>
            <a:r>
              <a:rPr lang="en-US" sz="2800" dirty="0"/>
              <a:t>”</a:t>
            </a:r>
            <a:r>
              <a:rPr lang="ru-RU" sz="2800" dirty="0"/>
              <a:t> пороговые функции, используемые для </a:t>
            </a:r>
            <a:r>
              <a:rPr lang="ru-RU" sz="2800" dirty="0" smtClean="0"/>
              <a:t>фильтрации коэффициентов ДПФ </a:t>
            </a:r>
            <a:r>
              <a:rPr lang="ru-RU" sz="2800" dirty="0"/>
              <a:t>изображения</a:t>
            </a:r>
            <a:r>
              <a:rPr lang="en-US" sz="2800" dirty="0"/>
              <a:t>:</a:t>
            </a:r>
          </a:p>
          <a:p>
            <a:pPr algn="just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21AF-97E9-48D6-BAD3-8364BED17D7B}" type="slidenum">
              <a:rPr lang="ru-RU" sz="2000" smtClean="0"/>
              <a:pPr/>
              <a:t>7</a:t>
            </a:fld>
            <a:r>
              <a:rPr lang="en-US" sz="2000" dirty="0"/>
              <a:t>/19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054861" y="3173762"/>
            <a:ext cx="5261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2400" dirty="0" smtClean="0">
                <a:solidFill>
                  <a:prstClr val="black"/>
                </a:solidFill>
              </a:rPr>
              <a:t>(</a:t>
            </a:r>
            <a:r>
              <a:rPr lang="en-US" sz="2400" dirty="0">
                <a:solidFill>
                  <a:prstClr val="black"/>
                </a:solidFill>
              </a:rPr>
              <a:t>6</a:t>
            </a:r>
            <a:r>
              <a:rPr lang="en-US" sz="2400" dirty="0" smtClean="0">
                <a:solidFill>
                  <a:prstClr val="black"/>
                </a:solidFill>
              </a:rPr>
              <a:t>)</a:t>
            </a:r>
            <a:endParaRPr lang="ru-RU" sz="24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0054861" y="4918960"/>
            <a:ext cx="5261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2400" dirty="0" smtClean="0">
                <a:solidFill>
                  <a:prstClr val="black"/>
                </a:solidFill>
              </a:rPr>
              <a:t>(</a:t>
            </a:r>
            <a:r>
              <a:rPr lang="en-US" sz="2400" dirty="0">
                <a:solidFill>
                  <a:prstClr val="black"/>
                </a:solidFill>
              </a:rPr>
              <a:t>7</a:t>
            </a:r>
            <a:r>
              <a:rPr lang="en-US" sz="2400" dirty="0" smtClean="0">
                <a:solidFill>
                  <a:prstClr val="black"/>
                </a:solidFill>
              </a:rPr>
              <a:t>)</a:t>
            </a:r>
            <a:endParaRPr lang="ru-RU" sz="24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5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1700" y="0"/>
            <a:ext cx="10782300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Фильтр Винера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10515600" cy="1328738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Фильтр Винера должен обеспечивать формирование наилучшей оценки полезного сигнала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ru-RU" dirty="0"/>
                  <a:t> в смысле минимума мощности сигнала-ошибки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ru-RU" dirty="0"/>
                  <a:t>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10515600" cy="1328738"/>
              </a:xfrm>
              <a:blipFill rotWithShape="0">
                <a:blip r:embed="rId3"/>
                <a:stretch>
                  <a:fillRect l="-1043" t="-7339" b="-100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38200" y="3720784"/>
            <a:ext cx="10515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Частотная характеристика фильтра задаётся выражением</a:t>
            </a:r>
            <a:r>
              <a:rPr lang="en-US" sz="2800" dirty="0" smtClean="0"/>
              <a:t>:</a:t>
            </a:r>
            <a:endParaRPr lang="en-US" sz="2800" dirty="0"/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5293210"/>
                  </p:ext>
                </p:extLst>
              </p:nvPr>
            </p:nvGraphicFramePr>
            <p:xfrm>
              <a:off x="838200" y="2651126"/>
              <a:ext cx="10782300" cy="1008063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0135015"/>
                    <a:gridCol w="647285"/>
                  </a:tblGrid>
                  <a:tr h="854424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24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ru-RU" sz="2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ru-RU" sz="2400"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ru-RU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ru-RU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ru-RU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ru-RU" sz="24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ru-RU" sz="24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ru-RU" sz="24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d>
                                            <m:r>
                                              <a:rPr lang="ru-RU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ru-RU" sz="24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ru-RU" sz="24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</m:acc>
                                            <m:d>
                                              <m:dPr>
                                                <m:ctrlPr>
                                                  <a:rPr lang="ru-RU" sz="24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ru-RU" sz="24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ru-RU" sz="24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ru-RU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ru-RU" sz="2400">
                                    <a:effectLst/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ru-RU" sz="2400">
                                    <a:effectLst/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  <m:r>
                                  <a:rPr lang="ru-RU" sz="24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ru-RU" sz="24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2400" dirty="0" smtClean="0">
                              <a:effectLst/>
                            </a:rPr>
                            <a:t>(</a:t>
                          </a:r>
                          <a:r>
                            <a:rPr lang="en-US" sz="2400" dirty="0" smtClean="0">
                              <a:effectLst/>
                            </a:rPr>
                            <a:t>8</a:t>
                          </a:r>
                          <a:r>
                            <a:rPr lang="ru-RU" sz="2400" dirty="0" smtClean="0">
                              <a:effectLst/>
                            </a:rPr>
                            <a:t>)</a:t>
                          </a:r>
                          <a:endParaRPr lang="ru-RU" sz="24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5293210"/>
                  </p:ext>
                </p:extLst>
              </p:nvPr>
            </p:nvGraphicFramePr>
            <p:xfrm>
              <a:off x="838200" y="2651126"/>
              <a:ext cx="10782300" cy="1008063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0135015"/>
                    <a:gridCol w="647285"/>
                  </a:tblGrid>
                  <a:tr h="100806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r="-6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2400" dirty="0" smtClean="0">
                              <a:effectLst/>
                            </a:rPr>
                            <a:t>(</a:t>
                          </a:r>
                          <a:r>
                            <a:rPr lang="en-US" sz="2400" dirty="0" smtClean="0">
                              <a:effectLst/>
                            </a:rPr>
                            <a:t>8</a:t>
                          </a:r>
                          <a:r>
                            <a:rPr lang="ru-RU" sz="2400" dirty="0" smtClean="0">
                              <a:effectLst/>
                            </a:rPr>
                            <a:t>)</a:t>
                          </a:r>
                          <a:endParaRPr lang="ru-RU" sz="24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7553131"/>
                  </p:ext>
                </p:extLst>
              </p:nvPr>
            </p:nvGraphicFramePr>
            <p:xfrm>
              <a:off x="838200" y="4096823"/>
              <a:ext cx="10782300" cy="1285304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0135016"/>
                    <a:gridCol w="647284"/>
                  </a:tblGrid>
                  <a:tr h="90684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d>
                                  <m:dPr>
                                    <m:ctrlP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ru-RU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ru-RU" sz="2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ru-RU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ru-RU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ru-RU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ru-RU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ru-RU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ru-RU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ru-RU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ru-RU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ru-RU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ru-RU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)+</m:t>
                                    </m:r>
                                    <m:sSub>
                                      <m:sSubPr>
                                        <m:ctrlPr>
                                          <a:rPr lang="ru-RU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ru-RU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ru-RU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ru-RU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ru-RU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2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ru-RU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𝑢</m:t>
                                    </m:r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𝑣</m:t>
                                    </m:r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)−</m:t>
                                    </m:r>
                                    <m:sSub>
                                      <m:sSubPr>
                                        <m:ctrlPr>
                                          <a:rPr lang="ru-RU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ru-RU" sz="2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𝑆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𝑢</m:t>
                                    </m:r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𝑣</m:t>
                                    </m:r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ru-RU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𝑢</m:t>
                                    </m:r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𝑣</m:t>
                                    </m:r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ru-RU" sz="2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ru-RU" sz="24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2400" dirty="0" smtClean="0">
                              <a:effectLst/>
                            </a:rPr>
                            <a:t>(9)</a:t>
                          </a:r>
                          <a:endParaRPr lang="ru-RU" sz="24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7553131"/>
                  </p:ext>
                </p:extLst>
              </p:nvPr>
            </p:nvGraphicFramePr>
            <p:xfrm>
              <a:off x="838200" y="4096823"/>
              <a:ext cx="10782300" cy="1285304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0135016"/>
                    <a:gridCol w="647284"/>
                  </a:tblGrid>
                  <a:tr h="128530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r="-6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2400" dirty="0" smtClean="0">
                              <a:effectLst/>
                            </a:rPr>
                            <a:t>(9)</a:t>
                          </a:r>
                          <a:endParaRPr lang="ru-RU" sz="24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21AF-97E9-48D6-BAD3-8364BED17D7B}" type="slidenum">
              <a:rPr lang="ru-RU" sz="2000" smtClean="0"/>
              <a:pPr/>
              <a:t>8</a:t>
            </a:fld>
            <a:r>
              <a:rPr lang="en-US" sz="2000" dirty="0"/>
              <a:t>/19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01700" y="5358011"/>
                <a:ext cx="10515600" cy="1705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sz="280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ru-RU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800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sz="280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800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800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sz="280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800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800" dirty="0" smtClean="0"/>
                  <a:t> являются спектрами мощности полезного сигнала, зашумлённого сигнала и шума соответственно,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800" dirty="0" smtClean="0"/>
                  <a:t> – оценка спектра мощности шума.</a:t>
                </a:r>
                <a:endParaRPr lang="en-US" sz="28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00" y="5358011"/>
                <a:ext cx="10515600" cy="1705788"/>
              </a:xfrm>
              <a:prstGeom prst="rect">
                <a:avLst/>
              </a:prstGeom>
              <a:blipFill rotWithShape="0">
                <a:blip r:embed="rId6"/>
                <a:stretch>
                  <a:fillRect l="-1217" t="-3571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686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1700" y="0"/>
            <a:ext cx="10782300" cy="1325563"/>
          </a:xfrm>
        </p:spPr>
        <p:txBody>
          <a:bodyPr>
            <a:normAutofit/>
          </a:bodyPr>
          <a:lstStyle/>
          <a:p>
            <a:r>
              <a:rPr lang="ru-RU" dirty="0"/>
              <a:t>Скользящее окно и весовая маска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25562"/>
            <a:ext cx="11099800" cy="2662238"/>
          </a:xfrm>
        </p:spPr>
        <p:txBody>
          <a:bodyPr>
            <a:normAutofit/>
          </a:bodyPr>
          <a:lstStyle/>
          <a:p>
            <a:r>
              <a:rPr lang="ru-RU" dirty="0" smtClean="0"/>
              <a:t> Частотные методы </a:t>
            </a:r>
            <a:r>
              <a:rPr lang="ru-RU" dirty="0"/>
              <a:t>фильтрации нормального белого шума, </a:t>
            </a:r>
            <a:r>
              <a:rPr lang="ru-RU" dirty="0" smtClean="0"/>
              <a:t>рассмотренные в работе, используют оконную фильтрацию с весовой маской.</a:t>
            </a:r>
          </a:p>
          <a:p>
            <a:r>
              <a:rPr lang="ru-RU" dirty="0" smtClean="0"/>
              <a:t>Значения весов маски расс</a:t>
            </a:r>
            <a:r>
              <a:rPr lang="ru-RU" dirty="0"/>
              <a:t>ч</a:t>
            </a:r>
            <a:r>
              <a:rPr lang="ru-RU" dirty="0" smtClean="0"/>
              <a:t>итываются следующим образом</a:t>
            </a:r>
            <a:r>
              <a:rPr lang="en-US" dirty="0" smtClean="0"/>
              <a:t>:</a:t>
            </a:r>
            <a:endParaRPr lang="ru-RU" dirty="0" smtClean="0"/>
          </a:p>
          <a:p>
            <a:endParaRPr lang="ru-RU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923598"/>
                  </p:ext>
                </p:extLst>
              </p:nvPr>
            </p:nvGraphicFramePr>
            <p:xfrm>
              <a:off x="838200" y="3053873"/>
              <a:ext cx="10782300" cy="1867853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0135015"/>
                    <a:gridCol w="647285"/>
                  </a:tblGrid>
                  <a:tr h="854424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𝑀</m:t>
                                </m:r>
                                <m:r>
                                  <a:rPr lang="en-US" sz="24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ru-RU" sz="2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𝑣𝑣</m:t>
                                    </m:r>
                                  </m:e>
                                  <m:sup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ru-RU" sz="2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ru-RU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eqArr>
                                          <m:eqArrPr>
                                            <m:ctrlPr>
                                              <a:rPr lang="ru-RU" sz="2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eqArr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ru-RU" sz="2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ru-RU" sz="2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ru-RU" sz="2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ru-RU" sz="2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ru-RU" sz="2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ru-RU" sz="2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ru-RU" sz="2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⋮</m:t>
                                            </m:r>
                                          </m:e>
                                        </m:eqAr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ru-RU" sz="2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  <m:d>
                                  <m:dPr>
                                    <m:ctrlP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ru-RU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ru-RU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ru-RU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⋯</m:t>
                                    </m:r>
                                    <m:sSub>
                                      <m:sSubPr>
                                        <m:ctrlPr>
                                          <a:rPr lang="ru-RU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ru-RU" sz="2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24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4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4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ru-RU" sz="24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4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4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ru-RU" sz="24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24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4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4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ru-RU" sz="24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4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24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ru-RU" sz="24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ru-RU" sz="24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24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4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ru-RU" sz="24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4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4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ru-RU" sz="24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24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4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ru-RU" sz="24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4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ru-RU" sz="2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ru-RU" sz="24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2400" dirty="0">
                              <a:effectLst/>
                            </a:rPr>
                            <a:t>(</a:t>
                          </a:r>
                          <a:r>
                            <a:rPr lang="ru-RU" sz="2400" dirty="0" smtClean="0">
                              <a:effectLst/>
                            </a:rPr>
                            <a:t>1</a:t>
                          </a:r>
                          <a:r>
                            <a:rPr lang="en-US" sz="2400" dirty="0" smtClean="0">
                              <a:effectLst/>
                            </a:rPr>
                            <a:t>0</a:t>
                          </a:r>
                          <a:r>
                            <a:rPr lang="ru-RU" sz="2400" dirty="0" smtClean="0">
                              <a:effectLst/>
                            </a:rPr>
                            <a:t>)</a:t>
                          </a:r>
                          <a:endParaRPr lang="ru-RU" sz="24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923598"/>
                  </p:ext>
                </p:extLst>
              </p:nvPr>
            </p:nvGraphicFramePr>
            <p:xfrm>
              <a:off x="838200" y="3053873"/>
              <a:ext cx="10782300" cy="1867853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0135015"/>
                    <a:gridCol w="647285"/>
                  </a:tblGrid>
                  <a:tr h="186785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r="-6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2400" dirty="0">
                              <a:effectLst/>
                            </a:rPr>
                            <a:t>(</a:t>
                          </a:r>
                          <a:r>
                            <a:rPr lang="ru-RU" sz="2400" dirty="0" smtClean="0">
                              <a:effectLst/>
                            </a:rPr>
                            <a:t>1</a:t>
                          </a:r>
                          <a:r>
                            <a:rPr lang="en-US" sz="2400" dirty="0" smtClean="0">
                              <a:effectLst/>
                            </a:rPr>
                            <a:t>0</a:t>
                          </a:r>
                          <a:r>
                            <a:rPr lang="ru-RU" sz="2400" dirty="0" smtClean="0">
                              <a:effectLst/>
                            </a:rPr>
                            <a:t>)</a:t>
                          </a:r>
                          <a:endParaRPr lang="ru-RU" sz="24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21AF-97E9-48D6-BAD3-8364BED17D7B}" type="slidenum">
              <a:rPr lang="ru-RU" sz="2000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r>
              <a:rPr lang="en-US" sz="2000" dirty="0" smtClean="0">
                <a:solidFill>
                  <a:prstClr val="black">
                    <a:tint val="75000"/>
                  </a:prstClr>
                </a:solidFill>
              </a:rPr>
              <a:t>/</a:t>
            </a:r>
            <a:r>
              <a:rPr lang="en-US" sz="2000" dirty="0"/>
              <a:t>19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24120" y="4971355"/>
                <a:ext cx="1065988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ru-RU"/>
                </a:defPPr>
                <a:lvl1pPr>
                  <a:defRPr sz="2800"/>
                </a:lvl1pPr>
              </a:lstStyle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ru-RU">
                        <a:latin typeface="Cambria Math"/>
                      </a:rPr>
                      <m:t>𝑣</m:t>
                    </m:r>
                  </m:oMath>
                </a14:m>
                <a:r>
                  <a:rPr lang="ru-RU" dirty="0"/>
                  <a:t> – вектор </a:t>
                </a:r>
                <a:r>
                  <a:rPr lang="ru-RU" dirty="0" smtClean="0"/>
                  <a:t>столбец размера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</a:t>
                </a:r>
                <a:r>
                  <a:rPr lang="ru-RU" dirty="0"/>
                  <a:t>×</a:t>
                </a:r>
                <a:r>
                  <a:rPr lang="en-US" dirty="0"/>
                  <a:t> </a:t>
                </a:r>
                <a:r>
                  <a:rPr lang="en-US" dirty="0" smtClean="0"/>
                  <a:t>1</a:t>
                </a:r>
                <a:r>
                  <a:rPr lang="ru-RU" dirty="0" smtClean="0"/>
                  <a:t>, центральные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ru-RU" dirty="0" smtClean="0"/>
                  <a:t> элементов которого равны 1, а остальные принимают значения, монотонно убывающие от центра к началу и концу вектора.</a:t>
                </a:r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0" y="4971355"/>
                <a:ext cx="10659880" cy="1384995"/>
              </a:xfrm>
              <a:prstGeom prst="rect">
                <a:avLst/>
              </a:prstGeom>
              <a:blipFill rotWithShape="0">
                <a:blip r:embed="rId4"/>
                <a:stretch>
                  <a:fillRect l="-1201" t="-5286" b="-118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49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7292</TotalTime>
  <Words>1272</Words>
  <Application>Microsoft Office PowerPoint</Application>
  <PresentationFormat>Широкоэкранный</PresentationFormat>
  <Paragraphs>369</Paragraphs>
  <Slides>19</Slides>
  <Notes>19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Тема Office</vt:lpstr>
      <vt:lpstr>Equation</vt:lpstr>
      <vt:lpstr>Дипломная работа на тему: «Исследование эффективности пространственных и частотных методов фильтрации шумов на изображениях»</vt:lpstr>
      <vt:lpstr>Введение</vt:lpstr>
      <vt:lpstr>Цель и задачи</vt:lpstr>
      <vt:lpstr>Математические модели шума</vt:lpstr>
      <vt:lpstr>Методы фильтрации</vt:lpstr>
      <vt:lpstr>Метрики, используемые для оценки эффективности фильтрации</vt:lpstr>
      <vt:lpstr>Пороговая фильтрация</vt:lpstr>
      <vt:lpstr>Фильтр Винера</vt:lpstr>
      <vt:lpstr>Скользящее окно и весовая маска</vt:lpstr>
      <vt:lpstr>Скользящее окно и весовая маска</vt:lpstr>
      <vt:lpstr>Скользящее окно и весовая маска</vt:lpstr>
      <vt:lpstr>Примеры “жёсткой” и “мягкой” масочных пороговых фильтраций</vt:lpstr>
      <vt:lpstr>Винеровская масочная фильтрация нормального белого шума</vt:lpstr>
      <vt:lpstr>Презентация PowerPoint</vt:lpstr>
      <vt:lpstr>Результаты экспериментов фильтрации нормального белого шума</vt:lpstr>
      <vt:lpstr>Сравнение частотной и вейвлет фильтрации нормального белого шума</vt:lpstr>
      <vt:lpstr>Результаты экспериментов фильтрации периодического шума</vt:lpstr>
      <vt:lpstr>Выводы и заключение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на тему: «Сравнение эффективности пространственных и частотных методов фильтрации шумов на изображениях»</dc:title>
  <dc:creator>Курбан</dc:creator>
  <cp:lastModifiedBy>Курбан</cp:lastModifiedBy>
  <cp:revision>138</cp:revision>
  <dcterms:created xsi:type="dcterms:W3CDTF">2020-06-02T14:25:58Z</dcterms:created>
  <dcterms:modified xsi:type="dcterms:W3CDTF">2020-06-20T11:27:51Z</dcterms:modified>
</cp:coreProperties>
</file>