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71" r:id="rId11"/>
    <p:sldId id="272" r:id="rId12"/>
    <p:sldId id="266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4F19BD-74F3-9941-88E8-741E6F14F59A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62"/>
            <p14:sldId id="269"/>
            <p14:sldId id="271"/>
            <p14:sldId id="272"/>
            <p14:sldId id="266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atoly:Library:Application%20Support:Microsoft:Office:Office%202011%20AutoRecovery:&#1050;&#1085;&#1080;&#1075;&#1072;1%20(&#1074;&#1077;&#1088;&#1089;&#1080;&#1103;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тыс. р.</c:v>
                </c:pt>
              </c:strCache>
            </c:strRef>
          </c:tx>
          <c:spPr>
            <a:ln w="47625">
              <a:noFill/>
            </a:ln>
          </c:spPr>
          <c:marker>
            <c:symbol val="plus"/>
            <c:size val="38"/>
            <c:spPr>
              <a:ln w="22225"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Лист1!$E$2:$E$20</c:f>
              <c:numCache>
                <c:formatCode>General</c:formatCode>
                <c:ptCount val="1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</c:numCache>
            </c:numRef>
          </c:xVal>
          <c:yVal>
            <c:numRef>
              <c:f>Лист1!$F$2:$F$20</c:f>
              <c:numCache>
                <c:formatCode>General</c:formatCode>
                <c:ptCount val="19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-30</c:v>
                </c:pt>
                <c:pt idx="8">
                  <c:v>-20</c:v>
                </c:pt>
                <c:pt idx="9">
                  <c:v>-10</c:v>
                </c:pt>
                <c:pt idx="10">
                  <c:v>120</c:v>
                </c:pt>
                <c:pt idx="11">
                  <c:v>132.5</c:v>
                </c:pt>
                <c:pt idx="12">
                  <c:v>145</c:v>
                </c:pt>
                <c:pt idx="13">
                  <c:v>157.5</c:v>
                </c:pt>
                <c:pt idx="14">
                  <c:v>170</c:v>
                </c:pt>
                <c:pt idx="15">
                  <c:v>182.5</c:v>
                </c:pt>
                <c:pt idx="16">
                  <c:v>195</c:v>
                </c:pt>
                <c:pt idx="17">
                  <c:v>207.5</c:v>
                </c:pt>
                <c:pt idx="18">
                  <c:v>220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C4-0548-B6A9-66948B738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930648"/>
        <c:axId val="-2122783416"/>
      </c:scatterChart>
      <c:valAx>
        <c:axId val="-2075930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2783416"/>
        <c:crosses val="autoZero"/>
        <c:crossBetween val="midCat"/>
      </c:valAx>
      <c:valAx>
        <c:axId val="-2122783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930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07A7-95F4-2547-A832-43587E3119E8}" type="datetimeFigureOut">
              <a:rPr lang="en-RU" smtClean="0"/>
              <a:t>12.02.2021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8C5DC-9F8D-874A-AF9E-3981A5154F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54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8C5DC-9F8D-874A-AF9E-3981A5154F86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166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0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2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813-D132-4243-A206-1755D7169695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7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BDF-3050-4649-B189-99F848F8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Компьютерное зрение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F64C-0B85-A847-AB11-8BF44CC59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</a:p>
        </p:txBody>
      </p:sp>
    </p:spTree>
    <p:extLst>
      <p:ext uri="{BB962C8B-B14F-4D97-AF65-F5344CB8AC3E}">
        <p14:creationId xmlns:p14="http://schemas.microsoft.com/office/powerpoint/2010/main" val="10466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A4-AABD-9C4C-8A0E-FAB649F3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  <a:r>
              <a:rPr lang="en-US" dirty="0"/>
              <a:t> git</a:t>
            </a:r>
            <a:r>
              <a:rPr lang="ru-RU" dirty="0"/>
              <a:t>, необходимые в профессиональной работе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3EDC-4E81-5044-9E3C-3D679B71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-m &lt;</a:t>
            </a:r>
            <a:r>
              <a:rPr lang="ru-RU" dirty="0"/>
              <a:t>комментарий</a:t>
            </a:r>
            <a:r>
              <a:rPr lang="en-US" dirty="0"/>
              <a:t>&gt; </a:t>
            </a:r>
            <a:r>
              <a:rPr lang="ru-RU" dirty="0"/>
              <a:t>– поместить изменённый код в локальный </a:t>
            </a:r>
            <a:r>
              <a:rPr lang="ru-RU" dirty="0" err="1"/>
              <a:t>репозиторий</a:t>
            </a:r>
            <a:endParaRPr lang="ru-RU" dirty="0"/>
          </a:p>
          <a:p>
            <a:r>
              <a:rPr lang="en-US" dirty="0"/>
              <a:t>git push </a:t>
            </a:r>
            <a:r>
              <a:rPr lang="ru-RU" dirty="0"/>
              <a:t>– поместить изменения локального </a:t>
            </a:r>
            <a:r>
              <a:rPr lang="ru-RU" dirty="0" err="1"/>
              <a:t>репозитория</a:t>
            </a:r>
            <a:r>
              <a:rPr lang="ru-RU" dirty="0"/>
              <a:t> во внешний </a:t>
            </a:r>
            <a:r>
              <a:rPr lang="ru-RU" dirty="0" err="1"/>
              <a:t>репозиторий</a:t>
            </a:r>
            <a:endParaRPr lang="ru-RU" dirty="0"/>
          </a:p>
          <a:p>
            <a:r>
              <a:rPr lang="en-US" dirty="0"/>
              <a:t>git checkout -b &lt;</a:t>
            </a:r>
            <a:r>
              <a:rPr lang="ru-RU" dirty="0"/>
              <a:t>имя ветки</a:t>
            </a:r>
            <a:r>
              <a:rPr lang="en-US" dirty="0"/>
              <a:t>&gt; </a:t>
            </a:r>
            <a:r>
              <a:rPr lang="ru-RU" dirty="0"/>
              <a:t>– создать (локально) из текущей ветки новую ветку с заданным именем</a:t>
            </a:r>
            <a:endParaRPr lang="en-RU" dirty="0"/>
          </a:p>
          <a:p>
            <a:r>
              <a:rPr lang="en-RU" dirty="0"/>
              <a:t>git merge --commit &lt;</a:t>
            </a:r>
            <a:r>
              <a:rPr lang="ru-RU" dirty="0"/>
              <a:t>имя ветки</a:t>
            </a:r>
            <a:r>
              <a:rPr lang="en-US" dirty="0"/>
              <a:t>&gt; </a:t>
            </a:r>
            <a:r>
              <a:rPr lang="ru-RU" dirty="0"/>
              <a:t>–</a:t>
            </a:r>
            <a:r>
              <a:rPr lang="en-RU" dirty="0"/>
              <a:t> </a:t>
            </a:r>
            <a:r>
              <a:rPr lang="ru-RU" dirty="0"/>
              <a:t>внести в текущую ветку изменения из указанной ветки, и выполнить операцию включения в историю изменений кода (</a:t>
            </a:r>
            <a:r>
              <a:rPr lang="en-US" dirty="0"/>
              <a:t>commit).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75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C40D-8657-8340-AA2A-F610A318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B48-5017-3840-B4BD-5AB42312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: pip install </a:t>
            </a:r>
            <a:r>
              <a:rPr lang="en-US" dirty="0" err="1"/>
              <a:t>dvc</a:t>
            </a:r>
            <a:endParaRPr lang="en-US" dirty="0"/>
          </a:p>
          <a:p>
            <a:r>
              <a:rPr lang="ru-RU" dirty="0"/>
              <a:t>Инициализация</a:t>
            </a:r>
            <a:r>
              <a:rPr lang="en-US" dirty="0"/>
              <a:t>: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Добавление исходных данных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dvc</a:t>
            </a:r>
            <a:r>
              <a:rPr lang="en-US" dirty="0"/>
              <a:t> add</a:t>
            </a:r>
          </a:p>
          <a:p>
            <a:r>
              <a:rPr lang="ru-RU" dirty="0"/>
              <a:t>Добавление стадий обработки: </a:t>
            </a:r>
            <a:r>
              <a:rPr lang="en-US" dirty="0" err="1"/>
              <a:t>dvc</a:t>
            </a:r>
            <a:r>
              <a:rPr lang="en-US" dirty="0"/>
              <a:t> run –f &lt;</a:t>
            </a:r>
            <a:r>
              <a:rPr lang="ru-RU" dirty="0"/>
              <a:t>файл описания</a:t>
            </a:r>
            <a:r>
              <a:rPr lang="en-US" dirty="0"/>
              <a:t>&gt; ….</a:t>
            </a:r>
          </a:p>
          <a:p>
            <a:r>
              <a:rPr lang="ru-RU" dirty="0"/>
              <a:t>Вывод текущих метрик обработки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dvc</a:t>
            </a:r>
            <a:r>
              <a:rPr lang="en-US" dirty="0"/>
              <a:t> metrics show</a:t>
            </a:r>
            <a:endParaRPr lang="ru-RU" dirty="0"/>
          </a:p>
          <a:p>
            <a:r>
              <a:rPr lang="ru-RU" dirty="0"/>
              <a:t>Вывод изменений в данных и в коде: </a:t>
            </a:r>
            <a:r>
              <a:rPr lang="en-US" dirty="0" err="1"/>
              <a:t>dvc</a:t>
            </a:r>
            <a:r>
              <a:rPr lang="en-US" dirty="0"/>
              <a:t> status</a:t>
            </a:r>
            <a:endParaRPr lang="en-RU" dirty="0"/>
          </a:p>
          <a:p>
            <a:r>
              <a:rPr lang="ru-RU" dirty="0"/>
              <a:t>Запуск этапов обработки: </a:t>
            </a:r>
            <a:r>
              <a:rPr lang="en-RU" dirty="0"/>
              <a:t>dvc repro</a:t>
            </a:r>
          </a:p>
          <a:p>
            <a:r>
              <a:rPr lang="ru-RU" dirty="0"/>
              <a:t>Внесение изменившихся результатов в </a:t>
            </a:r>
            <a:r>
              <a:rPr lang="ru-RU" dirty="0" err="1"/>
              <a:t>репозитарий</a:t>
            </a:r>
            <a:r>
              <a:rPr lang="ru-RU" dirty="0"/>
              <a:t>: </a:t>
            </a:r>
            <a:r>
              <a:rPr lang="en-US" dirty="0" err="1"/>
              <a:t>dvc</a:t>
            </a:r>
            <a:r>
              <a:rPr lang="en-US" dirty="0"/>
              <a:t> 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60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7570-6413-AB44-B18E-B01C8CA4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C4E-213D-1649-BA60-F766CCF4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# Version: 0.0.1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ubuntu:14.04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MAINTAINER Someone&lt;</a:t>
            </a:r>
            <a:r>
              <a:rPr lang="en-US" dirty="0" err="1">
                <a:latin typeface="Courier" pitchFamily="2" charset="0"/>
              </a:rPr>
              <a:t>someone@somewhere.com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update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install -y </a:t>
            </a:r>
            <a:r>
              <a:rPr lang="en-US" dirty="0" err="1">
                <a:latin typeface="Courier" pitchFamily="2" charset="0"/>
              </a:rPr>
              <a:t>nginx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echo 'Hi, I am in your container’ \ 	&gt;/</a:t>
            </a:r>
            <a:r>
              <a:rPr lang="en-US" dirty="0" err="1">
                <a:latin typeface="Courier" pitchFamily="2" charset="0"/>
              </a:rPr>
              <a:t>usr</a:t>
            </a:r>
            <a:r>
              <a:rPr lang="en-US" dirty="0">
                <a:latin typeface="Courier" pitchFamily="2" charset="0"/>
              </a:rPr>
              <a:t>/share/</a:t>
            </a:r>
            <a:r>
              <a:rPr lang="en-US" dirty="0" err="1">
                <a:latin typeface="Courier" pitchFamily="2" charset="0"/>
              </a:rPr>
              <a:t>nginx</a:t>
            </a:r>
            <a:r>
              <a:rPr lang="en-US" dirty="0">
                <a:latin typeface="Courier" pitchFamily="2" charset="0"/>
              </a:rPr>
              <a:t>/html/</a:t>
            </a:r>
            <a:r>
              <a:rPr lang="en-US" dirty="0" err="1">
                <a:latin typeface="Courier" pitchFamily="2" charset="0"/>
              </a:rPr>
              <a:t>index.html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EXPOSE 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3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28C4-B720-374B-98C7-E1B3FD1A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F7CD7-0E79-3345-BA43-69B336C1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848644"/>
            <a:ext cx="4762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700-FDC6-7A4A-BA5C-7B38EFD3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C83C4-CFD5-C747-82A2-B8771654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62" y="1825625"/>
            <a:ext cx="682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8A60-2C0C-4B49-875D-E5698D2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6E4B42-0126-4E48-AF29-3AEF1248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0" y="1943894"/>
            <a:ext cx="457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1AD5-86EC-5A49-8FA8-C13542C8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F758-87D5-4C4F-8924-1AB609BF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  <a:p>
            <a:r>
              <a:rPr lang="ru-RU" dirty="0"/>
              <a:t>Глобальные переменные</a:t>
            </a:r>
            <a:endParaRPr lang="en-US" dirty="0"/>
          </a:p>
          <a:p>
            <a:r>
              <a:rPr lang="ru-RU" dirty="0"/>
              <a:t>Передача параметров по ссылке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15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F6A410-415E-4D4D-8B52-6BCBFF8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7475"/>
            <a:ext cx="10515600" cy="9906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03EB6-1F01-C944-A1D8-60B21A804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anatoly.khamukhin@gmail.com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9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DA6B-6B58-D54E-8DCC-0DB5CF74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навыки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C079-4067-5E4F-B8EF-C483C4FE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hangingPunct="0"/>
            <a:r>
              <a:rPr lang="ru-RU" dirty="0"/>
              <a:t>Знание линейной алгебры и аналитической геометрии.</a:t>
            </a:r>
          </a:p>
          <a:p>
            <a:pPr lvl="0" hangingPunct="0"/>
            <a:r>
              <a:rPr lang="ru-RU" dirty="0"/>
              <a:t>Знание базовых методов компьютерного зрения, в том числе их теоретической основы ( методы вычисления оптического потока, методы вычитания фона, методы сопоставления изображений SIFT, HOG, SVM, </a:t>
            </a:r>
            <a:r>
              <a:rPr lang="ru-RU" dirty="0" err="1"/>
              <a:t>AdaBoost</a:t>
            </a:r>
            <a:r>
              <a:rPr lang="ru-RU" dirty="0"/>
              <a:t> и т.п.).</a:t>
            </a:r>
          </a:p>
          <a:p>
            <a:pPr lvl="0" hangingPunct="0"/>
            <a:r>
              <a:rPr lang="ru-RU" dirty="0"/>
              <a:t>Знание современных подходов к классификации и сегментации изображений с помощью нейронных сетей и машинного обучения.</a:t>
            </a:r>
          </a:p>
          <a:p>
            <a:pPr lvl="0" hangingPunct="0"/>
            <a:r>
              <a:rPr lang="ru-RU" dirty="0"/>
              <a:t>Построение и анализ алгоритмов (по почти одноимённому изданию </a:t>
            </a:r>
            <a:r>
              <a:rPr lang="ru-RU" dirty="0" err="1"/>
              <a:t>Кормена</a:t>
            </a:r>
            <a:r>
              <a:rPr lang="ru-RU" dirty="0"/>
              <a:t> в соавторстве)</a:t>
            </a:r>
          </a:p>
          <a:p>
            <a:pPr lvl="0" hangingPunct="0"/>
            <a:r>
              <a:rPr lang="ru-RU" dirty="0"/>
              <a:t>Владение языком программирования </a:t>
            </a:r>
            <a:r>
              <a:rPr lang="ru-RU" dirty="0" err="1"/>
              <a:t>C</a:t>
            </a:r>
            <a:r>
              <a:rPr lang="ru-RU" dirty="0"/>
              <a:t>++.</a:t>
            </a:r>
          </a:p>
          <a:p>
            <a:pPr lvl="0" hangingPunct="0"/>
            <a:r>
              <a:rPr lang="ru-RU" dirty="0"/>
              <a:t>Навыки разработки в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lvl="0" hangingPunct="0"/>
            <a:r>
              <a:rPr lang="ru-RU" dirty="0"/>
              <a:t>Понимание основ многопоточного программирования.</a:t>
            </a:r>
          </a:p>
          <a:p>
            <a:pPr lvl="0" hangingPunct="0"/>
            <a:r>
              <a:rPr lang="ru-RU" dirty="0"/>
              <a:t>Базовые представления о шаблонах проектирования.</a:t>
            </a:r>
          </a:p>
          <a:p>
            <a:r>
              <a:rPr lang="ru-RU" dirty="0"/>
              <a:t>Владение технологиями хранения и обработки крупных массивов (видео) данных в вычислительном кластере ЭВМ. </a:t>
            </a:r>
          </a:p>
        </p:txBody>
      </p:sp>
    </p:spTree>
    <p:extLst>
      <p:ext uri="{BB962C8B-B14F-4D97-AF65-F5344CB8AC3E}">
        <p14:creationId xmlns:p14="http://schemas.microsoft.com/office/powerpoint/2010/main" val="36275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BCA4-B74E-4447-8778-6671463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Сродство к профессии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 из перечня выше, которыми вы обладаете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навыков, которые вы хотели бы применять при этом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  <a:blipFill>
                <a:blip r:embed="rId2"/>
                <a:stretch>
                  <a:fillRect l="-965" t="-6000" b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/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blipFill>
                <a:blip r:embed="rId3"/>
                <a:stretch>
                  <a:fillRect l="-1508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Вознаграждение (в зависимости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1">
            <a:extLst>
              <a:ext uri="{FF2B5EF4-FFF2-40B4-BE49-F238E27FC236}">
                <a16:creationId xmlns:a16="http://schemas.microsoft.com/office/drawing/2014/main" id="{EB1C9479-9581-E74D-BA15-54312FE9E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098887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/>
              <p:nvPr/>
            </p:nvSpPr>
            <p:spPr>
              <a:xfrm>
                <a:off x="6096000" y="6042026"/>
                <a:ext cx="5467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Шум принадлежит к распределению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7,0∙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42026"/>
                <a:ext cx="5467972" cy="369332"/>
              </a:xfrm>
              <a:prstGeom prst="rect">
                <a:avLst/>
              </a:prstGeom>
              <a:blipFill>
                <a:blip r:embed="rId4"/>
                <a:stretch>
                  <a:fillRect l="-928" t="-6667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4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7A8F-EB0F-C143-A08B-F15E182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A118-2741-5547-BC5A-5761C85A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Лекция 1. Вводная беседа</a:t>
            </a:r>
          </a:p>
          <a:p>
            <a:pPr marL="0" indent="0" hangingPunct="0">
              <a:buNone/>
            </a:pPr>
            <a:r>
              <a:rPr lang="ru-RU" b="1" dirty="0"/>
              <a:t>Лекция 2</a:t>
            </a:r>
            <a:r>
              <a:rPr lang="en-US" b="1" dirty="0"/>
              <a:t>. </a:t>
            </a:r>
            <a:r>
              <a:rPr lang="ru-RU" b="1" dirty="0"/>
              <a:t>Анализ табличных данных</a:t>
            </a:r>
          </a:p>
          <a:p>
            <a:pPr marL="0" indent="0" hangingPunct="0">
              <a:buNone/>
            </a:pPr>
            <a:r>
              <a:rPr lang="ru-RU" b="1" dirty="0"/>
              <a:t>Лекция 3. </a:t>
            </a:r>
            <a:r>
              <a:rPr lang="ru-RU" b="1" dirty="0" err="1"/>
              <a:t>Свёрточные</a:t>
            </a:r>
            <a:r>
              <a:rPr lang="ru-RU" b="1" dirty="0"/>
              <a:t> нейронные сети и классификация изображений</a:t>
            </a:r>
          </a:p>
          <a:p>
            <a:pPr marL="0" indent="0" hangingPunct="0">
              <a:buNone/>
            </a:pPr>
            <a:r>
              <a:rPr lang="ru-RU" b="1" dirty="0"/>
              <a:t>Лекция 4. </a:t>
            </a:r>
            <a:r>
              <a:rPr lang="ru-RU" b="1" dirty="0" err="1"/>
              <a:t>Нейросетевые</a:t>
            </a:r>
            <a:r>
              <a:rPr lang="ru-RU" b="1" dirty="0"/>
              <a:t> детекторы положения объектов на изображении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5. </a:t>
            </a:r>
            <a:r>
              <a:rPr lang="ru-RU" b="1" dirty="0" err="1"/>
              <a:t>Нейросетевые</a:t>
            </a:r>
            <a:r>
              <a:rPr lang="ru-RU" b="1" dirty="0"/>
              <a:t> методы поиска особых точек </a:t>
            </a:r>
            <a:r>
              <a:rPr lang="en-US" b="1" dirty="0" err="1"/>
              <a:t>OpenPose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en-US" b="1" dirty="0"/>
              <a:t>GANs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7</a:t>
            </a:r>
            <a:r>
              <a:rPr lang="ru-RU" b="1" dirty="0"/>
              <a:t>. Способы подготовки данных для обучения нейронных сетей</a:t>
            </a:r>
          </a:p>
          <a:p>
            <a:pPr marL="0" indent="0" hangingPunc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D2D-D017-1C42-A809-A1A9C0E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 (продолжение)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9AB4-6B67-E94C-9228-DCC568C7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/>
              <a:t>Лекция 8.</a:t>
            </a:r>
            <a:r>
              <a:rPr lang="en-US" b="1" dirty="0"/>
              <a:t> </a:t>
            </a:r>
            <a:r>
              <a:rPr lang="ru-RU" b="1" dirty="0"/>
              <a:t>Методы ускорения </a:t>
            </a:r>
            <a:r>
              <a:rPr lang="ru-RU" b="1" dirty="0" err="1"/>
              <a:t>нейросетевых</a:t>
            </a:r>
            <a:r>
              <a:rPr lang="ru-RU" b="1" dirty="0"/>
              <a:t> вычислений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9. Классические методы компьютерного зрения: вычитание фона</a:t>
            </a:r>
          </a:p>
          <a:p>
            <a:pPr marL="0" indent="0" hangingPunct="0">
              <a:buNone/>
            </a:pPr>
            <a:r>
              <a:rPr lang="ru-RU" b="1" dirty="0"/>
              <a:t>Лекция 10. Классические методы компьютерного зрения: вычисление точек особенностей. Усиление метода нейронными сетями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11.</a:t>
            </a:r>
            <a:r>
              <a:rPr lang="en-US" b="1" dirty="0"/>
              <a:t> </a:t>
            </a:r>
            <a:r>
              <a:rPr lang="ru-RU" b="1" dirty="0"/>
              <a:t>Обобщённые дескрипторы изображений, </a:t>
            </a:r>
            <a:r>
              <a:rPr lang="en-US" b="1" dirty="0"/>
              <a:t>triplet loss</a:t>
            </a:r>
            <a:r>
              <a:rPr lang="ru-RU" b="1" dirty="0"/>
              <a:t>.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</a:t>
            </a:r>
            <a:r>
              <a:rPr lang="ru-RU" b="1" dirty="0"/>
              <a:t>12. </a:t>
            </a:r>
            <a:r>
              <a:rPr lang="ru-RU" b="1" dirty="0" err="1"/>
              <a:t>Реккурентные</a:t>
            </a:r>
            <a:r>
              <a:rPr lang="ru-RU" b="1" dirty="0"/>
              <a:t> нейронные сети в компьютерном зрении. </a:t>
            </a:r>
            <a:r>
              <a:rPr lang="en-US" b="1" dirty="0"/>
              <a:t>GRU, LSTM, visual question answering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5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FD1B-79F4-EF4A-A297-808E148B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полезные инструменты для разработки алгоритмов искусственного зрения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3ED4-DFB2-E049-99EC-54481C15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RU" dirty="0"/>
              <a:t>ocker</a:t>
            </a:r>
          </a:p>
          <a:p>
            <a:r>
              <a:rPr lang="en-GB" dirty="0"/>
              <a:t>G</a:t>
            </a:r>
            <a:r>
              <a:rPr lang="en-RU" dirty="0"/>
              <a:t>it</a:t>
            </a:r>
          </a:p>
          <a:p>
            <a:r>
              <a:rPr lang="en-RU" dirty="0"/>
              <a:t>dvc</a:t>
            </a:r>
          </a:p>
          <a:p>
            <a:r>
              <a:rPr lang="en-RU" dirty="0"/>
              <a:t>Python</a:t>
            </a:r>
          </a:p>
          <a:p>
            <a:r>
              <a:rPr lang="en-GB" dirty="0"/>
              <a:t>C</a:t>
            </a:r>
            <a:r>
              <a:rPr lang="en-RU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7769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6B2-1391-0345-BB94-443BDF6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ru-RU" dirty="0"/>
              <a:t>распространённая система контроля версий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738-7FB6-F844-BE76-77AC7792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https://rogerdudler.github.io/git-guide/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ADB-6837-A94A-8F42-918F9BA5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частые команды </a:t>
            </a:r>
            <a:r>
              <a:rPr lang="en-US" dirty="0"/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9E06-B408-884C-A98B-6145C76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git clone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en-RU" dirty="0"/>
              <a:t> – </a:t>
            </a:r>
            <a:r>
              <a:rPr lang="ru-RU" dirty="0"/>
              <a:t>создать копию </a:t>
            </a:r>
            <a:r>
              <a:rPr lang="ru-RU" dirty="0" err="1"/>
              <a:t>репозитория</a:t>
            </a:r>
            <a:r>
              <a:rPr lang="ru-RU" dirty="0"/>
              <a:t> локально</a:t>
            </a:r>
            <a:endParaRPr lang="en-US" dirty="0"/>
          </a:p>
          <a:p>
            <a:r>
              <a:rPr lang="en-US" dirty="0"/>
              <a:t>git pull </a:t>
            </a:r>
            <a:r>
              <a:rPr lang="ru-RU" dirty="0"/>
              <a:t>– обновить локальную копию до состояния во внешнем </a:t>
            </a:r>
            <a:r>
              <a:rPr lang="ru-RU" dirty="0" err="1"/>
              <a:t>репозитории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575</Words>
  <Application>Microsoft Macintosh PowerPoint</Application>
  <PresentationFormat>Widescreen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</vt:lpstr>
      <vt:lpstr>Office Theme</vt:lpstr>
      <vt:lpstr>Компьютерное зрение</vt:lpstr>
      <vt:lpstr>Требуемые навыки</vt:lpstr>
      <vt:lpstr>Сродство к профессии</vt:lpstr>
      <vt:lpstr>Вознаграждение (в зависимости от Q)</vt:lpstr>
      <vt:lpstr>План лекций</vt:lpstr>
      <vt:lpstr>План лекций (продолжение)</vt:lpstr>
      <vt:lpstr>Наиболее полезные инструменты для разработки алгоритмов искусственного зрения</vt:lpstr>
      <vt:lpstr>Git – распространённая система контроля версий</vt:lpstr>
      <vt:lpstr>Наиболее частые команды git</vt:lpstr>
      <vt:lpstr>Команды git, необходимые в профессиональной работе</vt:lpstr>
      <vt:lpstr>dvc</vt:lpstr>
      <vt:lpstr>Dockerfile</vt:lpstr>
      <vt:lpstr>Docker</vt:lpstr>
      <vt:lpstr>Docker</vt:lpstr>
      <vt:lpstr>Docker</vt:lpstr>
      <vt:lpstr>Python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Microsoft Office User</dc:creator>
  <cp:lastModifiedBy>Microsoft Office User</cp:lastModifiedBy>
  <cp:revision>20</cp:revision>
  <dcterms:created xsi:type="dcterms:W3CDTF">2020-02-14T03:30:10Z</dcterms:created>
  <dcterms:modified xsi:type="dcterms:W3CDTF">2021-02-14T11:55:53Z</dcterms:modified>
</cp:coreProperties>
</file>