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C12D93-6AAA-BB4A-92D4-AF6141FF44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C36F-CB4B-5441-9075-DFDFF970B695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51AC6-C4B5-314B-B4CE-81E6BFE07A6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0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51AC6-C4B5-314B-B4CE-81E6BFE07A6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02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633C-4692-8147-B06A-06FA256A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C1C5-B005-FA41-92E9-7B84AFAE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B358-7F30-1740-B210-64E2929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C9ED-56D2-8345-8144-ABF0D40B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5170-8C8F-E249-82C7-A8C646EE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17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DCE-2974-1144-98C9-7289D500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FD34-B322-2D44-BC14-32C15471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F520-72F5-4F4D-AD2D-5A33D75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1B29-35CE-AA4D-A827-10F32910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C8A3-DEB8-6947-8B42-3424AAAA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20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2741E-319C-3946-8549-08B930B1B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E212-818A-B04D-A2CE-175E6B90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1D48-543E-ED40-8B88-4AA830A7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47C8-3E9C-5343-B967-35B3CFC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AEF1-7210-3948-99D5-83B6171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91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D36-83CD-CE4B-8662-EF5E8B94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9B09-A4D7-774B-AD3C-F9F0701B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E04F-259D-BA45-8946-B1ED3059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9D50-04F8-6E4E-B979-0E488BCE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E96-2E1E-5A41-BC6A-3ABA34FB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83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15A-92FF-5445-8278-76434580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BF0A-FB88-1048-9BC7-1835C24F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CB89-1711-7949-A889-67156E23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7D2A-F571-0C43-823F-15677F0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8808-C8CB-6947-915F-E396F33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97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87B9-35A6-BE4C-9A17-50F1525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79DB-05EA-4041-9E57-8EDAC8B7C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8D68-A3E5-8440-996C-F9FF4E24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C687-9EA4-9249-AD63-3DEBCCD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31CA-192B-1E4B-9CEE-2EEA3945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5D142-74FC-D144-BBE9-7AE91F0D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58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48D2-7AC4-6B41-B21A-8A0A3F24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0CA-4979-3948-A9B8-388C4694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8813-EB46-7248-AD4A-79999FE2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82899-E5FE-2A46-BC5E-FE5884A3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1DB4-CCFA-944C-AD49-C08C9188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C466B-6494-1448-A2E3-3C229600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D1D94-DE69-1F42-AF2D-C49C90F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B5D59-7B9D-C04C-82CE-957038BB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53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8428-064E-974C-B43F-358839A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C8534-D57A-F14B-ACDC-249EE3EC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F775-3162-B54F-9F03-27900B68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05EDA-264E-0E4D-AE47-9FF5D10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57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22B-A85C-734E-AE1E-08A3F610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D6C26-D2D5-0840-BBC9-09CA0966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085C-14AE-0F49-BD13-D8D368B6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16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3F62-FC80-7B48-9710-10DBE009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F18-2804-024F-8522-F727FC65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6C013-0E26-0945-B96D-29B553EA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02F3-D8AC-9A49-986F-5628B833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0D9C-2281-B34E-9A0A-24EFC1EF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47C2-894E-2F48-B31A-537134EB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987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9C0-BD16-B84E-A438-EF41AC2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43A99-89BC-B940-BC5F-7E577505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C72B-F888-CF47-89EC-C0831F73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10E4-4029-2643-9A6D-6BA3941C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BC4D-7E18-5249-836E-CEEE084C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CC84-E4E7-F445-8674-8638EED1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00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043B-94FE-D14A-BBDF-B0368782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E82B-03D0-5348-9946-0AEF8B7B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5C2B-F33D-3441-9C16-7F1F445C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884-F134-974F-A875-CA42E525E290}" type="datetimeFigureOut">
              <a:rPr lang="en-RU" smtClean="0"/>
              <a:t>21.02.2020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83A2-4E16-B54D-B5CA-D150F3F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9C97-592D-9F4F-9276-5D9C7D63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23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A90F-1AF5-644F-8DEC-84490819A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299C-A32E-1549-B1CA-25732886F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scitit</a:t>
            </a:r>
            <a:r>
              <a:rPr lang="en-US" dirty="0"/>
              <a:t>-learn, </a:t>
            </a:r>
            <a:r>
              <a:rPr lang="en-US" dirty="0" err="1"/>
              <a:t>XGBoost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268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DA00-6723-C94A-9EF3-4C53E703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Хаара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A94F3-B275-CC4F-940E-77B364D98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51" y="1710941"/>
            <a:ext cx="5222897" cy="34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DC9-02CA-4241-9A69-8197407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FB618-C6F8-D546-B9DC-6F0E1F1FB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286" y="1594002"/>
            <a:ext cx="60706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43B7D-2FB1-1E4B-A9AE-79B7D771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86" y="2085368"/>
            <a:ext cx="64516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0E34B-E3CE-D742-8066-B96F5B83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75" y="2783155"/>
            <a:ext cx="4176637" cy="730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C739-2B25-6645-9435-98050BB2C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247" y="3325321"/>
            <a:ext cx="3124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65F2-3C3B-3845-876A-720B9F2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XGBoost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B31F3-0145-E342-B67D-3AB0514E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96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18D44-3863-FC45-8B1B-A8256323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" y="2706688"/>
            <a:ext cx="76073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9F943-B054-F549-AD3C-5222B53A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" y="3759201"/>
            <a:ext cx="33147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B8F05-11C1-B340-8454-53A4818DC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1" y="4557250"/>
            <a:ext cx="330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1B78F-F3DB-6744-8C19-514DA88CA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5276207"/>
            <a:ext cx="5778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2E0C-60A9-5D41-8F4D-F65689D3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RU" dirty="0"/>
              <a:t>XGBoost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ED89C-E46F-E642-8B36-3E978B897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74118" y="1468438"/>
            <a:ext cx="24765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1CEFF-FD20-5A44-86DB-C6B8E0B9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7848"/>
            <a:ext cx="30861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C86C5-7EA9-7D4B-9070-AB2A262E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91177"/>
            <a:ext cx="87249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D3386-785E-6147-824D-759BE4DB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88224"/>
            <a:ext cx="7277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484-C4C5-CA48-9F25-0C15D4DE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лепестках роз</a:t>
            </a:r>
            <a:endParaRPr lang="en-RU" dirty="0"/>
          </a:p>
        </p:txBody>
      </p:sp>
      <p:pic>
        <p:nvPicPr>
          <p:cNvPr id="1026" name="Picture 2" descr="4">
            <a:extLst>
              <a:ext uri="{FF2B5EF4-FFF2-40B4-BE49-F238E27FC236}">
                <a16:creationId xmlns:a16="http://schemas.microsoft.com/office/drawing/2014/main" id="{51D8252B-378E-4040-B21F-06835C04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1">
            <a:extLst>
              <a:ext uri="{FF2B5EF4-FFF2-40B4-BE49-F238E27FC236}">
                <a16:creationId xmlns:a16="http://schemas.microsoft.com/office/drawing/2014/main" id="{8D48A2AA-747E-8949-AA78-E2849BF7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">
            <a:extLst>
              <a:ext uri="{FF2B5EF4-FFF2-40B4-BE49-F238E27FC236}">
                <a16:creationId xmlns:a16="http://schemas.microsoft.com/office/drawing/2014/main" id="{84E89A6F-BC93-9A46-9D96-E7E9A72C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3">
            <a:extLst>
              <a:ext uri="{FF2B5EF4-FFF2-40B4-BE49-F238E27FC236}">
                <a16:creationId xmlns:a16="http://schemas.microsoft.com/office/drawing/2014/main" id="{1E1EF9EC-A503-224D-9F9D-B90D1AD1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">
            <a:extLst>
              <a:ext uri="{FF2B5EF4-FFF2-40B4-BE49-F238E27FC236}">
                <a16:creationId xmlns:a16="http://schemas.microsoft.com/office/drawing/2014/main" id="{98449805-A1FC-9D4D-B0AE-9D7BE517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">
            <a:extLst>
              <a:ext uri="{FF2B5EF4-FFF2-40B4-BE49-F238E27FC236}">
                <a16:creationId xmlns:a16="http://schemas.microsoft.com/office/drawing/2014/main" id="{E0B7DC29-D080-7546-9127-C87F3033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6">
            <a:extLst>
              <a:ext uri="{FF2B5EF4-FFF2-40B4-BE49-F238E27FC236}">
                <a16:creationId xmlns:a16="http://schemas.microsoft.com/office/drawing/2014/main" id="{C4266233-1B73-F34C-98EB-AA66F0D1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">
            <a:extLst>
              <a:ext uri="{FF2B5EF4-FFF2-40B4-BE49-F238E27FC236}">
                <a16:creationId xmlns:a16="http://schemas.microsoft.com/office/drawing/2014/main" id="{1E62BA19-E38A-C44A-9BBE-0100DA51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4">
            <a:extLst>
              <a:ext uri="{FF2B5EF4-FFF2-40B4-BE49-F238E27FC236}">
                <a16:creationId xmlns:a16="http://schemas.microsoft.com/office/drawing/2014/main" id="{B2EC53D3-7B61-BE48-9390-F40020B3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4">
            <a:extLst>
              <a:ext uri="{FF2B5EF4-FFF2-40B4-BE49-F238E27FC236}">
                <a16:creationId xmlns:a16="http://schemas.microsoft.com/office/drawing/2014/main" id="{3BFC4CA0-4597-514E-94D5-3F6BD15E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">
            <a:extLst>
              <a:ext uri="{FF2B5EF4-FFF2-40B4-BE49-F238E27FC236}">
                <a16:creationId xmlns:a16="http://schemas.microsoft.com/office/drawing/2014/main" id="{63AE1B9C-A6A8-9B43-998A-6D143AB5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5">
            <a:extLst>
              <a:ext uri="{FF2B5EF4-FFF2-40B4-BE49-F238E27FC236}">
                <a16:creationId xmlns:a16="http://schemas.microsoft.com/office/drawing/2014/main" id="{6162A005-A001-A74A-BEB7-D818ED2A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5">
            <a:extLst>
              <a:ext uri="{FF2B5EF4-FFF2-40B4-BE49-F238E27FC236}">
                <a16:creationId xmlns:a16="http://schemas.microsoft.com/office/drawing/2014/main" id="{76F4A01A-B90F-C945-9BD5-61EF693B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5">
            <a:extLst>
              <a:ext uri="{FF2B5EF4-FFF2-40B4-BE49-F238E27FC236}">
                <a16:creationId xmlns:a16="http://schemas.microsoft.com/office/drawing/2014/main" id="{9FCFC18E-7EE9-8044-92C2-27BD2863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6">
            <a:extLst>
              <a:ext uri="{FF2B5EF4-FFF2-40B4-BE49-F238E27FC236}">
                <a16:creationId xmlns:a16="http://schemas.microsoft.com/office/drawing/2014/main" id="{39032560-A8CA-014C-8463-36517764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">
            <a:extLst>
              <a:ext uri="{FF2B5EF4-FFF2-40B4-BE49-F238E27FC236}">
                <a16:creationId xmlns:a16="http://schemas.microsoft.com/office/drawing/2014/main" id="{1ADDE0B2-D0E2-2949-9336-C326980D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6">
            <a:extLst>
              <a:ext uri="{FF2B5EF4-FFF2-40B4-BE49-F238E27FC236}">
                <a16:creationId xmlns:a16="http://schemas.microsoft.com/office/drawing/2014/main" id="{BCEBCEE3-5354-D24D-AB7D-4BB1AF56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2">
            <a:extLst>
              <a:ext uri="{FF2B5EF4-FFF2-40B4-BE49-F238E27FC236}">
                <a16:creationId xmlns:a16="http://schemas.microsoft.com/office/drawing/2014/main" id="{03F78347-44DE-DA40-B810-7358B083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1">
            <a:extLst>
              <a:ext uri="{FF2B5EF4-FFF2-40B4-BE49-F238E27FC236}">
                <a16:creationId xmlns:a16="http://schemas.microsoft.com/office/drawing/2014/main" id="{AC11C1F4-A704-2248-8E65-B007DC7F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4">
            <a:extLst>
              <a:ext uri="{FF2B5EF4-FFF2-40B4-BE49-F238E27FC236}">
                <a16:creationId xmlns:a16="http://schemas.microsoft.com/office/drawing/2014/main" id="{D58CDC92-9E1A-6A49-9D4A-5CCDF30F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1077A-7E7D-A749-BCC7-A9ACC280D695}"/>
              </a:ext>
            </a:extLst>
          </p:cNvPr>
          <p:cNvSpPr txBox="1"/>
          <p:nvPr/>
        </p:nvSpPr>
        <p:spPr>
          <a:xfrm>
            <a:off x="4970630" y="177735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2</a:t>
            </a:r>
            <a:endParaRPr lang="en-R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78A41-D7D7-0B4C-9B30-80D9270683E6}"/>
              </a:ext>
            </a:extLst>
          </p:cNvPr>
          <p:cNvSpPr txBox="1"/>
          <p:nvPr/>
        </p:nvSpPr>
        <p:spPr>
          <a:xfrm>
            <a:off x="4970629" y="267306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8</a:t>
            </a:r>
            <a:endParaRPr lang="en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761F6-F7A4-444F-AC02-C6428B3A7208}"/>
              </a:ext>
            </a:extLst>
          </p:cNvPr>
          <p:cNvSpPr txBox="1"/>
          <p:nvPr/>
        </p:nvSpPr>
        <p:spPr>
          <a:xfrm>
            <a:off x="4970629" y="3563880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14</a:t>
            </a:r>
            <a:endParaRPr lang="en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7F8895-B3A3-D64F-A669-11120001D6F6}"/>
              </a:ext>
            </a:extLst>
          </p:cNvPr>
          <p:cNvSpPr txBox="1"/>
          <p:nvPr/>
        </p:nvSpPr>
        <p:spPr>
          <a:xfrm>
            <a:off x="4970629" y="445470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0</a:t>
            </a:r>
            <a:endParaRPr lang="en-RU" sz="2400" dirty="0"/>
          </a:p>
        </p:txBody>
      </p:sp>
      <p:pic>
        <p:nvPicPr>
          <p:cNvPr id="1050" name="Picture 26" descr="4">
            <a:extLst>
              <a:ext uri="{FF2B5EF4-FFF2-40B4-BE49-F238E27FC236}">
                <a16:creationId xmlns:a16="http://schemas.microsoft.com/office/drawing/2014/main" id="{D0C054BC-9EB1-B345-BE10-0735F0D1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3">
            <a:extLst>
              <a:ext uri="{FF2B5EF4-FFF2-40B4-BE49-F238E27FC236}">
                <a16:creationId xmlns:a16="http://schemas.microsoft.com/office/drawing/2014/main" id="{D7E39209-65BA-8E44-86F3-3D24EE2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2">
            <a:extLst>
              <a:ext uri="{FF2B5EF4-FFF2-40B4-BE49-F238E27FC236}">
                <a16:creationId xmlns:a16="http://schemas.microsoft.com/office/drawing/2014/main" id="{0A857093-203C-0845-A952-0D18D864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1">
            <a:extLst>
              <a:ext uri="{FF2B5EF4-FFF2-40B4-BE49-F238E27FC236}">
                <a16:creationId xmlns:a16="http://schemas.microsoft.com/office/drawing/2014/main" id="{83B6A328-5BD4-6647-97CC-B1EF1C3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3">
            <a:extLst>
              <a:ext uri="{FF2B5EF4-FFF2-40B4-BE49-F238E27FC236}">
                <a16:creationId xmlns:a16="http://schemas.microsoft.com/office/drawing/2014/main" id="{CBB9A0B8-8BD1-D14A-9F6D-4FE9A595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417B09-7284-D44F-8FCB-B2D71BFF8A66}"/>
              </a:ext>
            </a:extLst>
          </p:cNvPr>
          <p:cNvSpPr txBox="1"/>
          <p:nvPr/>
        </p:nvSpPr>
        <p:spPr>
          <a:xfrm>
            <a:off x="10790825" y="177735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4</a:t>
            </a:r>
            <a:endParaRPr lang="en-RU" sz="2400" dirty="0"/>
          </a:p>
        </p:txBody>
      </p:sp>
      <p:pic>
        <p:nvPicPr>
          <p:cNvPr id="1056" name="Picture 32" descr="6">
            <a:extLst>
              <a:ext uri="{FF2B5EF4-FFF2-40B4-BE49-F238E27FC236}">
                <a16:creationId xmlns:a16="http://schemas.microsoft.com/office/drawing/2014/main" id="{5AB092FB-498C-804A-B622-DC38B68E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5">
            <a:extLst>
              <a:ext uri="{FF2B5EF4-FFF2-40B4-BE49-F238E27FC236}">
                <a16:creationId xmlns:a16="http://schemas.microsoft.com/office/drawing/2014/main" id="{12E60E8F-5F98-B645-85E5-015C4F45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6">
            <a:extLst>
              <a:ext uri="{FF2B5EF4-FFF2-40B4-BE49-F238E27FC236}">
                <a16:creationId xmlns:a16="http://schemas.microsoft.com/office/drawing/2014/main" id="{2B9F52A9-51A7-E541-A474-DD3931E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2">
            <a:extLst>
              <a:ext uri="{FF2B5EF4-FFF2-40B4-BE49-F238E27FC236}">
                <a16:creationId xmlns:a16="http://schemas.microsoft.com/office/drawing/2014/main" id="{FA282D63-0641-8347-B695-6C4B4DC6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2">
            <a:extLst>
              <a:ext uri="{FF2B5EF4-FFF2-40B4-BE49-F238E27FC236}">
                <a16:creationId xmlns:a16="http://schemas.microsoft.com/office/drawing/2014/main" id="{851A153E-258C-7149-A3A0-D89B2147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53080A-844A-384E-B4B7-653A5AAEC0D4}"/>
              </a:ext>
            </a:extLst>
          </p:cNvPr>
          <p:cNvSpPr txBox="1"/>
          <p:nvPr/>
        </p:nvSpPr>
        <p:spPr>
          <a:xfrm>
            <a:off x="10790825" y="267305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4</a:t>
            </a:r>
            <a:endParaRPr lang="en-RU" sz="2400" dirty="0"/>
          </a:p>
        </p:txBody>
      </p:sp>
      <p:pic>
        <p:nvPicPr>
          <p:cNvPr id="1062" name="Picture 38" descr="4">
            <a:extLst>
              <a:ext uri="{FF2B5EF4-FFF2-40B4-BE49-F238E27FC236}">
                <a16:creationId xmlns:a16="http://schemas.microsoft.com/office/drawing/2014/main" id="{543482AF-ED7D-954C-80E2-725CE470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3">
            <a:extLst>
              <a:ext uri="{FF2B5EF4-FFF2-40B4-BE49-F238E27FC236}">
                <a16:creationId xmlns:a16="http://schemas.microsoft.com/office/drawing/2014/main" id="{A4353E3F-26AB-EF4F-8231-13D0B70B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4">
            <a:extLst>
              <a:ext uri="{FF2B5EF4-FFF2-40B4-BE49-F238E27FC236}">
                <a16:creationId xmlns:a16="http://schemas.microsoft.com/office/drawing/2014/main" id="{0F70260F-3CC2-4841-B0DD-A74A5F3A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1">
            <a:extLst>
              <a:ext uri="{FF2B5EF4-FFF2-40B4-BE49-F238E27FC236}">
                <a16:creationId xmlns:a16="http://schemas.microsoft.com/office/drawing/2014/main" id="{61BEAE46-FAC8-C443-8371-3E9C6074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2">
            <a:extLst>
              <a:ext uri="{FF2B5EF4-FFF2-40B4-BE49-F238E27FC236}">
                <a16:creationId xmlns:a16="http://schemas.microsoft.com/office/drawing/2014/main" id="{8D6E9FFF-3363-7945-830D-45EA736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15C6D9-D608-CF41-8BCD-B3153273C1C9}"/>
              </a:ext>
            </a:extLst>
          </p:cNvPr>
          <p:cNvSpPr txBox="1"/>
          <p:nvPr/>
        </p:nvSpPr>
        <p:spPr>
          <a:xfrm>
            <a:off x="10790825" y="356388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2</a:t>
            </a:r>
            <a:endParaRPr lang="en-RU" sz="2400" dirty="0"/>
          </a:p>
        </p:txBody>
      </p:sp>
      <p:pic>
        <p:nvPicPr>
          <p:cNvPr id="1068" name="Picture 44" descr="5">
            <a:extLst>
              <a:ext uri="{FF2B5EF4-FFF2-40B4-BE49-F238E27FC236}">
                <a16:creationId xmlns:a16="http://schemas.microsoft.com/office/drawing/2014/main" id="{F7A553AF-3023-484F-980F-8559E79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5">
            <a:extLst>
              <a:ext uri="{FF2B5EF4-FFF2-40B4-BE49-F238E27FC236}">
                <a16:creationId xmlns:a16="http://schemas.microsoft.com/office/drawing/2014/main" id="{5924AEE5-AF6F-EE44-A09C-C8E8ADC8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2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1">
            <a:extLst>
              <a:ext uri="{FF2B5EF4-FFF2-40B4-BE49-F238E27FC236}">
                <a16:creationId xmlns:a16="http://schemas.microsoft.com/office/drawing/2014/main" id="{D24745F8-EBF0-F64E-BAAD-F07C3D82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3">
            <a:extLst>
              <a:ext uri="{FF2B5EF4-FFF2-40B4-BE49-F238E27FC236}">
                <a16:creationId xmlns:a16="http://schemas.microsoft.com/office/drawing/2014/main" id="{EF43A10D-5B60-9349-8217-6D195BBD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52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4">
            <a:extLst>
              <a:ext uri="{FF2B5EF4-FFF2-40B4-BE49-F238E27FC236}">
                <a16:creationId xmlns:a16="http://schemas.microsoft.com/office/drawing/2014/main" id="{0DD0D85B-1707-2C49-8D6F-4ED5676E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7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2D67F2-7984-F544-B38B-9CE6AA2AAB8B}"/>
              </a:ext>
            </a:extLst>
          </p:cNvPr>
          <p:cNvSpPr txBox="1"/>
          <p:nvPr/>
        </p:nvSpPr>
        <p:spPr>
          <a:xfrm>
            <a:off x="10790824" y="4273638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10</a:t>
            </a:r>
            <a:endParaRPr lang="en-RU" sz="2400" dirty="0"/>
          </a:p>
        </p:txBody>
      </p:sp>
      <p:pic>
        <p:nvPicPr>
          <p:cNvPr id="1074" name="Picture 50" descr="4">
            <a:extLst>
              <a:ext uri="{FF2B5EF4-FFF2-40B4-BE49-F238E27FC236}">
                <a16:creationId xmlns:a16="http://schemas.microsoft.com/office/drawing/2014/main" id="{97860CC1-669D-BD4E-8C27-9DCB50CE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4">
            <a:extLst>
              <a:ext uri="{FF2B5EF4-FFF2-40B4-BE49-F238E27FC236}">
                <a16:creationId xmlns:a16="http://schemas.microsoft.com/office/drawing/2014/main" id="{A9AF092C-92F8-B042-90AB-FEC1115E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5">
            <a:extLst>
              <a:ext uri="{FF2B5EF4-FFF2-40B4-BE49-F238E27FC236}">
                <a16:creationId xmlns:a16="http://schemas.microsoft.com/office/drawing/2014/main" id="{E922118F-3DC0-4646-986E-78C29820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3">
            <a:extLst>
              <a:ext uri="{FF2B5EF4-FFF2-40B4-BE49-F238E27FC236}">
                <a16:creationId xmlns:a16="http://schemas.microsoft.com/office/drawing/2014/main" id="{6A942453-1724-794F-8E27-9BFB34EC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2">
            <a:extLst>
              <a:ext uri="{FF2B5EF4-FFF2-40B4-BE49-F238E27FC236}">
                <a16:creationId xmlns:a16="http://schemas.microsoft.com/office/drawing/2014/main" id="{719D8D0C-2995-4C48-A964-27B17A42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BCDC31-0D8C-5C48-8750-B52D69054583}"/>
              </a:ext>
            </a:extLst>
          </p:cNvPr>
          <p:cNvSpPr txBox="1"/>
          <p:nvPr/>
        </p:nvSpPr>
        <p:spPr>
          <a:xfrm>
            <a:off x="8115302" y="566790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?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5165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4EE-8640-3441-A0E0-A171AA4C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по </a:t>
            </a:r>
            <a:r>
              <a:rPr lang="en-RU" dirty="0"/>
              <a:t>scitit-learn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5359-FBC1-3E4D-AB04-37BC63C6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RU" dirty="0"/>
              <a:t>andas.read_excel </a:t>
            </a:r>
            <a:r>
              <a:rPr lang="ru-RU" dirty="0"/>
              <a:t>и </a:t>
            </a:r>
            <a:r>
              <a:rPr lang="en-US" dirty="0" err="1"/>
              <a:t>pandas.read_csv</a:t>
            </a:r>
            <a:endParaRPr lang="en-US" dirty="0"/>
          </a:p>
          <a:p>
            <a:r>
              <a:rPr lang="en-GB" dirty="0" err="1"/>
              <a:t>train_test_split</a:t>
            </a:r>
            <a:endParaRPr lang="en-GB" dirty="0"/>
          </a:p>
          <a:p>
            <a:r>
              <a:rPr lang="en-GB" dirty="0" err="1"/>
              <a:t>MLPClassifier</a:t>
            </a:r>
            <a:endParaRPr lang="en-GB" dirty="0"/>
          </a:p>
          <a:p>
            <a:r>
              <a:rPr lang="en-GB" dirty="0" err="1"/>
              <a:t>pandas.concat</a:t>
            </a:r>
            <a:endParaRPr lang="en-GB" dirty="0"/>
          </a:p>
          <a:p>
            <a:r>
              <a:rPr lang="en-GB" dirty="0" err="1"/>
              <a:t>pandas.get_dummies</a:t>
            </a:r>
            <a:endParaRPr lang="en-GB" dirty="0"/>
          </a:p>
          <a:p>
            <a:r>
              <a:rPr lang="ru-RU" dirty="0"/>
              <a:t>Последовательность обучения: </a:t>
            </a:r>
            <a:r>
              <a:rPr lang="en-US" dirty="0"/>
              <a:t>fit, score, predict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2212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F6A-D6C9-8F4B-8A67-02624A0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по </a:t>
            </a:r>
            <a:r>
              <a:rPr lang="en-RU" dirty="0"/>
              <a:t>scitit-learn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EFDF-CDD8-7848-A0D1-F95E442C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cross_val_score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US" dirty="0" err="1">
                <a:effectLst/>
              </a:rPr>
              <a:t>cross_validate</a:t>
            </a:r>
            <a:endParaRPr lang="en-US" dirty="0">
              <a:effectLst/>
            </a:endParaRPr>
          </a:p>
          <a:p>
            <a:r>
              <a:rPr lang="en-US" dirty="0"/>
              <a:t>Preprocessing (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OneHotEncoder</a:t>
            </a:r>
            <a:r>
              <a:rPr lang="en-US" dirty="0"/>
              <a:t>)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GridSearchCV</a:t>
            </a:r>
            <a:endParaRPr lang="en-US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702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4B0-35D1-0A46-9735-90C413B8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</a:t>
            </a:r>
            <a:r>
              <a:rPr lang="en-US" dirty="0" err="1"/>
              <a:t>radient</a:t>
            </a:r>
            <a:r>
              <a:rPr lang="en-US" dirty="0"/>
              <a:t> </a:t>
            </a:r>
            <a:r>
              <a:rPr lang="en-RU" dirty="0"/>
              <a:t>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4E24-E3D4-AD4E-9981-E946BE48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57" y="1865867"/>
            <a:ext cx="4861686" cy="1482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70E70-D727-8947-B028-7D3F452F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51" y="4312507"/>
            <a:ext cx="2948835" cy="12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EC5C-3B1F-F248-9F17-6FA373E7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Gradient 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6FE60-A9A8-9C4E-B9BA-8C525A7C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29" y="1999605"/>
            <a:ext cx="6785089" cy="34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8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4C58-6D57-B445-8902-697AC74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Gradient Boost </a:t>
            </a:r>
            <a:r>
              <a:rPr lang="ru-RU" dirty="0"/>
              <a:t>алгоритм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033-7AE7-EA41-AF5E-79E91C56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                    </a:t>
            </a:r>
            <a:r>
              <a:rPr lang="en-US" dirty="0"/>
              <a:t>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Посчитать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ru-RU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Построить регрессию             на данных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Найти 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Обновить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Выдать решение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B5FF-9C49-B14A-9B51-93E9D9DC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1527175"/>
            <a:ext cx="3492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CC63E-5A94-5C4E-B84F-C29673CD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2124075"/>
            <a:ext cx="36957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D20A6-7A69-4E4A-BE98-4ADEA21F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19" y="2748864"/>
            <a:ext cx="16764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D6676-4710-194F-892C-B72A7C4E5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199" y="3031740"/>
            <a:ext cx="36068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29012-D567-A14C-8F08-AAF7D7488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214" y="3909047"/>
            <a:ext cx="7112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CE4E2-3349-BB44-9366-8F4D67957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427" y="3858589"/>
            <a:ext cx="21971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4F62E-7C58-C440-8CA2-10ACCA36F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111" y="4365109"/>
            <a:ext cx="5262006" cy="835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7CE87B-2FCF-7942-AADC-9F9875BA7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7627" y="5077808"/>
            <a:ext cx="5813950" cy="792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527EFF-3969-5C45-850C-E5ACBFBDE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8097" y="5681663"/>
            <a:ext cx="254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D75EDD-0802-1D42-86F1-925CD9C9B3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AdaBoost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Gradient Boost</a:t>
                </a:r>
                <a:endParaRPr lang="en-R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D75EDD-0802-1D42-86F1-925CD9C9B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63A7E-D46D-8C49-B85D-317FE722A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2307" y="2847240"/>
            <a:ext cx="3913661" cy="5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2B64-30E7-9145-B379-EEF3DE9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Хаара и детектор лиц на основе </a:t>
            </a:r>
            <a:r>
              <a:rPr lang="en-US" dirty="0"/>
              <a:t>AdaBoost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E18C9-85C9-4441-849A-386D16A93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897"/>
            <a:ext cx="4241800" cy="424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CF3E9-8F3B-D844-9421-25FB3801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468266"/>
            <a:ext cx="3411838" cy="1841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001D8-6A6F-634D-87A5-0B8AD6E2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25" y="3599274"/>
            <a:ext cx="3797504" cy="2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124</Words>
  <Application>Microsoft Macintosh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Лекция 1</vt:lpstr>
      <vt:lpstr>Задача о лепестках роз</vt:lpstr>
      <vt:lpstr>Материалы по scitit-learn и pandas</vt:lpstr>
      <vt:lpstr>Материалы по scitit-learn</vt:lpstr>
      <vt:lpstr>Gradient Boost</vt:lpstr>
      <vt:lpstr>Gradient Boost</vt:lpstr>
      <vt:lpstr>Gradient Boost алгоритм</vt:lpstr>
      <vt:lpstr>AdaBoost ∈ Gradient Boost</vt:lpstr>
      <vt:lpstr>Признаки Хаара и детектор лиц на основе AdaBoost</vt:lpstr>
      <vt:lpstr>Детектор Хаара</vt:lpstr>
      <vt:lpstr>XGBoost</vt:lpstr>
      <vt:lpstr>XGBoost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Microsoft Office User</dc:creator>
  <cp:lastModifiedBy>Microsoft Office User</cp:lastModifiedBy>
  <cp:revision>19</cp:revision>
  <dcterms:created xsi:type="dcterms:W3CDTF">2020-02-20T23:41:05Z</dcterms:created>
  <dcterms:modified xsi:type="dcterms:W3CDTF">2020-02-21T13:15:20Z</dcterms:modified>
</cp:coreProperties>
</file>