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4" r:id="rId1"/>
  </p:sldMasterIdLst>
  <p:sldIdLst>
    <p:sldId id="256" r:id="rId2"/>
    <p:sldId id="258" r:id="rId3"/>
    <p:sldId id="259" r:id="rId4"/>
    <p:sldId id="257" r:id="rId5"/>
    <p:sldId id="260" r:id="rId6"/>
    <p:sldId id="261" r:id="rId7"/>
    <p:sldId id="262" r:id="rId8"/>
    <p:sldId id="265" r:id="rId9"/>
    <p:sldId id="264"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988"/>
  </p:normalViewPr>
  <p:slideViewPr>
    <p:cSldViewPr snapToGrid="0" snapToObjects="1">
      <p:cViewPr varScale="1">
        <p:scale>
          <a:sx n="117" d="100"/>
          <a:sy n="117"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smtClean="0"/>
              <a:t>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0674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14605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38865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29563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36160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47010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00136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147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5026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1139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1631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5988918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8037695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062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52206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802411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48A87A34-81AB-432B-8DAE-1953F412C126}" type="datetimeFigureOut">
              <a:rPr lang="en-US" smtClean="0"/>
              <a:t>1/4/21</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6171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8A87A34-81AB-432B-8DAE-1953F412C126}" type="datetimeFigureOut">
              <a:rPr lang="en-US" smtClean="0"/>
              <a:pPr/>
              <a:t>1/4/21</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48791937"/>
      </p:ext>
    </p:extLst>
  </p:cSld>
  <p:clrMap bg1="dk1" tx1="lt1" bg2="dk2" tx2="lt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7" r:id="rId13"/>
    <p:sldLayoutId id="2147483838" r:id="rId14"/>
    <p:sldLayoutId id="2147483839" r:id="rId15"/>
    <p:sldLayoutId id="2147483840" r:id="rId16"/>
    <p:sldLayoutId id="2147483841"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CFDCF-F0CA-6942-8BA7-1CE082867E17}"/>
              </a:ext>
            </a:extLst>
          </p:cNvPr>
          <p:cNvSpPr>
            <a:spLocks noGrp="1"/>
          </p:cNvSpPr>
          <p:nvPr>
            <p:ph type="ctrTitle"/>
          </p:nvPr>
        </p:nvSpPr>
        <p:spPr>
          <a:xfrm>
            <a:off x="2841171" y="1066800"/>
            <a:ext cx="6383831" cy="1676400"/>
          </a:xfrm>
        </p:spPr>
        <p:txBody>
          <a:bodyPr>
            <a:normAutofit/>
          </a:bodyPr>
          <a:lstStyle/>
          <a:p>
            <a:r>
              <a:rPr lang="en-US" sz="3200" b="1" dirty="0"/>
              <a:t>Fetal health classification</a:t>
            </a:r>
          </a:p>
        </p:txBody>
      </p:sp>
      <p:sp>
        <p:nvSpPr>
          <p:cNvPr id="4" name="TextBox 3">
            <a:extLst>
              <a:ext uri="{FF2B5EF4-FFF2-40B4-BE49-F238E27FC236}">
                <a16:creationId xmlns:a16="http://schemas.microsoft.com/office/drawing/2014/main" id="{4DBD0191-2336-2D40-A99D-AB0A0DA909A7}"/>
              </a:ext>
            </a:extLst>
          </p:cNvPr>
          <p:cNvSpPr txBox="1"/>
          <p:nvPr/>
        </p:nvSpPr>
        <p:spPr>
          <a:xfrm>
            <a:off x="4136572" y="3198167"/>
            <a:ext cx="43434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Supervised Machine Learning</a:t>
            </a:r>
          </a:p>
        </p:txBody>
      </p:sp>
      <p:sp>
        <p:nvSpPr>
          <p:cNvPr id="5" name="TextBox 4">
            <a:extLst>
              <a:ext uri="{FF2B5EF4-FFF2-40B4-BE49-F238E27FC236}">
                <a16:creationId xmlns:a16="http://schemas.microsoft.com/office/drawing/2014/main" id="{25F559F6-0801-CD4C-B8F3-6E3841925284}"/>
              </a:ext>
            </a:extLst>
          </p:cNvPr>
          <p:cNvSpPr txBox="1"/>
          <p:nvPr/>
        </p:nvSpPr>
        <p:spPr>
          <a:xfrm>
            <a:off x="5274128" y="4114799"/>
            <a:ext cx="164374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Ali </a:t>
            </a:r>
            <a:r>
              <a:rPr lang="en-US" dirty="0" err="1">
                <a:latin typeface="Times New Roman" panose="02020603050405020304" pitchFamily="18" charset="0"/>
                <a:cs typeface="Times New Roman" panose="02020603050405020304" pitchFamily="18" charset="0"/>
              </a:rPr>
              <a:t>Mahzoon</a:t>
            </a: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E665DBD-AD88-FA44-A931-EDC8A0E0C5AB}"/>
              </a:ext>
            </a:extLst>
          </p:cNvPr>
          <p:cNvPicPr>
            <a:picLocks noChangeAspect="1"/>
          </p:cNvPicPr>
          <p:nvPr/>
        </p:nvPicPr>
        <p:blipFill>
          <a:blip r:embed="rId2"/>
          <a:stretch>
            <a:fillRect/>
          </a:stretch>
        </p:blipFill>
        <p:spPr>
          <a:xfrm>
            <a:off x="7903029" y="4114799"/>
            <a:ext cx="3698801" cy="2015558"/>
          </a:xfrm>
          <a:prstGeom prst="rect">
            <a:avLst/>
          </a:prstGeom>
        </p:spPr>
      </p:pic>
    </p:spTree>
    <p:extLst>
      <p:ext uri="{BB962C8B-B14F-4D97-AF65-F5344CB8AC3E}">
        <p14:creationId xmlns:p14="http://schemas.microsoft.com/office/powerpoint/2010/main" val="4125905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C121A-6ECD-9C46-A8C8-636621DCB394}"/>
              </a:ext>
            </a:extLst>
          </p:cNvPr>
          <p:cNvSpPr>
            <a:spLocks noGrp="1"/>
          </p:cNvSpPr>
          <p:nvPr>
            <p:ph type="title"/>
          </p:nvPr>
        </p:nvSpPr>
        <p:spPr>
          <a:xfrm>
            <a:off x="4195649" y="1219200"/>
            <a:ext cx="3800701" cy="1905000"/>
          </a:xfrm>
        </p:spPr>
        <p:txBody>
          <a:bodyPr>
            <a:normAutofit/>
          </a:bodyPr>
          <a:lstStyle/>
          <a:p>
            <a:r>
              <a:rPr lang="en-US" sz="4400" dirty="0"/>
              <a:t>Thank you</a:t>
            </a:r>
          </a:p>
        </p:txBody>
      </p:sp>
      <p:pic>
        <p:nvPicPr>
          <p:cNvPr id="5" name="Content Placeholder 4">
            <a:extLst>
              <a:ext uri="{FF2B5EF4-FFF2-40B4-BE49-F238E27FC236}">
                <a16:creationId xmlns:a16="http://schemas.microsoft.com/office/drawing/2014/main" id="{68CE8D8E-46D9-0841-AAB9-B52B9C2A00BA}"/>
              </a:ext>
            </a:extLst>
          </p:cNvPr>
          <p:cNvPicPr>
            <a:picLocks noGrp="1" noChangeAspect="1"/>
          </p:cNvPicPr>
          <p:nvPr>
            <p:ph idx="1"/>
          </p:nvPr>
        </p:nvPicPr>
        <p:blipFill>
          <a:blip r:embed="rId2"/>
          <a:stretch>
            <a:fillRect/>
          </a:stretch>
        </p:blipFill>
        <p:spPr>
          <a:xfrm>
            <a:off x="7288095" y="4114800"/>
            <a:ext cx="3915423" cy="2133600"/>
          </a:xfrm>
        </p:spPr>
      </p:pic>
      <p:sp>
        <p:nvSpPr>
          <p:cNvPr id="6" name="TextBox 5">
            <a:extLst>
              <a:ext uri="{FF2B5EF4-FFF2-40B4-BE49-F238E27FC236}">
                <a16:creationId xmlns:a16="http://schemas.microsoft.com/office/drawing/2014/main" id="{ACC879E1-79A8-9F4A-B6F2-8CDC60F4651E}"/>
              </a:ext>
            </a:extLst>
          </p:cNvPr>
          <p:cNvSpPr txBox="1"/>
          <p:nvPr/>
        </p:nvSpPr>
        <p:spPr>
          <a:xfrm>
            <a:off x="533399" y="4713514"/>
            <a:ext cx="5562600" cy="138499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Citation:</a:t>
            </a:r>
          </a:p>
          <a:p>
            <a:r>
              <a:rPr lang="en-US" sz="1200" dirty="0">
                <a:latin typeface="Times New Roman" panose="02020603050405020304" pitchFamily="18" charset="0"/>
                <a:cs typeface="Times New Roman" panose="02020603050405020304" pitchFamily="18" charset="0"/>
              </a:rPr>
              <a:t>Ayres de Campos et al. (2000) </a:t>
            </a:r>
            <a:r>
              <a:rPr lang="en-US" sz="1200" dirty="0" err="1">
                <a:latin typeface="Times New Roman" panose="02020603050405020304" pitchFamily="18" charset="0"/>
                <a:cs typeface="Times New Roman" panose="02020603050405020304" pitchFamily="18" charset="0"/>
              </a:rPr>
              <a:t>SisPorto</a:t>
            </a:r>
            <a:r>
              <a:rPr lang="en-US" sz="1200" dirty="0">
                <a:latin typeface="Times New Roman" panose="02020603050405020304" pitchFamily="18" charset="0"/>
                <a:cs typeface="Times New Roman" panose="02020603050405020304" pitchFamily="18" charset="0"/>
              </a:rPr>
              <a:t> 2.0 A Program for Automated Analysis of </a:t>
            </a:r>
            <a:r>
              <a:rPr lang="en-US" sz="1200" dirty="0" err="1">
                <a:latin typeface="Times New Roman" panose="02020603050405020304" pitchFamily="18" charset="0"/>
                <a:cs typeface="Times New Roman" panose="02020603050405020304" pitchFamily="18" charset="0"/>
              </a:rPr>
              <a:t>Cardiotocograms</a:t>
            </a:r>
            <a:r>
              <a:rPr lang="en-US" sz="1200" dirty="0">
                <a:latin typeface="Times New Roman" panose="02020603050405020304" pitchFamily="18" charset="0"/>
                <a:cs typeface="Times New Roman" panose="02020603050405020304" pitchFamily="18" charset="0"/>
              </a:rPr>
              <a:t>. J </a:t>
            </a:r>
            <a:r>
              <a:rPr lang="en-US" sz="1200" dirty="0" err="1">
                <a:latin typeface="Times New Roman" panose="02020603050405020304" pitchFamily="18" charset="0"/>
                <a:cs typeface="Times New Roman" panose="02020603050405020304" pitchFamily="18" charset="0"/>
              </a:rPr>
              <a:t>Matern</a:t>
            </a:r>
            <a:r>
              <a:rPr lang="en-US" sz="1200" dirty="0">
                <a:latin typeface="Times New Roman" panose="02020603050405020304" pitchFamily="18" charset="0"/>
                <a:cs typeface="Times New Roman" panose="02020603050405020304" pitchFamily="18" charset="0"/>
              </a:rPr>
              <a:t> Fetal Med 5:311-318</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E-mail:</a:t>
            </a:r>
          </a:p>
          <a:p>
            <a:r>
              <a:rPr lang="en-US" sz="1200" dirty="0">
                <a:latin typeface="Times New Roman" panose="02020603050405020304" pitchFamily="18" charset="0"/>
                <a:cs typeface="Times New Roman" panose="02020603050405020304" pitchFamily="18" charset="0"/>
              </a:rPr>
              <a:t>Ali.mahzoon.1989@gmail.com</a:t>
            </a:r>
          </a:p>
        </p:txBody>
      </p:sp>
    </p:spTree>
    <p:extLst>
      <p:ext uri="{BB962C8B-B14F-4D97-AF65-F5344CB8AC3E}">
        <p14:creationId xmlns:p14="http://schemas.microsoft.com/office/powerpoint/2010/main" val="2105289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2EE91F0-17EA-4440-A2A5-5015047E8552}"/>
              </a:ext>
            </a:extLst>
          </p:cNvPr>
          <p:cNvSpPr>
            <a:spLocks noGrp="1"/>
          </p:cNvSpPr>
          <p:nvPr>
            <p:ph type="title"/>
          </p:nvPr>
        </p:nvSpPr>
        <p:spPr>
          <a:xfrm>
            <a:off x="771298" y="631371"/>
            <a:ext cx="2352901" cy="348343"/>
          </a:xfrm>
        </p:spPr>
        <p:txBody>
          <a:bodyPr>
            <a:normAutofit fontScale="90000"/>
          </a:bodyPr>
          <a:lstStyle/>
          <a:p>
            <a:r>
              <a:rPr lang="en-US" dirty="0"/>
              <a:t>Overview</a:t>
            </a:r>
          </a:p>
        </p:txBody>
      </p:sp>
      <p:sp>
        <p:nvSpPr>
          <p:cNvPr id="7" name="TextBox 6">
            <a:extLst>
              <a:ext uri="{FF2B5EF4-FFF2-40B4-BE49-F238E27FC236}">
                <a16:creationId xmlns:a16="http://schemas.microsoft.com/office/drawing/2014/main" id="{BEFBF911-8BBA-C544-88B8-969980F621B2}"/>
              </a:ext>
            </a:extLst>
          </p:cNvPr>
          <p:cNvSpPr txBox="1"/>
          <p:nvPr/>
        </p:nvSpPr>
        <p:spPr>
          <a:xfrm>
            <a:off x="1317172" y="1436913"/>
            <a:ext cx="9677399" cy="3693319"/>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Reduction of child mortality is reflected in several of the United Nations' Sustainable Development Goals and is a key indicator of human progress.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Cardiotocograms</a:t>
            </a:r>
            <a:r>
              <a:rPr lang="en-US" dirty="0">
                <a:latin typeface="Times New Roman" panose="02020603050405020304" pitchFamily="18" charset="0"/>
                <a:cs typeface="Times New Roman" panose="02020603050405020304" pitchFamily="18" charset="0"/>
              </a:rPr>
              <a:t> (CTGs) are a simple and cost accessible option to assess fetal health, allowing healthcare professionals to take action in order to prevent child and maternal mortality.</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research I used 10 different supervised machine learning algorithms to predict fetal health classification.</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Created a multiclass model to classify CTG features into the three fetal health states.</a:t>
            </a:r>
          </a:p>
          <a:p>
            <a:pPr algn="just"/>
            <a:r>
              <a:rPr lang="en-US" dirty="0">
                <a:latin typeface="Times New Roman" panose="02020603050405020304" pitchFamily="18" charset="0"/>
                <a:cs typeface="Times New Roman" panose="02020603050405020304" pitchFamily="18" charset="0"/>
              </a:rPr>
              <a:t>        1.  Normal</a:t>
            </a:r>
          </a:p>
          <a:p>
            <a:pPr algn="just"/>
            <a:r>
              <a:rPr lang="en-US" dirty="0">
                <a:latin typeface="Times New Roman" panose="02020603050405020304" pitchFamily="18" charset="0"/>
                <a:cs typeface="Times New Roman" panose="02020603050405020304" pitchFamily="18" charset="0"/>
              </a:rPr>
              <a:t>        2.  Suspect</a:t>
            </a:r>
          </a:p>
          <a:p>
            <a:pPr algn="just"/>
            <a:r>
              <a:rPr lang="en-US" dirty="0">
                <a:latin typeface="Times New Roman" panose="02020603050405020304" pitchFamily="18" charset="0"/>
                <a:cs typeface="Times New Roman" panose="02020603050405020304" pitchFamily="18" charset="0"/>
              </a:rPr>
              <a:t>        3.  Pathological </a:t>
            </a:r>
          </a:p>
        </p:txBody>
      </p:sp>
    </p:spTree>
    <p:extLst>
      <p:ext uri="{BB962C8B-B14F-4D97-AF65-F5344CB8AC3E}">
        <p14:creationId xmlns:p14="http://schemas.microsoft.com/office/powerpoint/2010/main" val="1227056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803BE8-B9B0-5B4D-8F62-1E0CA0540B36}"/>
              </a:ext>
            </a:extLst>
          </p:cNvPr>
          <p:cNvSpPr txBox="1"/>
          <p:nvPr/>
        </p:nvSpPr>
        <p:spPr>
          <a:xfrm>
            <a:off x="1409700" y="1120676"/>
            <a:ext cx="9372598" cy="2308324"/>
          </a:xfrm>
          <a:prstGeom prst="rect">
            <a:avLst/>
          </a:prstGeom>
          <a:noFill/>
        </p:spPr>
        <p:txBody>
          <a:bodyPr wrap="square" rtlCol="0">
            <a:spAutoFit/>
          </a:bodyPr>
          <a:lstStyle/>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 used a provided dataset by Automated Analysis of </a:t>
            </a:r>
            <a:r>
              <a:rPr lang="en-US" dirty="0" err="1">
                <a:latin typeface="Times New Roman" panose="02020603050405020304" pitchFamily="18" charset="0"/>
                <a:cs typeface="Times New Roman" panose="02020603050405020304" pitchFamily="18" charset="0"/>
              </a:rPr>
              <a:t>Cardiotocograms</a:t>
            </a:r>
            <a:r>
              <a:rPr lang="en-US" dirty="0">
                <a:latin typeface="Times New Roman" panose="02020603050405020304" pitchFamily="18" charset="0"/>
                <a:cs typeface="Times New Roman" panose="02020603050405020304" pitchFamily="18" charset="0"/>
              </a:rPr>
              <a:t> (CTGs)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dataset we are dealing with 2126 records and 22 features including fetal heart rate (FHR), fetal movements, uterine contractions and more.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Distribution of my target classes are imbalanced</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618244F-AADC-9F4B-B26D-66862C95E219}"/>
              </a:ext>
            </a:extLst>
          </p:cNvPr>
          <p:cNvPicPr>
            <a:picLocks noChangeAspect="1"/>
          </p:cNvPicPr>
          <p:nvPr/>
        </p:nvPicPr>
        <p:blipFill>
          <a:blip r:embed="rId2"/>
          <a:stretch>
            <a:fillRect/>
          </a:stretch>
        </p:blipFill>
        <p:spPr>
          <a:xfrm>
            <a:off x="2209346" y="3429000"/>
            <a:ext cx="7773307" cy="2636503"/>
          </a:xfrm>
          <a:prstGeom prst="rect">
            <a:avLst/>
          </a:prstGeom>
        </p:spPr>
      </p:pic>
      <p:sp>
        <p:nvSpPr>
          <p:cNvPr id="8" name="TextBox 7">
            <a:extLst>
              <a:ext uri="{FF2B5EF4-FFF2-40B4-BE49-F238E27FC236}">
                <a16:creationId xmlns:a16="http://schemas.microsoft.com/office/drawing/2014/main" id="{7EA4B288-79DB-FA4B-84DA-8251997E7EF1}"/>
              </a:ext>
            </a:extLst>
          </p:cNvPr>
          <p:cNvSpPr txBox="1"/>
          <p:nvPr/>
        </p:nvSpPr>
        <p:spPr>
          <a:xfrm>
            <a:off x="794657" y="522744"/>
            <a:ext cx="1567543" cy="584775"/>
          </a:xfrm>
          <a:prstGeom prst="rect">
            <a:avLst/>
          </a:prstGeom>
          <a:noFill/>
        </p:spPr>
        <p:txBody>
          <a:bodyPr wrap="square" rtlCol="0">
            <a:spAutoFit/>
          </a:bodyPr>
          <a:lstStyle/>
          <a:p>
            <a:pPr algn="l"/>
            <a:r>
              <a:rPr lang="en-US" sz="3200" dirty="0">
                <a:latin typeface="Times New Roman" panose="02020603050405020304" pitchFamily="18" charset="0"/>
                <a:cs typeface="Times New Roman" panose="02020603050405020304" pitchFamily="18" charset="0"/>
              </a:rPr>
              <a:t>Dataset</a:t>
            </a:r>
          </a:p>
        </p:txBody>
      </p:sp>
    </p:spTree>
    <p:extLst>
      <p:ext uri="{BB962C8B-B14F-4D97-AF65-F5344CB8AC3E}">
        <p14:creationId xmlns:p14="http://schemas.microsoft.com/office/powerpoint/2010/main" val="77164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B16023-2AFA-0E4E-B816-991054C1B80E}"/>
              </a:ext>
            </a:extLst>
          </p:cNvPr>
          <p:cNvSpPr/>
          <p:nvPr/>
        </p:nvSpPr>
        <p:spPr>
          <a:xfrm>
            <a:off x="9286928" y="3470000"/>
            <a:ext cx="1872343" cy="170270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409591-B948-0846-9930-DAC8B23AFCA5}"/>
              </a:ext>
            </a:extLst>
          </p:cNvPr>
          <p:cNvSpPr>
            <a:spLocks noGrp="1"/>
          </p:cNvSpPr>
          <p:nvPr>
            <p:ph type="title"/>
          </p:nvPr>
        </p:nvSpPr>
        <p:spPr>
          <a:xfrm>
            <a:off x="618899" y="566057"/>
            <a:ext cx="5769861" cy="342900"/>
          </a:xfrm>
        </p:spPr>
        <p:txBody>
          <a:bodyPr>
            <a:normAutofit fontScale="90000"/>
          </a:bodyPr>
          <a:lstStyle/>
          <a:p>
            <a:r>
              <a:rPr lang="en-US" dirty="0"/>
              <a:t>Explanatory data analysis</a:t>
            </a:r>
          </a:p>
        </p:txBody>
      </p:sp>
      <p:pic>
        <p:nvPicPr>
          <p:cNvPr id="5" name="Content Placeholder 4">
            <a:extLst>
              <a:ext uri="{FF2B5EF4-FFF2-40B4-BE49-F238E27FC236}">
                <a16:creationId xmlns:a16="http://schemas.microsoft.com/office/drawing/2014/main" id="{291A76C3-A33E-DE4C-8097-8E53414CBDE3}"/>
              </a:ext>
            </a:extLst>
          </p:cNvPr>
          <p:cNvPicPr>
            <a:picLocks noGrp="1" noChangeAspect="1"/>
          </p:cNvPicPr>
          <p:nvPr>
            <p:ph idx="1"/>
          </p:nvPr>
        </p:nvPicPr>
        <p:blipFill>
          <a:blip r:embed="rId2"/>
          <a:stretch>
            <a:fillRect/>
          </a:stretch>
        </p:blipFill>
        <p:spPr>
          <a:xfrm>
            <a:off x="2991530" y="3511551"/>
            <a:ext cx="1587500" cy="1536700"/>
          </a:xfrm>
        </p:spPr>
      </p:pic>
      <p:pic>
        <p:nvPicPr>
          <p:cNvPr id="7" name="Picture 6">
            <a:extLst>
              <a:ext uri="{FF2B5EF4-FFF2-40B4-BE49-F238E27FC236}">
                <a16:creationId xmlns:a16="http://schemas.microsoft.com/office/drawing/2014/main" id="{23B57B5E-1CFB-6A4D-B5B0-805AE5DF18CF}"/>
              </a:ext>
            </a:extLst>
          </p:cNvPr>
          <p:cNvPicPr>
            <a:picLocks noChangeAspect="1"/>
          </p:cNvPicPr>
          <p:nvPr/>
        </p:nvPicPr>
        <p:blipFill>
          <a:blip r:embed="rId3"/>
          <a:stretch>
            <a:fillRect/>
          </a:stretch>
        </p:blipFill>
        <p:spPr>
          <a:xfrm>
            <a:off x="2662899" y="3519713"/>
            <a:ext cx="406400" cy="1536700"/>
          </a:xfrm>
          <a:prstGeom prst="rect">
            <a:avLst/>
          </a:prstGeom>
        </p:spPr>
      </p:pic>
      <p:pic>
        <p:nvPicPr>
          <p:cNvPr id="9" name="Picture 8">
            <a:extLst>
              <a:ext uri="{FF2B5EF4-FFF2-40B4-BE49-F238E27FC236}">
                <a16:creationId xmlns:a16="http://schemas.microsoft.com/office/drawing/2014/main" id="{9FE14995-F799-824C-871B-3928E9A16BDC}"/>
              </a:ext>
            </a:extLst>
          </p:cNvPr>
          <p:cNvPicPr>
            <a:picLocks noChangeAspect="1"/>
          </p:cNvPicPr>
          <p:nvPr/>
        </p:nvPicPr>
        <p:blipFill>
          <a:blip r:embed="rId4"/>
          <a:stretch>
            <a:fillRect/>
          </a:stretch>
        </p:blipFill>
        <p:spPr>
          <a:xfrm>
            <a:off x="3065255" y="5056413"/>
            <a:ext cx="1509012" cy="342900"/>
          </a:xfrm>
          <a:prstGeom prst="rect">
            <a:avLst/>
          </a:prstGeom>
        </p:spPr>
      </p:pic>
      <p:pic>
        <p:nvPicPr>
          <p:cNvPr id="11" name="Picture 10">
            <a:extLst>
              <a:ext uri="{FF2B5EF4-FFF2-40B4-BE49-F238E27FC236}">
                <a16:creationId xmlns:a16="http://schemas.microsoft.com/office/drawing/2014/main" id="{EA90DDCF-B923-B442-8009-215848F22B9A}"/>
              </a:ext>
            </a:extLst>
          </p:cNvPr>
          <p:cNvPicPr>
            <a:picLocks noChangeAspect="1"/>
          </p:cNvPicPr>
          <p:nvPr/>
        </p:nvPicPr>
        <p:blipFill>
          <a:blip r:embed="rId5"/>
          <a:stretch>
            <a:fillRect/>
          </a:stretch>
        </p:blipFill>
        <p:spPr>
          <a:xfrm>
            <a:off x="7107236" y="3511551"/>
            <a:ext cx="1841417" cy="1500414"/>
          </a:xfrm>
          <a:prstGeom prst="rect">
            <a:avLst/>
          </a:prstGeom>
        </p:spPr>
      </p:pic>
      <p:pic>
        <p:nvPicPr>
          <p:cNvPr id="13" name="Picture 12">
            <a:extLst>
              <a:ext uri="{FF2B5EF4-FFF2-40B4-BE49-F238E27FC236}">
                <a16:creationId xmlns:a16="http://schemas.microsoft.com/office/drawing/2014/main" id="{9AE4773E-8147-9F4E-A21A-82BBF41C6146}"/>
              </a:ext>
            </a:extLst>
          </p:cNvPr>
          <p:cNvPicPr>
            <a:picLocks noChangeAspect="1"/>
          </p:cNvPicPr>
          <p:nvPr/>
        </p:nvPicPr>
        <p:blipFill>
          <a:blip r:embed="rId6"/>
          <a:stretch>
            <a:fillRect/>
          </a:stretch>
        </p:blipFill>
        <p:spPr>
          <a:xfrm>
            <a:off x="7522029" y="4978400"/>
            <a:ext cx="1426623" cy="420913"/>
          </a:xfrm>
          <a:prstGeom prst="rect">
            <a:avLst/>
          </a:prstGeom>
        </p:spPr>
      </p:pic>
      <p:pic>
        <p:nvPicPr>
          <p:cNvPr id="15" name="Picture 14">
            <a:extLst>
              <a:ext uri="{FF2B5EF4-FFF2-40B4-BE49-F238E27FC236}">
                <a16:creationId xmlns:a16="http://schemas.microsoft.com/office/drawing/2014/main" id="{EAB7F501-A7D4-7A46-BD50-4509E3624EA9}"/>
              </a:ext>
            </a:extLst>
          </p:cNvPr>
          <p:cNvPicPr>
            <a:picLocks noChangeAspect="1"/>
          </p:cNvPicPr>
          <p:nvPr/>
        </p:nvPicPr>
        <p:blipFill>
          <a:blip r:embed="rId7"/>
          <a:stretch>
            <a:fillRect/>
          </a:stretch>
        </p:blipFill>
        <p:spPr>
          <a:xfrm>
            <a:off x="5402262" y="3511551"/>
            <a:ext cx="1509012" cy="1536700"/>
          </a:xfrm>
          <a:prstGeom prst="rect">
            <a:avLst/>
          </a:prstGeom>
        </p:spPr>
      </p:pic>
      <p:pic>
        <p:nvPicPr>
          <p:cNvPr id="17" name="Picture 16">
            <a:extLst>
              <a:ext uri="{FF2B5EF4-FFF2-40B4-BE49-F238E27FC236}">
                <a16:creationId xmlns:a16="http://schemas.microsoft.com/office/drawing/2014/main" id="{5FB3C48D-91C1-FB41-8338-EE98D7FCF43E}"/>
              </a:ext>
            </a:extLst>
          </p:cNvPr>
          <p:cNvPicPr>
            <a:picLocks noChangeAspect="1"/>
          </p:cNvPicPr>
          <p:nvPr/>
        </p:nvPicPr>
        <p:blipFill>
          <a:blip r:embed="rId8"/>
          <a:stretch>
            <a:fillRect/>
          </a:stretch>
        </p:blipFill>
        <p:spPr>
          <a:xfrm>
            <a:off x="5402262" y="5011965"/>
            <a:ext cx="1509012" cy="420913"/>
          </a:xfrm>
          <a:prstGeom prst="rect">
            <a:avLst/>
          </a:prstGeom>
        </p:spPr>
      </p:pic>
      <p:pic>
        <p:nvPicPr>
          <p:cNvPr id="19" name="Picture 18">
            <a:extLst>
              <a:ext uri="{FF2B5EF4-FFF2-40B4-BE49-F238E27FC236}">
                <a16:creationId xmlns:a16="http://schemas.microsoft.com/office/drawing/2014/main" id="{56D3C544-EB15-AE44-9181-E5CAA8138EBC}"/>
              </a:ext>
            </a:extLst>
          </p:cNvPr>
          <p:cNvPicPr>
            <a:picLocks noChangeAspect="1"/>
          </p:cNvPicPr>
          <p:nvPr/>
        </p:nvPicPr>
        <p:blipFill>
          <a:blip r:embed="rId9"/>
          <a:stretch>
            <a:fillRect/>
          </a:stretch>
        </p:blipFill>
        <p:spPr>
          <a:xfrm>
            <a:off x="4906962" y="3511551"/>
            <a:ext cx="495300" cy="1536700"/>
          </a:xfrm>
          <a:prstGeom prst="rect">
            <a:avLst/>
          </a:prstGeom>
        </p:spPr>
      </p:pic>
      <p:sp>
        <p:nvSpPr>
          <p:cNvPr id="20" name="TextBox 19">
            <a:extLst>
              <a:ext uri="{FF2B5EF4-FFF2-40B4-BE49-F238E27FC236}">
                <a16:creationId xmlns:a16="http://schemas.microsoft.com/office/drawing/2014/main" id="{3E8ADCBD-1D90-7646-8524-9A96FA3ADB70}"/>
              </a:ext>
            </a:extLst>
          </p:cNvPr>
          <p:cNvSpPr txBox="1"/>
          <p:nvPr/>
        </p:nvSpPr>
        <p:spPr>
          <a:xfrm>
            <a:off x="1141413" y="1589314"/>
            <a:ext cx="9145587" cy="1200329"/>
          </a:xfrm>
          <a:prstGeom prst="rect">
            <a:avLst/>
          </a:prstGeom>
          <a:noFill/>
        </p:spPr>
        <p:txBody>
          <a:bodyPr wrap="square" rtlCol="0">
            <a:spAutoFit/>
          </a:bodyPr>
          <a:lstStyle/>
          <a:p>
            <a:pPr algn="l"/>
            <a:r>
              <a:rPr lang="en-US" dirty="0">
                <a:latin typeface="Times New Roman" panose="02020603050405020304" pitchFamily="18" charset="0"/>
                <a:cs typeface="Times New Roman" panose="02020603050405020304" pitchFamily="18" charset="0"/>
              </a:rPr>
              <a:t>There are 484 of these plots available to visualize each pair feature in my dataset to check the separability of data with the hue of my target variable.</a:t>
            </a:r>
          </a:p>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Here we have 3 different examples of those visualizations.</a:t>
            </a:r>
          </a:p>
        </p:txBody>
      </p:sp>
      <p:sp>
        <p:nvSpPr>
          <p:cNvPr id="3" name="Oval 2">
            <a:extLst>
              <a:ext uri="{FF2B5EF4-FFF2-40B4-BE49-F238E27FC236}">
                <a16:creationId xmlns:a16="http://schemas.microsoft.com/office/drawing/2014/main" id="{F26BA403-CC12-EA44-993F-D34B67C964EA}"/>
              </a:ext>
            </a:extLst>
          </p:cNvPr>
          <p:cNvSpPr/>
          <p:nvPr/>
        </p:nvSpPr>
        <p:spPr>
          <a:xfrm>
            <a:off x="9529101" y="3737518"/>
            <a:ext cx="185057" cy="18125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52C9015-C655-A849-BDB9-EF10BDCE9CDE}"/>
              </a:ext>
            </a:extLst>
          </p:cNvPr>
          <p:cNvSpPr/>
          <p:nvPr/>
        </p:nvSpPr>
        <p:spPr>
          <a:xfrm>
            <a:off x="9530444" y="4168322"/>
            <a:ext cx="183714" cy="163287"/>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3571B1B-4D91-A24D-B91B-A1CBA7567181}"/>
              </a:ext>
            </a:extLst>
          </p:cNvPr>
          <p:cNvSpPr/>
          <p:nvPr/>
        </p:nvSpPr>
        <p:spPr>
          <a:xfrm>
            <a:off x="9529101" y="4581161"/>
            <a:ext cx="186399" cy="193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TextBox 9">
            <a:extLst>
              <a:ext uri="{FF2B5EF4-FFF2-40B4-BE49-F238E27FC236}">
                <a16:creationId xmlns:a16="http://schemas.microsoft.com/office/drawing/2014/main" id="{BE2C1E0A-42E1-294C-BD4D-8DE9EA348572}"/>
              </a:ext>
            </a:extLst>
          </p:cNvPr>
          <p:cNvSpPr txBox="1"/>
          <p:nvPr/>
        </p:nvSpPr>
        <p:spPr>
          <a:xfrm>
            <a:off x="9838627" y="3680661"/>
            <a:ext cx="957313" cy="276999"/>
          </a:xfrm>
          <a:prstGeom prst="rect">
            <a:avLst/>
          </a:prstGeom>
          <a:ln>
            <a:noFill/>
          </a:ln>
        </p:spPr>
        <p:txBody>
          <a:bodyPr wrap="none" rtlCol="0">
            <a:noAutofit/>
          </a:bodyPr>
          <a:lstStyle/>
          <a:p>
            <a:pPr algn="l"/>
            <a:r>
              <a:rPr lang="en-US" sz="1200" dirty="0">
                <a:latin typeface="Times New Roman" panose="02020603050405020304" pitchFamily="18" charset="0"/>
                <a:cs typeface="Times New Roman" panose="02020603050405020304" pitchFamily="18" charset="0"/>
              </a:rPr>
              <a:t>Pathological</a:t>
            </a:r>
          </a:p>
        </p:txBody>
      </p:sp>
      <p:sp useBgFill="1">
        <p:nvSpPr>
          <p:cNvPr id="12" name="TextBox 11">
            <a:extLst>
              <a:ext uri="{FF2B5EF4-FFF2-40B4-BE49-F238E27FC236}">
                <a16:creationId xmlns:a16="http://schemas.microsoft.com/office/drawing/2014/main" id="{3BDC1550-9FA7-9345-83DA-DDDEE5063568}"/>
              </a:ext>
            </a:extLst>
          </p:cNvPr>
          <p:cNvSpPr txBox="1"/>
          <p:nvPr/>
        </p:nvSpPr>
        <p:spPr>
          <a:xfrm>
            <a:off x="9838627" y="4546966"/>
            <a:ext cx="614271" cy="261610"/>
          </a:xfrm>
          <a:prstGeom prst="rect">
            <a:avLst/>
          </a:prstGeom>
        </p:spPr>
        <p:txBody>
          <a:bodyPr wrap="none" rtlCol="0">
            <a:noAutofit/>
          </a:bodyPr>
          <a:lstStyle/>
          <a:p>
            <a:pPr algn="l"/>
            <a:r>
              <a:rPr lang="en-US" sz="1100" dirty="0">
                <a:latin typeface="Times New Roman" panose="02020603050405020304" pitchFamily="18" charset="0"/>
                <a:cs typeface="Times New Roman" panose="02020603050405020304" pitchFamily="18" charset="0"/>
              </a:rPr>
              <a:t>Normal</a:t>
            </a:r>
          </a:p>
        </p:txBody>
      </p:sp>
      <p:sp useBgFill="1">
        <p:nvSpPr>
          <p:cNvPr id="14" name="TextBox 13">
            <a:extLst>
              <a:ext uri="{FF2B5EF4-FFF2-40B4-BE49-F238E27FC236}">
                <a16:creationId xmlns:a16="http://schemas.microsoft.com/office/drawing/2014/main" id="{FACDFBFF-F521-4F40-907B-CA84AE90C628}"/>
              </a:ext>
            </a:extLst>
          </p:cNvPr>
          <p:cNvSpPr txBox="1"/>
          <p:nvPr/>
        </p:nvSpPr>
        <p:spPr>
          <a:xfrm>
            <a:off x="9838627" y="4119160"/>
            <a:ext cx="622286" cy="261610"/>
          </a:xfrm>
          <a:prstGeom prst="rect">
            <a:avLst/>
          </a:prstGeom>
        </p:spPr>
        <p:txBody>
          <a:bodyPr wrap="none" rtlCol="0">
            <a:spAutoFit/>
          </a:bodyPr>
          <a:lstStyle/>
          <a:p>
            <a:pPr algn="l"/>
            <a:r>
              <a:rPr lang="en-US" sz="1100" dirty="0">
                <a:latin typeface="Times New Roman" panose="02020603050405020304" pitchFamily="18" charset="0"/>
                <a:cs typeface="Times New Roman" panose="02020603050405020304" pitchFamily="18" charset="0"/>
              </a:rPr>
              <a:t>Suspect</a:t>
            </a:r>
          </a:p>
        </p:txBody>
      </p:sp>
    </p:spTree>
    <p:extLst>
      <p:ext uri="{BB962C8B-B14F-4D97-AF65-F5344CB8AC3E}">
        <p14:creationId xmlns:p14="http://schemas.microsoft.com/office/powerpoint/2010/main" val="3301904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DD588-CF34-6741-B4B6-499C9E75EB7A}"/>
              </a:ext>
            </a:extLst>
          </p:cNvPr>
          <p:cNvSpPr>
            <a:spLocks noGrp="1"/>
          </p:cNvSpPr>
          <p:nvPr>
            <p:ph type="title"/>
          </p:nvPr>
        </p:nvSpPr>
        <p:spPr>
          <a:xfrm>
            <a:off x="705985" y="609600"/>
            <a:ext cx="1939244" cy="457200"/>
          </a:xfrm>
        </p:spPr>
        <p:txBody>
          <a:bodyPr>
            <a:normAutofit fontScale="90000"/>
          </a:bodyPr>
          <a:lstStyle/>
          <a:p>
            <a:r>
              <a:rPr lang="en-US" dirty="0"/>
              <a:t>Models</a:t>
            </a:r>
          </a:p>
        </p:txBody>
      </p:sp>
      <p:pic>
        <p:nvPicPr>
          <p:cNvPr id="5" name="Picture 4">
            <a:extLst>
              <a:ext uri="{FF2B5EF4-FFF2-40B4-BE49-F238E27FC236}">
                <a16:creationId xmlns:a16="http://schemas.microsoft.com/office/drawing/2014/main" id="{5D508145-1810-E146-9977-DC5A67BC7894}"/>
              </a:ext>
            </a:extLst>
          </p:cNvPr>
          <p:cNvPicPr>
            <a:picLocks noChangeAspect="1"/>
          </p:cNvPicPr>
          <p:nvPr/>
        </p:nvPicPr>
        <p:blipFill>
          <a:blip r:embed="rId2"/>
          <a:stretch>
            <a:fillRect/>
          </a:stretch>
        </p:blipFill>
        <p:spPr>
          <a:xfrm>
            <a:off x="889907" y="2858818"/>
            <a:ext cx="4052207" cy="3389582"/>
          </a:xfrm>
          <a:prstGeom prst="rect">
            <a:avLst/>
          </a:prstGeom>
        </p:spPr>
      </p:pic>
      <p:pic>
        <p:nvPicPr>
          <p:cNvPr id="7" name="Picture 6">
            <a:extLst>
              <a:ext uri="{FF2B5EF4-FFF2-40B4-BE49-F238E27FC236}">
                <a16:creationId xmlns:a16="http://schemas.microsoft.com/office/drawing/2014/main" id="{DE404E0B-7FD6-D447-A005-3EA391306511}"/>
              </a:ext>
            </a:extLst>
          </p:cNvPr>
          <p:cNvPicPr>
            <a:picLocks noChangeAspect="1"/>
          </p:cNvPicPr>
          <p:nvPr/>
        </p:nvPicPr>
        <p:blipFill>
          <a:blip r:embed="rId3"/>
          <a:stretch>
            <a:fillRect/>
          </a:stretch>
        </p:blipFill>
        <p:spPr>
          <a:xfrm>
            <a:off x="6494237" y="2858818"/>
            <a:ext cx="3945164" cy="3370708"/>
          </a:xfrm>
          <a:prstGeom prst="rect">
            <a:avLst/>
          </a:prstGeom>
        </p:spPr>
      </p:pic>
      <p:sp>
        <p:nvSpPr>
          <p:cNvPr id="8" name="TextBox 7">
            <a:extLst>
              <a:ext uri="{FF2B5EF4-FFF2-40B4-BE49-F238E27FC236}">
                <a16:creationId xmlns:a16="http://schemas.microsoft.com/office/drawing/2014/main" id="{5E425014-B0D1-A642-8C12-DECA15911371}"/>
              </a:ext>
            </a:extLst>
          </p:cNvPr>
          <p:cNvSpPr txBox="1"/>
          <p:nvPr/>
        </p:nvSpPr>
        <p:spPr>
          <a:xfrm>
            <a:off x="1752599" y="2489486"/>
            <a:ext cx="2089803" cy="369332"/>
          </a:xfrm>
          <a:prstGeom prst="rect">
            <a:avLst/>
          </a:prstGeom>
          <a:noFill/>
        </p:spPr>
        <p:txBody>
          <a:bodyPr wrap="none" rtlCol="0">
            <a:spAutoFit/>
          </a:bodyPr>
          <a:lstStyle/>
          <a:p>
            <a:pPr algn="l"/>
            <a:r>
              <a:rPr lang="en-US" dirty="0">
                <a:solidFill>
                  <a:srgbClr val="FF0000"/>
                </a:solidFill>
                <a:latin typeface="Times New Roman" panose="02020603050405020304" pitchFamily="18" charset="0"/>
                <a:cs typeface="Times New Roman" panose="02020603050405020304" pitchFamily="18" charset="0"/>
              </a:rPr>
              <a:t>Worst Model (GNB)</a:t>
            </a:r>
          </a:p>
        </p:txBody>
      </p:sp>
      <p:sp>
        <p:nvSpPr>
          <p:cNvPr id="9" name="TextBox 8">
            <a:extLst>
              <a:ext uri="{FF2B5EF4-FFF2-40B4-BE49-F238E27FC236}">
                <a16:creationId xmlns:a16="http://schemas.microsoft.com/office/drawing/2014/main" id="{A4A953EA-F752-7942-B48D-1772A9372670}"/>
              </a:ext>
            </a:extLst>
          </p:cNvPr>
          <p:cNvSpPr txBox="1"/>
          <p:nvPr/>
        </p:nvSpPr>
        <p:spPr>
          <a:xfrm>
            <a:off x="6662479" y="2489486"/>
            <a:ext cx="3608680" cy="369332"/>
          </a:xfrm>
          <a:prstGeom prst="rect">
            <a:avLst/>
          </a:prstGeom>
          <a:noFill/>
        </p:spPr>
        <p:txBody>
          <a:bodyPr wrap="none" rtlCol="0">
            <a:spAutoFit/>
          </a:bodyPr>
          <a:lstStyle/>
          <a:p>
            <a:pPr algn="l"/>
            <a:r>
              <a:rPr lang="en-US" dirty="0">
                <a:solidFill>
                  <a:srgbClr val="00B050"/>
                </a:solidFill>
                <a:latin typeface="Times New Roman" panose="02020603050405020304" pitchFamily="18" charset="0"/>
                <a:cs typeface="Times New Roman" panose="02020603050405020304" pitchFamily="18" charset="0"/>
              </a:rPr>
              <a:t>Best Model (Hist Gradient Boosting)</a:t>
            </a:r>
          </a:p>
        </p:txBody>
      </p:sp>
      <p:sp>
        <p:nvSpPr>
          <p:cNvPr id="10" name="Right Arrow 9">
            <a:extLst>
              <a:ext uri="{FF2B5EF4-FFF2-40B4-BE49-F238E27FC236}">
                <a16:creationId xmlns:a16="http://schemas.microsoft.com/office/drawing/2014/main" id="{28F6490C-92EB-3146-8E6F-6DAC8187A850}"/>
              </a:ext>
            </a:extLst>
          </p:cNvPr>
          <p:cNvSpPr/>
          <p:nvPr/>
        </p:nvSpPr>
        <p:spPr>
          <a:xfrm>
            <a:off x="5181600" y="4082143"/>
            <a:ext cx="1164771" cy="471466"/>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1C9332D-8C54-6745-B0CE-CD4AEB0B463C}"/>
              </a:ext>
            </a:extLst>
          </p:cNvPr>
          <p:cNvSpPr txBox="1"/>
          <p:nvPr/>
        </p:nvSpPr>
        <p:spPr>
          <a:xfrm>
            <a:off x="1752599" y="1335324"/>
            <a:ext cx="8254567" cy="646331"/>
          </a:xfrm>
          <a:prstGeom prst="rect">
            <a:avLst/>
          </a:prstGeom>
          <a:noFill/>
        </p:spPr>
        <p:txBody>
          <a:bodyPr wrap="none" rtlCol="0">
            <a:spAutoFit/>
          </a:bodyPr>
          <a:lstStyle/>
          <a:p>
            <a:pPr algn="l"/>
            <a:r>
              <a:rPr lang="en-US" dirty="0">
                <a:latin typeface="Times New Roman" panose="02020603050405020304" pitchFamily="18" charset="0"/>
                <a:cs typeface="Times New Roman" panose="02020603050405020304" pitchFamily="18" charset="0"/>
              </a:rPr>
              <a:t>These are the evaluation metrics of both worst and best models</a:t>
            </a:r>
          </a:p>
          <a:p>
            <a:pPr algn="l"/>
            <a:r>
              <a:rPr lang="en-US" dirty="0">
                <a:latin typeface="Times New Roman" panose="02020603050405020304" pitchFamily="18" charset="0"/>
                <a:cs typeface="Times New Roman" panose="02020603050405020304" pitchFamily="18" charset="0"/>
              </a:rPr>
              <a:t>As we all know human lives matter, so every evaluation metric is important in this case</a:t>
            </a:r>
          </a:p>
        </p:txBody>
      </p:sp>
      <p:sp>
        <p:nvSpPr>
          <p:cNvPr id="3" name="Rectangle 2">
            <a:extLst>
              <a:ext uri="{FF2B5EF4-FFF2-40B4-BE49-F238E27FC236}">
                <a16:creationId xmlns:a16="http://schemas.microsoft.com/office/drawing/2014/main" id="{86397D37-E2B8-9B4D-B2FC-A3507816B9F9}"/>
              </a:ext>
            </a:extLst>
          </p:cNvPr>
          <p:cNvSpPr/>
          <p:nvPr/>
        </p:nvSpPr>
        <p:spPr>
          <a:xfrm>
            <a:off x="2318656" y="3701142"/>
            <a:ext cx="413657" cy="1741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E251B00-C717-884C-BD29-4E7EF4F98D72}"/>
              </a:ext>
            </a:extLst>
          </p:cNvPr>
          <p:cNvSpPr/>
          <p:nvPr/>
        </p:nvSpPr>
        <p:spPr>
          <a:xfrm>
            <a:off x="7805057" y="3701142"/>
            <a:ext cx="435429" cy="17417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D59AD4-1458-2045-AAC6-95CCCF183115}"/>
              </a:ext>
            </a:extLst>
          </p:cNvPr>
          <p:cNvSpPr/>
          <p:nvPr/>
        </p:nvSpPr>
        <p:spPr>
          <a:xfrm>
            <a:off x="3733800" y="5410200"/>
            <a:ext cx="427262" cy="1959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9DFEF9F-264E-F042-B96E-13627D057794}"/>
              </a:ext>
            </a:extLst>
          </p:cNvPr>
          <p:cNvSpPr/>
          <p:nvPr/>
        </p:nvSpPr>
        <p:spPr>
          <a:xfrm>
            <a:off x="9274628" y="5410200"/>
            <a:ext cx="391885" cy="19594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343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3CB79-3AEA-3B49-89CD-88C0349903A4}"/>
              </a:ext>
            </a:extLst>
          </p:cNvPr>
          <p:cNvSpPr>
            <a:spLocks noGrp="1"/>
          </p:cNvSpPr>
          <p:nvPr>
            <p:ph type="title"/>
          </p:nvPr>
        </p:nvSpPr>
        <p:spPr>
          <a:xfrm>
            <a:off x="597127" y="609600"/>
            <a:ext cx="4682444" cy="457200"/>
          </a:xfrm>
        </p:spPr>
        <p:txBody>
          <a:bodyPr>
            <a:normAutofit fontScale="90000"/>
          </a:bodyPr>
          <a:lstStyle/>
          <a:p>
            <a:r>
              <a:rPr lang="en-US" dirty="0"/>
              <a:t>Confusion matrix</a:t>
            </a:r>
          </a:p>
        </p:txBody>
      </p:sp>
      <p:pic>
        <p:nvPicPr>
          <p:cNvPr id="5" name="Picture 4">
            <a:extLst>
              <a:ext uri="{FF2B5EF4-FFF2-40B4-BE49-F238E27FC236}">
                <a16:creationId xmlns:a16="http://schemas.microsoft.com/office/drawing/2014/main" id="{23F11056-6FA2-FB4C-9BC3-FCDC9A22800F}"/>
              </a:ext>
            </a:extLst>
          </p:cNvPr>
          <p:cNvPicPr>
            <a:picLocks noChangeAspect="1"/>
          </p:cNvPicPr>
          <p:nvPr/>
        </p:nvPicPr>
        <p:blipFill>
          <a:blip r:embed="rId2"/>
          <a:stretch>
            <a:fillRect/>
          </a:stretch>
        </p:blipFill>
        <p:spPr>
          <a:xfrm>
            <a:off x="1271474" y="1162958"/>
            <a:ext cx="3333750" cy="2642500"/>
          </a:xfrm>
          <a:prstGeom prst="rect">
            <a:avLst/>
          </a:prstGeom>
        </p:spPr>
      </p:pic>
      <p:pic>
        <p:nvPicPr>
          <p:cNvPr id="7" name="Picture 6">
            <a:extLst>
              <a:ext uri="{FF2B5EF4-FFF2-40B4-BE49-F238E27FC236}">
                <a16:creationId xmlns:a16="http://schemas.microsoft.com/office/drawing/2014/main" id="{529B3BF5-9060-C84D-8750-751F583843EE}"/>
              </a:ext>
            </a:extLst>
          </p:cNvPr>
          <p:cNvPicPr>
            <a:picLocks noChangeAspect="1"/>
          </p:cNvPicPr>
          <p:nvPr/>
        </p:nvPicPr>
        <p:blipFill>
          <a:blip r:embed="rId3"/>
          <a:stretch>
            <a:fillRect/>
          </a:stretch>
        </p:blipFill>
        <p:spPr>
          <a:xfrm>
            <a:off x="1271474" y="3901616"/>
            <a:ext cx="3333750" cy="2765913"/>
          </a:xfrm>
          <a:prstGeom prst="rect">
            <a:avLst/>
          </a:prstGeom>
        </p:spPr>
      </p:pic>
      <p:pic>
        <p:nvPicPr>
          <p:cNvPr id="9" name="Picture 8">
            <a:extLst>
              <a:ext uri="{FF2B5EF4-FFF2-40B4-BE49-F238E27FC236}">
                <a16:creationId xmlns:a16="http://schemas.microsoft.com/office/drawing/2014/main" id="{97D58651-5871-DF49-86A9-74B686655365}"/>
              </a:ext>
            </a:extLst>
          </p:cNvPr>
          <p:cNvPicPr>
            <a:picLocks noChangeAspect="1"/>
          </p:cNvPicPr>
          <p:nvPr/>
        </p:nvPicPr>
        <p:blipFill>
          <a:blip r:embed="rId4"/>
          <a:stretch>
            <a:fillRect/>
          </a:stretch>
        </p:blipFill>
        <p:spPr>
          <a:xfrm>
            <a:off x="5961763" y="1348789"/>
            <a:ext cx="5128987" cy="2080211"/>
          </a:xfrm>
          <a:prstGeom prst="rect">
            <a:avLst/>
          </a:prstGeom>
        </p:spPr>
      </p:pic>
      <p:pic>
        <p:nvPicPr>
          <p:cNvPr id="11" name="Picture 10">
            <a:extLst>
              <a:ext uri="{FF2B5EF4-FFF2-40B4-BE49-F238E27FC236}">
                <a16:creationId xmlns:a16="http://schemas.microsoft.com/office/drawing/2014/main" id="{0E6CF620-5E0C-434F-BDC5-BEC7E4B42DC4}"/>
              </a:ext>
            </a:extLst>
          </p:cNvPr>
          <p:cNvPicPr>
            <a:picLocks noChangeAspect="1"/>
          </p:cNvPicPr>
          <p:nvPr/>
        </p:nvPicPr>
        <p:blipFill>
          <a:blip r:embed="rId5"/>
          <a:stretch>
            <a:fillRect/>
          </a:stretch>
        </p:blipFill>
        <p:spPr>
          <a:xfrm>
            <a:off x="5961764" y="4073058"/>
            <a:ext cx="5128986" cy="2042808"/>
          </a:xfrm>
          <a:prstGeom prst="rect">
            <a:avLst/>
          </a:prstGeom>
        </p:spPr>
      </p:pic>
      <p:sp>
        <p:nvSpPr>
          <p:cNvPr id="12" name="Right Arrow 11">
            <a:extLst>
              <a:ext uri="{FF2B5EF4-FFF2-40B4-BE49-F238E27FC236}">
                <a16:creationId xmlns:a16="http://schemas.microsoft.com/office/drawing/2014/main" id="{8788B557-A140-3C42-8E52-FAE259A8A992}"/>
              </a:ext>
            </a:extLst>
          </p:cNvPr>
          <p:cNvSpPr/>
          <p:nvPr/>
        </p:nvSpPr>
        <p:spPr>
          <a:xfrm>
            <a:off x="4887686" y="2388894"/>
            <a:ext cx="881743" cy="376077"/>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817ADAF4-D81B-C444-9199-154AC10441E7}"/>
              </a:ext>
            </a:extLst>
          </p:cNvPr>
          <p:cNvSpPr/>
          <p:nvPr/>
        </p:nvSpPr>
        <p:spPr>
          <a:xfrm>
            <a:off x="4887686" y="4930266"/>
            <a:ext cx="881743" cy="376077"/>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AE30CE9-93C2-AB49-B554-CAF9F1D9B4D9}"/>
              </a:ext>
            </a:extLst>
          </p:cNvPr>
          <p:cNvSpPr/>
          <p:nvPr/>
        </p:nvSpPr>
        <p:spPr>
          <a:xfrm rot="2700000">
            <a:off x="1474723" y="2128200"/>
            <a:ext cx="2513612" cy="608451"/>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29" name="Right Triangle 28">
            <a:extLst>
              <a:ext uri="{FF2B5EF4-FFF2-40B4-BE49-F238E27FC236}">
                <a16:creationId xmlns:a16="http://schemas.microsoft.com/office/drawing/2014/main" id="{B7647D74-3DA6-3945-A2BF-39A0570D1B86}"/>
              </a:ext>
            </a:extLst>
          </p:cNvPr>
          <p:cNvSpPr/>
          <p:nvPr/>
        </p:nvSpPr>
        <p:spPr>
          <a:xfrm>
            <a:off x="1981200" y="4930266"/>
            <a:ext cx="1240971" cy="1185600"/>
          </a:xfrm>
          <a:prstGeom prst="r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Triangle 29">
            <a:extLst>
              <a:ext uri="{FF2B5EF4-FFF2-40B4-BE49-F238E27FC236}">
                <a16:creationId xmlns:a16="http://schemas.microsoft.com/office/drawing/2014/main" id="{B2DDD689-507E-0A45-87BF-E8DE3E877551}"/>
              </a:ext>
            </a:extLst>
          </p:cNvPr>
          <p:cNvSpPr/>
          <p:nvPr/>
        </p:nvSpPr>
        <p:spPr>
          <a:xfrm rot="10800000">
            <a:off x="2426277" y="4454058"/>
            <a:ext cx="1240971" cy="1185600"/>
          </a:xfrm>
          <a:prstGeom prst="r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A3A713D-1B4A-FB48-92DD-318E56209626}"/>
              </a:ext>
            </a:extLst>
          </p:cNvPr>
          <p:cNvSpPr/>
          <p:nvPr/>
        </p:nvSpPr>
        <p:spPr>
          <a:xfrm>
            <a:off x="9590315" y="5382546"/>
            <a:ext cx="478972" cy="2028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3227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D8D2F5-F09A-B042-9354-5A39156F7659}"/>
              </a:ext>
            </a:extLst>
          </p:cNvPr>
          <p:cNvSpPr txBox="1"/>
          <p:nvPr/>
        </p:nvSpPr>
        <p:spPr>
          <a:xfrm>
            <a:off x="424543" y="446314"/>
            <a:ext cx="5434501" cy="523220"/>
          </a:xfrm>
          <a:prstGeom prst="rect">
            <a:avLst/>
          </a:prstGeom>
          <a:noFill/>
        </p:spPr>
        <p:txBody>
          <a:bodyPr wrap="none" rtlCol="0">
            <a:spAutoFit/>
          </a:bodyPr>
          <a:lstStyle/>
          <a:p>
            <a:pPr algn="l"/>
            <a:r>
              <a:rPr lang="en-US" sz="2800" dirty="0">
                <a:latin typeface="Times New Roman" panose="02020603050405020304" pitchFamily="18" charset="0"/>
                <a:cs typeface="Times New Roman" panose="02020603050405020304" pitchFamily="18" charset="0"/>
              </a:rPr>
              <a:t>Interpretation Of Evaluation Metrics</a:t>
            </a:r>
          </a:p>
        </p:txBody>
      </p:sp>
      <p:pic>
        <p:nvPicPr>
          <p:cNvPr id="6" name="Picture 5">
            <a:extLst>
              <a:ext uri="{FF2B5EF4-FFF2-40B4-BE49-F238E27FC236}">
                <a16:creationId xmlns:a16="http://schemas.microsoft.com/office/drawing/2014/main" id="{55D03B7C-3932-A640-8A8C-E8CF52554CB0}"/>
              </a:ext>
            </a:extLst>
          </p:cNvPr>
          <p:cNvPicPr>
            <a:picLocks noChangeAspect="1"/>
          </p:cNvPicPr>
          <p:nvPr/>
        </p:nvPicPr>
        <p:blipFill>
          <a:blip r:embed="rId2"/>
          <a:stretch>
            <a:fillRect/>
          </a:stretch>
        </p:blipFill>
        <p:spPr>
          <a:xfrm>
            <a:off x="6759122" y="1319187"/>
            <a:ext cx="4895494" cy="1934936"/>
          </a:xfrm>
          <a:prstGeom prst="rect">
            <a:avLst/>
          </a:prstGeom>
        </p:spPr>
      </p:pic>
      <p:sp>
        <p:nvSpPr>
          <p:cNvPr id="7" name="TextBox 6">
            <a:extLst>
              <a:ext uri="{FF2B5EF4-FFF2-40B4-BE49-F238E27FC236}">
                <a16:creationId xmlns:a16="http://schemas.microsoft.com/office/drawing/2014/main" id="{5A260689-55EA-9C45-B219-73709419A544}"/>
              </a:ext>
            </a:extLst>
          </p:cNvPr>
          <p:cNvSpPr txBox="1"/>
          <p:nvPr/>
        </p:nvSpPr>
        <p:spPr>
          <a:xfrm>
            <a:off x="631371" y="1251141"/>
            <a:ext cx="5921829" cy="578619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precision is the ratio of correctly predicted positive observations to the total predicted positive observations. The question that this metric answers is of all </a:t>
            </a:r>
            <a:r>
              <a:rPr lang="en-US" sz="1600" dirty="0" err="1">
                <a:latin typeface="Times New Roman" panose="02020603050405020304" pitchFamily="18" charset="0"/>
                <a:cs typeface="Times New Roman" panose="02020603050405020304" pitchFamily="18" charset="0"/>
              </a:rPr>
              <a:t>fetal_health</a:t>
            </a:r>
            <a:r>
              <a:rPr lang="en-US" sz="1600" dirty="0">
                <a:latin typeface="Times New Roman" panose="02020603050405020304" pitchFamily="18" charset="0"/>
                <a:cs typeface="Times New Roman" panose="02020603050405020304" pitchFamily="18" charset="0"/>
              </a:rPr>
              <a:t> that labeled as Suspect or Pathological how many actually are Suspect and Pathological? High precision rate relates to the low False Positive. We have got 0.97 for Suspect and 0.93 for Pathological </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Recall is the ratio of correctly predicted positive observations to the total actual positive observations. The question that Recall answers is of all the fetuses that truly Suspect or Pathological, how many did we label? we have got recall of .83 for Suspect and .91 for Pathological</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Accuracy is simply a ratio of correctly predicted observations to the total observations. (Diagonal of Confusion Matrix)</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F1-Score is the weighted average of precision and recall. Therefore, this score takes all misclassified data into account.</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1B80671B-D136-1648-AD00-E6433819EB7C}"/>
              </a:ext>
            </a:extLst>
          </p:cNvPr>
          <p:cNvSpPr/>
          <p:nvPr/>
        </p:nvSpPr>
        <p:spPr>
          <a:xfrm>
            <a:off x="8479971" y="2057400"/>
            <a:ext cx="435429" cy="3701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415939C-BC63-A34A-8361-18651DE19638}"/>
              </a:ext>
            </a:extLst>
          </p:cNvPr>
          <p:cNvSpPr/>
          <p:nvPr/>
        </p:nvSpPr>
        <p:spPr>
          <a:xfrm>
            <a:off x="9350831" y="2057400"/>
            <a:ext cx="435429" cy="37011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C839464-25DF-C74B-ADCD-0C1DE0455D41}"/>
              </a:ext>
            </a:extLst>
          </p:cNvPr>
          <p:cNvSpPr/>
          <p:nvPr/>
        </p:nvSpPr>
        <p:spPr>
          <a:xfrm>
            <a:off x="10243455" y="2573433"/>
            <a:ext cx="435429" cy="208921"/>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677F4FB-878E-274B-BEA4-68F9A37770C4}"/>
              </a:ext>
            </a:extLst>
          </p:cNvPr>
          <p:cNvSpPr/>
          <p:nvPr/>
        </p:nvSpPr>
        <p:spPr>
          <a:xfrm>
            <a:off x="631371" y="1251141"/>
            <a:ext cx="5921829" cy="16118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A9C064-DCE8-2B4D-BCAE-F268F5DD3738}"/>
              </a:ext>
            </a:extLst>
          </p:cNvPr>
          <p:cNvSpPr/>
          <p:nvPr/>
        </p:nvSpPr>
        <p:spPr>
          <a:xfrm>
            <a:off x="631371" y="2939143"/>
            <a:ext cx="5921829" cy="1360714"/>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AE260BA-AB6E-124B-91D5-E3428C1D71BC}"/>
              </a:ext>
            </a:extLst>
          </p:cNvPr>
          <p:cNvSpPr/>
          <p:nvPr/>
        </p:nvSpPr>
        <p:spPr>
          <a:xfrm>
            <a:off x="631371" y="4397829"/>
            <a:ext cx="5921829" cy="653142"/>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A84387C-11CE-1A48-BDA2-8BA0B7C9A7E5}"/>
              </a:ext>
            </a:extLst>
          </p:cNvPr>
          <p:cNvSpPr/>
          <p:nvPr/>
        </p:nvSpPr>
        <p:spPr>
          <a:xfrm>
            <a:off x="631371" y="5170714"/>
            <a:ext cx="5921829" cy="827315"/>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EBD2F1C-E3B3-1C4A-82DB-FDD4A6EBFE74}"/>
              </a:ext>
            </a:extLst>
          </p:cNvPr>
          <p:cNvSpPr/>
          <p:nvPr/>
        </p:nvSpPr>
        <p:spPr>
          <a:xfrm>
            <a:off x="10243455" y="1872343"/>
            <a:ext cx="435429" cy="555172"/>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0063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3" grpId="0" animBg="1"/>
      <p:bldP spid="14" grpId="0" animBg="1"/>
      <p:bldP spid="15" grpId="0" animBg="1"/>
      <p:bldP spid="16"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26347-4347-694C-A95D-9DBEF3309B82}"/>
              </a:ext>
            </a:extLst>
          </p:cNvPr>
          <p:cNvSpPr>
            <a:spLocks noGrp="1"/>
          </p:cNvSpPr>
          <p:nvPr>
            <p:ph type="title"/>
          </p:nvPr>
        </p:nvSpPr>
        <p:spPr>
          <a:xfrm>
            <a:off x="738642" y="609600"/>
            <a:ext cx="4954587" cy="457200"/>
          </a:xfrm>
        </p:spPr>
        <p:txBody>
          <a:bodyPr>
            <a:normAutofit fontScale="90000"/>
          </a:bodyPr>
          <a:lstStyle/>
          <a:p>
            <a:r>
              <a:rPr lang="en-US" dirty="0"/>
              <a:t>Feature Importance</a:t>
            </a:r>
          </a:p>
        </p:txBody>
      </p:sp>
      <p:pic>
        <p:nvPicPr>
          <p:cNvPr id="5" name="Picture 4">
            <a:extLst>
              <a:ext uri="{FF2B5EF4-FFF2-40B4-BE49-F238E27FC236}">
                <a16:creationId xmlns:a16="http://schemas.microsoft.com/office/drawing/2014/main" id="{A13E32D8-147A-7544-AB6B-6F39FFF93864}"/>
              </a:ext>
            </a:extLst>
          </p:cNvPr>
          <p:cNvPicPr>
            <a:picLocks noChangeAspect="1"/>
          </p:cNvPicPr>
          <p:nvPr/>
        </p:nvPicPr>
        <p:blipFill>
          <a:blip r:embed="rId2"/>
          <a:stretch>
            <a:fillRect/>
          </a:stretch>
        </p:blipFill>
        <p:spPr>
          <a:xfrm>
            <a:off x="737754" y="1741714"/>
            <a:ext cx="5358246" cy="4085771"/>
          </a:xfrm>
          <a:prstGeom prst="rect">
            <a:avLst/>
          </a:prstGeom>
        </p:spPr>
      </p:pic>
      <p:pic>
        <p:nvPicPr>
          <p:cNvPr id="7" name="Picture 6">
            <a:extLst>
              <a:ext uri="{FF2B5EF4-FFF2-40B4-BE49-F238E27FC236}">
                <a16:creationId xmlns:a16="http://schemas.microsoft.com/office/drawing/2014/main" id="{2AA5CE32-8482-B74B-921F-325D0B7A8BE0}"/>
              </a:ext>
            </a:extLst>
          </p:cNvPr>
          <p:cNvPicPr>
            <a:picLocks noChangeAspect="1"/>
          </p:cNvPicPr>
          <p:nvPr/>
        </p:nvPicPr>
        <p:blipFill>
          <a:blip r:embed="rId3"/>
          <a:stretch>
            <a:fillRect/>
          </a:stretch>
        </p:blipFill>
        <p:spPr>
          <a:xfrm>
            <a:off x="6914704" y="1534886"/>
            <a:ext cx="4305961" cy="1584779"/>
          </a:xfrm>
          <a:prstGeom prst="rect">
            <a:avLst/>
          </a:prstGeom>
        </p:spPr>
      </p:pic>
      <p:pic>
        <p:nvPicPr>
          <p:cNvPr id="9" name="Picture 8">
            <a:extLst>
              <a:ext uri="{FF2B5EF4-FFF2-40B4-BE49-F238E27FC236}">
                <a16:creationId xmlns:a16="http://schemas.microsoft.com/office/drawing/2014/main" id="{84B51F84-B46F-1B4A-9BAB-A1006C77CE77}"/>
              </a:ext>
            </a:extLst>
          </p:cNvPr>
          <p:cNvPicPr>
            <a:picLocks noChangeAspect="1"/>
          </p:cNvPicPr>
          <p:nvPr/>
        </p:nvPicPr>
        <p:blipFill>
          <a:blip r:embed="rId4"/>
          <a:stretch>
            <a:fillRect/>
          </a:stretch>
        </p:blipFill>
        <p:spPr>
          <a:xfrm>
            <a:off x="6914704" y="4242706"/>
            <a:ext cx="4361988" cy="1584779"/>
          </a:xfrm>
          <a:prstGeom prst="rect">
            <a:avLst/>
          </a:prstGeom>
        </p:spPr>
      </p:pic>
      <p:sp>
        <p:nvSpPr>
          <p:cNvPr id="10" name="TextBox 9">
            <a:extLst>
              <a:ext uri="{FF2B5EF4-FFF2-40B4-BE49-F238E27FC236}">
                <a16:creationId xmlns:a16="http://schemas.microsoft.com/office/drawing/2014/main" id="{A2A98DCB-13FD-6546-A5D6-6E327275FD32}"/>
              </a:ext>
            </a:extLst>
          </p:cNvPr>
          <p:cNvSpPr txBox="1"/>
          <p:nvPr/>
        </p:nvSpPr>
        <p:spPr>
          <a:xfrm>
            <a:off x="7233676" y="1165554"/>
            <a:ext cx="3986989" cy="369332"/>
          </a:xfrm>
          <a:prstGeom prst="rect">
            <a:avLst/>
          </a:prstGeom>
          <a:noFill/>
        </p:spPr>
        <p:txBody>
          <a:bodyPr wrap="none" rtlCol="0">
            <a:spAutoFit/>
          </a:bodyPr>
          <a:lstStyle/>
          <a:p>
            <a:pPr algn="l"/>
            <a:r>
              <a:rPr lang="en-US" dirty="0">
                <a:solidFill>
                  <a:srgbClr val="00B050"/>
                </a:solidFill>
                <a:latin typeface="Times New Roman" panose="02020603050405020304" pitchFamily="18" charset="0"/>
                <a:cs typeface="Times New Roman" panose="02020603050405020304" pitchFamily="18" charset="0"/>
              </a:rPr>
              <a:t>Most Important feature: </a:t>
            </a:r>
            <a:r>
              <a:rPr lang="en-US" dirty="0" err="1">
                <a:solidFill>
                  <a:srgbClr val="00B050"/>
                </a:solidFill>
                <a:latin typeface="Times New Roman" panose="02020603050405020304" pitchFamily="18" charset="0"/>
                <a:cs typeface="Times New Roman" panose="02020603050405020304" pitchFamily="18" charset="0"/>
              </a:rPr>
              <a:t>histogram_mean</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11" name="Right Arrow 10">
            <a:extLst>
              <a:ext uri="{FF2B5EF4-FFF2-40B4-BE49-F238E27FC236}">
                <a16:creationId xmlns:a16="http://schemas.microsoft.com/office/drawing/2014/main" id="{EF9994B5-1D72-6B4A-BA8A-1E044A577373}"/>
              </a:ext>
            </a:extLst>
          </p:cNvPr>
          <p:cNvSpPr/>
          <p:nvPr/>
        </p:nvSpPr>
        <p:spPr>
          <a:xfrm>
            <a:off x="369126" y="2449287"/>
            <a:ext cx="1068779" cy="97971"/>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44C5799-65A1-BF49-8288-E70AFD72C271}"/>
              </a:ext>
            </a:extLst>
          </p:cNvPr>
          <p:cNvSpPr txBox="1"/>
          <p:nvPr/>
        </p:nvSpPr>
        <p:spPr>
          <a:xfrm>
            <a:off x="6914704" y="3873374"/>
            <a:ext cx="4397358" cy="369332"/>
          </a:xfrm>
          <a:prstGeom prst="rect">
            <a:avLst/>
          </a:prstGeom>
          <a:noFill/>
        </p:spPr>
        <p:txBody>
          <a:bodyPr wrap="none" rtlCol="0">
            <a:spAutoFit/>
          </a:bodyPr>
          <a:lstStyle/>
          <a:p>
            <a:pPr algn="l"/>
            <a:r>
              <a:rPr lang="en-US" dirty="0">
                <a:solidFill>
                  <a:srgbClr val="FF0000"/>
                </a:solidFill>
                <a:latin typeface="Times New Roman" panose="02020603050405020304" pitchFamily="18" charset="0"/>
                <a:cs typeface="Times New Roman" panose="02020603050405020304" pitchFamily="18" charset="0"/>
              </a:rPr>
              <a:t>Least Important feature: </a:t>
            </a:r>
            <a:r>
              <a:rPr lang="en-US" dirty="0" err="1">
                <a:solidFill>
                  <a:srgbClr val="FF0000"/>
                </a:solidFill>
                <a:latin typeface="Times New Roman" panose="02020603050405020304" pitchFamily="18" charset="0"/>
                <a:cs typeface="Times New Roman" panose="02020603050405020304" pitchFamily="18" charset="0"/>
              </a:rPr>
              <a:t>severe_decelerations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13" name="Right Arrow 12">
            <a:extLst>
              <a:ext uri="{FF2B5EF4-FFF2-40B4-BE49-F238E27FC236}">
                <a16:creationId xmlns:a16="http://schemas.microsoft.com/office/drawing/2014/main" id="{3469D966-C8E7-8E49-8138-04F002E13A18}"/>
              </a:ext>
            </a:extLst>
          </p:cNvPr>
          <p:cNvSpPr/>
          <p:nvPr/>
        </p:nvSpPr>
        <p:spPr>
          <a:xfrm>
            <a:off x="325582" y="4421433"/>
            <a:ext cx="937160" cy="10519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7187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ECFAC5-6C0A-7644-B883-62C8B206B4B9}"/>
              </a:ext>
            </a:extLst>
          </p:cNvPr>
          <p:cNvSpPr txBox="1"/>
          <p:nvPr/>
        </p:nvSpPr>
        <p:spPr>
          <a:xfrm>
            <a:off x="1121230" y="1001486"/>
            <a:ext cx="9122227" cy="123110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As we saw in our models the most important features to classify fetal health are the ones with different densities in different points. Another important point to consider is that features with variances close to zero are not useful either to learn from or for prediction.</a:t>
            </a:r>
          </a:p>
        </p:txBody>
      </p:sp>
      <p:sp>
        <p:nvSpPr>
          <p:cNvPr id="7" name="TextBox 6">
            <a:extLst>
              <a:ext uri="{FF2B5EF4-FFF2-40B4-BE49-F238E27FC236}">
                <a16:creationId xmlns:a16="http://schemas.microsoft.com/office/drawing/2014/main" id="{40B54515-1A66-EC4F-B1D6-1F237F1F4470}"/>
              </a:ext>
            </a:extLst>
          </p:cNvPr>
          <p:cNvSpPr txBox="1"/>
          <p:nvPr/>
        </p:nvSpPr>
        <p:spPr>
          <a:xfrm>
            <a:off x="1121230" y="2630393"/>
            <a:ext cx="9122227" cy="954107"/>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Recommendation</a:t>
            </a:r>
          </a:p>
          <a:p>
            <a:r>
              <a:rPr lang="en-US" dirty="0">
                <a:latin typeface="Times New Roman" panose="02020603050405020304" pitchFamily="18" charset="0"/>
                <a:cs typeface="Times New Roman" panose="02020603050405020304" pitchFamily="18" charset="0"/>
              </a:rPr>
              <a:t>Based on the data and modeling, short term abnormality must take into consideration for both baby and mother to reduce mortality among them.</a:t>
            </a:r>
          </a:p>
        </p:txBody>
      </p:sp>
      <p:sp>
        <p:nvSpPr>
          <p:cNvPr id="2" name="TextBox 1">
            <a:extLst>
              <a:ext uri="{FF2B5EF4-FFF2-40B4-BE49-F238E27FC236}">
                <a16:creationId xmlns:a16="http://schemas.microsoft.com/office/drawing/2014/main" id="{7D5776B6-419E-7346-B9CE-1A0217A197FF}"/>
              </a:ext>
            </a:extLst>
          </p:cNvPr>
          <p:cNvSpPr txBox="1"/>
          <p:nvPr/>
        </p:nvSpPr>
        <p:spPr>
          <a:xfrm>
            <a:off x="1121230" y="4061278"/>
            <a:ext cx="8943474" cy="677108"/>
          </a:xfrm>
          <a:prstGeom prst="rect">
            <a:avLst/>
          </a:prstGeom>
          <a:noFill/>
        </p:spPr>
        <p:txBody>
          <a:bodyPr wrap="none" rtlCol="0">
            <a:spAutoFit/>
          </a:bodyPr>
          <a:lstStyle/>
          <a:p>
            <a:pPr algn="l"/>
            <a:r>
              <a:rPr lang="en-US" sz="2000" b="1" dirty="0">
                <a:latin typeface="Times New Roman" panose="02020603050405020304" pitchFamily="18" charset="0"/>
                <a:cs typeface="Times New Roman" panose="02020603050405020304" pitchFamily="18" charset="0"/>
              </a:rPr>
              <a:t>Future Work</a:t>
            </a:r>
          </a:p>
          <a:p>
            <a:pPr algn="l"/>
            <a:r>
              <a:rPr lang="en-US" dirty="0">
                <a:latin typeface="Times New Roman" panose="02020603050405020304" pitchFamily="18" charset="0"/>
                <a:cs typeface="Times New Roman" panose="02020603050405020304" pitchFamily="18" charset="0"/>
              </a:rPr>
              <a:t>I have 4% misclassified data (96% accuracy). I need to find a pattern among misclassified data</a:t>
            </a:r>
          </a:p>
        </p:txBody>
      </p:sp>
      <p:pic>
        <p:nvPicPr>
          <p:cNvPr id="5" name="Picture 4">
            <a:extLst>
              <a:ext uri="{FF2B5EF4-FFF2-40B4-BE49-F238E27FC236}">
                <a16:creationId xmlns:a16="http://schemas.microsoft.com/office/drawing/2014/main" id="{16B58994-6E45-6247-9403-3A5356147E1E}"/>
              </a:ext>
            </a:extLst>
          </p:cNvPr>
          <p:cNvPicPr>
            <a:picLocks noChangeAspect="1"/>
          </p:cNvPicPr>
          <p:nvPr/>
        </p:nvPicPr>
        <p:blipFill>
          <a:blip r:embed="rId2"/>
          <a:stretch>
            <a:fillRect/>
          </a:stretch>
        </p:blipFill>
        <p:spPr>
          <a:xfrm>
            <a:off x="2562679" y="5008335"/>
            <a:ext cx="5803900" cy="1435100"/>
          </a:xfrm>
          <a:prstGeom prst="rect">
            <a:avLst/>
          </a:prstGeom>
        </p:spPr>
      </p:pic>
    </p:spTree>
    <p:extLst>
      <p:ext uri="{BB962C8B-B14F-4D97-AF65-F5344CB8AC3E}">
        <p14:creationId xmlns:p14="http://schemas.microsoft.com/office/powerpoint/2010/main" val="1280243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txDef>
      <a:spPr>
        <a:noFill/>
      </a:spPr>
      <a:bodyPr wrap="square" rtlCol="0">
        <a:spAutoFit/>
      </a:bodyPr>
      <a:lstStyle>
        <a:defPPr algn="l">
          <a:defRPr dirty="0" smtClean="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{469775AF-9E78-D649-BC52-76CC766A3CB5}tf10001063</Template>
  <TotalTime>10091</TotalTime>
  <Words>557</Words>
  <Application>Microsoft Macintosh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Times New Roman</vt:lpstr>
      <vt:lpstr>Mesh</vt:lpstr>
      <vt:lpstr>Fetal health classification</vt:lpstr>
      <vt:lpstr>Overview</vt:lpstr>
      <vt:lpstr>PowerPoint Presentation</vt:lpstr>
      <vt:lpstr>Explanatory data analysis</vt:lpstr>
      <vt:lpstr>Models</vt:lpstr>
      <vt:lpstr>Confusion matrix</vt:lpstr>
      <vt:lpstr>PowerPoint Presentation</vt:lpstr>
      <vt:lpstr>Feature Importance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42</cp:revision>
  <cp:lastPrinted>2021-01-05T16:44:15Z</cp:lastPrinted>
  <dcterms:created xsi:type="dcterms:W3CDTF">2020-12-29T16:26:22Z</dcterms:created>
  <dcterms:modified xsi:type="dcterms:W3CDTF">2021-01-05T16:45:04Z</dcterms:modified>
</cp:coreProperties>
</file>