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0" r:id="rId1"/>
  </p:sldMasterIdLst>
  <p:sldIdLst>
    <p:sldId id="256" r:id="rId2"/>
    <p:sldId id="257" r:id="rId3"/>
    <p:sldId id="264" r:id="rId4"/>
    <p:sldId id="259" r:id="rId5"/>
    <p:sldId id="266" r:id="rId6"/>
    <p:sldId id="267" r:id="rId7"/>
    <p:sldId id="265" r:id="rId8"/>
    <p:sldId id="268" r:id="rId9"/>
    <p:sldId id="260" r:id="rId10"/>
    <p:sldId id="269" r:id="rId11"/>
    <p:sldId id="270" r:id="rId12"/>
    <p:sldId id="261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C8D8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88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763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76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93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15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61912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2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39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126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2007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901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5120-70CF-DA4E-BB94-61A622A9B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79887"/>
            <a:ext cx="8361229" cy="2098226"/>
          </a:xfrm>
        </p:spPr>
        <p:txBody>
          <a:bodyPr/>
          <a:lstStyle/>
          <a:p>
            <a:r>
              <a:rPr lang="en-US" sz="3600" dirty="0"/>
              <a:t>Sentiment Analysis</a:t>
            </a:r>
            <a:br>
              <a:rPr lang="en-US" sz="3600" dirty="0"/>
            </a:br>
            <a:r>
              <a:rPr lang="en-US" sz="3600" dirty="0"/>
              <a:t>on amazon reviews</a:t>
            </a:r>
            <a:br>
              <a:rPr lang="en-US" dirty="0"/>
            </a:br>
            <a:br>
              <a:rPr lang="en-US" dirty="0"/>
            </a:br>
            <a:r>
              <a:rPr lang="en-US" sz="2200" dirty="0" err="1"/>
              <a:t>ali</a:t>
            </a:r>
            <a:r>
              <a:rPr lang="en-US" sz="2200" dirty="0"/>
              <a:t> </a:t>
            </a:r>
            <a:r>
              <a:rPr lang="en-US" sz="2200" dirty="0" err="1"/>
              <a:t>mahzoon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264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EE3D-0D24-1D44-B24B-AF9BD549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Sentiment Analysis with an RNN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CC9F9E-D9EB-C446-BA71-CB024B122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5783" y="1992085"/>
            <a:ext cx="3573828" cy="35814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EB8791-6C52-694E-855A-1C862430919F}"/>
              </a:ext>
            </a:extLst>
          </p:cNvPr>
          <p:cNvSpPr txBox="1"/>
          <p:nvPr/>
        </p:nvSpPr>
        <p:spPr>
          <a:xfrm>
            <a:off x="2915713" y="5573485"/>
            <a:ext cx="30139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             Product              Ever</a:t>
            </a:r>
          </a:p>
        </p:txBody>
      </p:sp>
    </p:spTree>
    <p:extLst>
      <p:ext uri="{BB962C8B-B14F-4D97-AF65-F5344CB8AC3E}">
        <p14:creationId xmlns:p14="http://schemas.microsoft.com/office/powerpoint/2010/main" val="167995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E1AC-87C1-6F41-A54A-AE07F62F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Sentences and Corresponding results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05A3A5-7D1E-484C-A4A9-21EAAE89E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835" y="2000249"/>
            <a:ext cx="2679700" cy="2667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4068F2-09AC-8D45-9F7A-01EB50048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544534"/>
            <a:ext cx="3634869" cy="34516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225C84-FBAB-3543-9DBB-F90F22D2E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142" y="2000249"/>
            <a:ext cx="3035300" cy="26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B5E8B4-FE72-C34E-8AAF-9A2C9F73E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358" y="2544534"/>
            <a:ext cx="3634869" cy="347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8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CC97C-3DA7-BA4B-BF85-17FF47F3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37D82-98BC-A040-8D43-F4EF4639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Sentiment analysis base on a specific product or a brand. It helps the selling company (Amazon in here) to check the worthiness of a product or a brand and if it is profitable for them to stock it in warehouses or not.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reviews of a product in other electronics stores like Best-Buy to see how people respond to a product in different stores. It can also help the manufacturer to analyze its products in online or in-person selling.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484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588D-30E4-774E-A40B-D337E59FF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E315CB-E41C-3C4F-9DDA-14E9DC4EB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486" y="2586264"/>
            <a:ext cx="4663516" cy="168547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3CF838-EEB7-2A46-A829-BC9022D4163B}"/>
              </a:ext>
            </a:extLst>
          </p:cNvPr>
          <p:cNvSpPr txBox="1"/>
          <p:nvPr/>
        </p:nvSpPr>
        <p:spPr>
          <a:xfrm>
            <a:off x="1513114" y="2329543"/>
            <a:ext cx="50209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data is labeled by the star rating that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 give to a product.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taking a quick look at misclassified data, I realized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considerable amount of negative reviews are rated with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stars or positive reviews are rated with 1 star by users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mistakenly.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can lead to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mistraining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model. Although we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have 87% overall accuracy for prediction, I believe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around 90% because of human error. 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sum up, using a large number of reviews (in this case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 million reviews) can help the model to cut through data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predict what is actually right!</a:t>
            </a:r>
          </a:p>
        </p:txBody>
      </p:sp>
    </p:spTree>
    <p:extLst>
      <p:ext uri="{BB962C8B-B14F-4D97-AF65-F5344CB8AC3E}">
        <p14:creationId xmlns:p14="http://schemas.microsoft.com/office/powerpoint/2010/main" val="226657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CE108-A8CB-134F-80CC-004217599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743200"/>
            <a:ext cx="9601200" cy="685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3AA64-DF59-7C40-95EB-A4B171BB968D}"/>
              </a:ext>
            </a:extLst>
          </p:cNvPr>
          <p:cNvSpPr txBox="1"/>
          <p:nvPr/>
        </p:nvSpPr>
        <p:spPr>
          <a:xfrm>
            <a:off x="1099457" y="6074229"/>
            <a:ext cx="312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Ali.mahzoon.1989@gmail.com</a:t>
            </a:r>
          </a:p>
        </p:txBody>
      </p:sp>
    </p:spTree>
    <p:extLst>
      <p:ext uri="{BB962C8B-B14F-4D97-AF65-F5344CB8AC3E}">
        <p14:creationId xmlns:p14="http://schemas.microsoft.com/office/powerpoint/2010/main" val="105543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33BD-8B80-B444-97C2-22959439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2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AEFE-1186-7944-82EF-4D9C96E2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0829"/>
            <a:ext cx="9601200" cy="463731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applications of sentiment analysis are broad and powerful. The ability to extract insights from data is a practice that is being widely adopted by organizations across the world.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quickly see the sentiment behind every review means being better able to strategize and plan for the future.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analysis we are classifying reviews into two sentiment groups: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1. Negative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2. Not Negative (include both neutral and positive reviews)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purpose of this analysis is being able to detect negative reviews. So, the manufacturer could reach to the customers and satisfy them in the best possible way.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853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F218-1287-A647-B0FF-61FB0AF85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48E6-5D2D-2F41-B161-741779A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used reviews from Amazon website (just electronics)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Fetched the data from Amazon Simple Storage Service (aka. Amazon s3 bucket)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dataset we are dealing with more than 3 million reviews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Created Neural Networks to classify sentiment of the reviews into two classes: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1. Negative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2. Not Negative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BF66A-DA52-F34A-824D-747AB345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714" y="3429000"/>
            <a:ext cx="7112921" cy="31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80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3772-BF6B-4F43-A85D-AA90064F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7694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Model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sz="3600" dirty="0"/>
              <a:t> #1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37730-9CC7-2443-B407-E987C0663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528" y="1905000"/>
            <a:ext cx="4056529" cy="22860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00FAB7-9064-8E4E-B2F8-8B7AA93B7F57}"/>
              </a:ext>
            </a:extLst>
          </p:cNvPr>
          <p:cNvSpPr txBox="1"/>
          <p:nvPr/>
        </p:nvSpPr>
        <p:spPr>
          <a:xfrm>
            <a:off x="5589109" y="1535668"/>
            <a:ext cx="2750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Neural Network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3C1DB5-B498-944C-A61B-9E6CF2710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71" y="4358039"/>
            <a:ext cx="10490200" cy="22987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EE0822-7628-B442-ADD7-0CEE38C1815A}"/>
              </a:ext>
            </a:extLst>
          </p:cNvPr>
          <p:cNvSpPr/>
          <p:nvPr/>
        </p:nvSpPr>
        <p:spPr>
          <a:xfrm>
            <a:off x="10972800" y="4539343"/>
            <a:ext cx="609600" cy="2035628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9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C8348-3C77-A64C-ACC9-36099EF82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Reducing Noise in our Input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F1855-069D-394C-9CFC-443B84260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0714" y="1822117"/>
            <a:ext cx="3513014" cy="197971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D6CF10-F3C4-094D-A91D-88FBC3098C82}"/>
              </a:ext>
            </a:extLst>
          </p:cNvPr>
          <p:cNvSpPr txBox="1"/>
          <p:nvPr/>
        </p:nvSpPr>
        <p:spPr>
          <a:xfrm>
            <a:off x="5589109" y="1535668"/>
            <a:ext cx="27503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Neural Network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1A252E-F780-E94A-9CFE-B211BFE2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742" y="3892767"/>
            <a:ext cx="9176657" cy="2031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06C349-D695-DF42-8323-BF7AC3881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720" y="6063551"/>
            <a:ext cx="10172700" cy="4318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14B2E56-B989-9A48-B48E-9D7EB6A80B6C}"/>
              </a:ext>
            </a:extLst>
          </p:cNvPr>
          <p:cNvSpPr/>
          <p:nvPr/>
        </p:nvSpPr>
        <p:spPr>
          <a:xfrm>
            <a:off x="10537369" y="4093028"/>
            <a:ext cx="609600" cy="1741715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7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C459-612B-3443-846A-7A242D5B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Inefficiencies in our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BB7D0-617D-B741-A1F9-A1A2890DA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650" y="1701457"/>
            <a:ext cx="3975100" cy="20315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92B23-DB87-5A48-9645-712A70FEA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018" y="3864223"/>
            <a:ext cx="8821964" cy="19508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5795B7-D7B3-FF4D-AD4F-646649B4B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50" y="5946236"/>
            <a:ext cx="10147300" cy="38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4B8176-EC91-4544-95F7-07F3051E7423}"/>
              </a:ext>
            </a:extLst>
          </p:cNvPr>
          <p:cNvSpPr txBox="1"/>
          <p:nvPr/>
        </p:nvSpPr>
        <p:spPr>
          <a:xfrm>
            <a:off x="1937657" y="2547957"/>
            <a:ext cx="2169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#Unique words: 142478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D6D4C-ABBD-EF4F-9557-CC9AA37C6D79}"/>
              </a:ext>
            </a:extLst>
          </p:cNvPr>
          <p:cNvSpPr/>
          <p:nvPr/>
        </p:nvSpPr>
        <p:spPr>
          <a:xfrm>
            <a:off x="4713514" y="4103914"/>
            <a:ext cx="609600" cy="1664726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E6AF3-E729-1940-A526-5D23329FD98D}"/>
              </a:ext>
            </a:extLst>
          </p:cNvPr>
          <p:cNvSpPr/>
          <p:nvPr/>
        </p:nvSpPr>
        <p:spPr>
          <a:xfrm>
            <a:off x="4713514" y="5899851"/>
            <a:ext cx="609600" cy="381001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62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8E90-F96D-294C-9258-203EBA2D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Further Noise Reduction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537A6C-B723-0C41-A003-96E0DB261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020" y="1220572"/>
            <a:ext cx="4831559" cy="47924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0D186-B064-5046-B76D-9F35945B7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257" y="1643741"/>
            <a:ext cx="3037114" cy="3946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DA2D3-983C-6A44-A0A1-0C63B2323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6" y="1643742"/>
            <a:ext cx="2852056" cy="39460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24C7A3-A33D-5D4E-9918-6331AE223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4449" y="6172200"/>
            <a:ext cx="10172700" cy="3683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8470FE9-3C98-AD42-87BB-A10F83D65BD0}"/>
              </a:ext>
            </a:extLst>
          </p:cNvPr>
          <p:cNvSpPr/>
          <p:nvPr/>
        </p:nvSpPr>
        <p:spPr>
          <a:xfrm>
            <a:off x="4942114" y="6172200"/>
            <a:ext cx="609600" cy="368300"/>
          </a:xfrm>
          <a:prstGeom prst="rect">
            <a:avLst/>
          </a:prstGeom>
          <a:solidFill>
            <a:srgbClr val="FFFF00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5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0F03-A9EE-F440-9FD1-9AF10404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Word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DC6C8-E124-B248-BC7C-391D95EA3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6448" y="406199"/>
            <a:ext cx="3692587" cy="35814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43272-F4B5-6D45-A6D4-FE5496D4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308" y="3363686"/>
            <a:ext cx="2514223" cy="3374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05B7B1-378E-8A47-9501-F1D042B2A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886" y="2599674"/>
            <a:ext cx="4223657" cy="4107941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04E769B-72C9-5943-913C-8BEAE36D00D6}"/>
              </a:ext>
            </a:extLst>
          </p:cNvPr>
          <p:cNvSpPr/>
          <p:nvPr/>
        </p:nvSpPr>
        <p:spPr>
          <a:xfrm>
            <a:off x="751111" y="2532353"/>
            <a:ext cx="4355977" cy="41079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7F4A0142-935A-1C4A-A6B8-93C551B51DB7}"/>
              </a:ext>
            </a:extLst>
          </p:cNvPr>
          <p:cNvSpPr/>
          <p:nvPr/>
        </p:nvSpPr>
        <p:spPr>
          <a:xfrm>
            <a:off x="5943600" y="1534887"/>
            <a:ext cx="185058" cy="159858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217988A-B93F-F14D-B3D2-B011AD8619B3}"/>
              </a:ext>
            </a:extLst>
          </p:cNvPr>
          <p:cNvCxnSpPr>
            <a:cxnSpLocks/>
          </p:cNvCxnSpPr>
          <p:nvPr/>
        </p:nvCxnSpPr>
        <p:spPr>
          <a:xfrm flipH="1">
            <a:off x="1273630" y="1534887"/>
            <a:ext cx="4669970" cy="9974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85F693-AAC6-8948-BCFA-2E367C448395}"/>
              </a:ext>
            </a:extLst>
          </p:cNvPr>
          <p:cNvCxnSpPr>
            <a:stCxn id="13" idx="3"/>
          </p:cNvCxnSpPr>
          <p:nvPr/>
        </p:nvCxnSpPr>
        <p:spPr>
          <a:xfrm flipH="1">
            <a:off x="5063543" y="1614816"/>
            <a:ext cx="1065115" cy="45573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ame 19">
            <a:extLst>
              <a:ext uri="{FF2B5EF4-FFF2-40B4-BE49-F238E27FC236}">
                <a16:creationId xmlns:a16="http://schemas.microsoft.com/office/drawing/2014/main" id="{47FA5C7F-260D-E84F-A641-370893DCF41F}"/>
              </a:ext>
            </a:extLst>
          </p:cNvPr>
          <p:cNvSpPr/>
          <p:nvPr/>
        </p:nvSpPr>
        <p:spPr>
          <a:xfrm>
            <a:off x="7652659" y="1817916"/>
            <a:ext cx="185058" cy="159858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33AD8-29AB-264E-A3E3-C3688E8047A0}"/>
              </a:ext>
            </a:extLst>
          </p:cNvPr>
          <p:cNvSpPr/>
          <p:nvPr/>
        </p:nvSpPr>
        <p:spPr>
          <a:xfrm>
            <a:off x="9551308" y="3363686"/>
            <a:ext cx="2216149" cy="33439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A79342-AFEA-D74E-9FF6-0D95CFDC3DC0}"/>
              </a:ext>
            </a:extLst>
          </p:cNvPr>
          <p:cNvCxnSpPr>
            <a:cxnSpLocks/>
          </p:cNvCxnSpPr>
          <p:nvPr/>
        </p:nvCxnSpPr>
        <p:spPr>
          <a:xfrm>
            <a:off x="7837717" y="1817916"/>
            <a:ext cx="3929740" cy="1545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9C6A6B-EF7B-EA4C-B9C3-3E1512497A63}"/>
              </a:ext>
            </a:extLst>
          </p:cNvPr>
          <p:cNvCxnSpPr>
            <a:stCxn id="20" idx="1"/>
          </p:cNvCxnSpPr>
          <p:nvPr/>
        </p:nvCxnSpPr>
        <p:spPr>
          <a:xfrm>
            <a:off x="7652659" y="1897845"/>
            <a:ext cx="1898649" cy="480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68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9F63E-0730-B043-91C7-6E2B7B92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Sentences and Corresponding results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48EC95-A205-7149-A93A-37055CEC9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893" y="2177142"/>
            <a:ext cx="2616200" cy="3175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41C5A-BEA3-C640-8642-58C2E1B81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693307"/>
            <a:ext cx="3898786" cy="3674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8543E9-C3C4-4B49-8480-C4DC8A52F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015" y="2171699"/>
            <a:ext cx="3022600" cy="279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057AB0-EA2A-544A-9066-B8B20FEBB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888" y="2693307"/>
            <a:ext cx="3848369" cy="3674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3962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4499</TotalTime>
  <Words>448</Words>
  <Application>Microsoft Macintosh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Franklin Gothic Book</vt:lpstr>
      <vt:lpstr>Times New Roman</vt:lpstr>
      <vt:lpstr>Crop</vt:lpstr>
      <vt:lpstr>Sentiment Analysis on amazon reviews  ali mahzoon</vt:lpstr>
      <vt:lpstr>Overview</vt:lpstr>
      <vt:lpstr>Dataset</vt:lpstr>
      <vt:lpstr>Model Design #1 </vt:lpstr>
      <vt:lpstr>Reducing Noise in our Input Data</vt:lpstr>
      <vt:lpstr>Analyzing Inefficiencies in our Network</vt:lpstr>
      <vt:lpstr>Further Noise Reduction</vt:lpstr>
      <vt:lpstr>Word Visualization</vt:lpstr>
      <vt:lpstr>Sentences and Corresponding results </vt:lpstr>
      <vt:lpstr>Sentiment Analysis with an RNN</vt:lpstr>
      <vt:lpstr>Sentences and Corresponding results </vt:lpstr>
      <vt:lpstr>Future work</vt:lpstr>
      <vt:lpstr>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Seniment</dc:title>
  <dc:creator>Microsoft Office User</dc:creator>
  <cp:lastModifiedBy>Microsoft Office User</cp:lastModifiedBy>
  <cp:revision>34</cp:revision>
  <dcterms:created xsi:type="dcterms:W3CDTF">2021-02-26T00:38:07Z</dcterms:created>
  <dcterms:modified xsi:type="dcterms:W3CDTF">2021-03-01T03:37:29Z</dcterms:modified>
</cp:coreProperties>
</file>