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C9AE-89FF-161E-95F8-6BB6A192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31963-DB33-7BA4-C9C4-405409BB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506EB-393A-1114-776E-DBED30DF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B4C0-6947-18C2-AADC-70585FB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F08D2-BB0F-82D2-7EA8-08FE2636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6B30-1DCC-1126-6AFF-45A7EB0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337AD6-9F2F-FEEC-7AB0-F07BDEFF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8540C-9F14-3317-C5A7-4222824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F74F2-6CDB-4069-4CC5-90C1E447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84262-0ECE-1BA4-A248-49783B38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A3BFF-58B4-5A20-FD38-7E3B52E2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5BF78-92DA-A3C9-C0A5-6F1C30F6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97C0E-FB54-3253-F54F-3C951E21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FB8D5-7E14-D85C-E10C-8412C37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CF00C-F26B-45A2-B5D0-ED4EF511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97A95-C744-DE94-52AD-A69777B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E2E75-686D-CC54-43F2-D2BE517A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D2335-5CD4-7A42-92C4-63A615ED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17AC2-0A68-B2A4-E913-D744BF2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E5222-AAA5-408F-9A84-F995D43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3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7314-6A77-A7E4-E322-CCEC7725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AF595-14FF-5192-B6E1-BE0921A8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FA5E9-3F83-58EA-E623-AF06AAC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57043-E7CE-49CC-1DAF-8CCCF26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4CDBE-4FF5-34E7-F8EE-29767CE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C234-CA5A-57E4-6379-3A3AF97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5991F-9408-D192-529A-64C7AADF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5FDB-E41C-93FC-B0B4-1B165CB6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C93BA-34D6-B63C-5AA6-8310F4F0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BF043-7B47-A749-AB85-3E78FF75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3E1C40-9D70-0863-736D-2F69D7BF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03D22-92AB-0260-FB1D-1A1E9D87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35146C-0161-AD1F-46D0-B3370791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E8F51-9450-D6DE-723A-3E7BF727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4D30D2-63C7-D88C-FB60-2EDD7A32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6549EF-4480-A7BD-B31F-9CBC20A86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FD3E0-8A21-FDEF-1F93-4CE03A7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8AE7C0-DB8A-A8FD-CF3F-43C823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E20208-0A92-4A1E-CF73-7130992C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1CEA-7AAB-57E4-1E19-93C3ADB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F6C375-5FBC-C218-5927-6B13524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77CAB9-F990-76AA-A9D9-9D4FFB25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46E18B-76D7-CDBE-E7DB-654F2FA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0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329A66-6F01-7335-BA64-B5245D1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8B355-4D49-476D-8B85-46465BE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E8DB7-287E-DCA4-87FE-0802EFF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5192-39D7-D51B-61E7-BFE5795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1E8DB-6AC1-D130-E2E1-6597C3DF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27C3A-019C-D58E-9306-953E58AA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BB0EE-F20B-E512-7CB3-58E0143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45AA0-2FF7-65DB-E361-05E9C8F7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D0D84-F748-78CC-F529-AA57BADC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EFDE5-49F6-D72A-3879-0CB9618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99DC9-985B-9138-528E-E47A46CE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82720-DD2C-F8DB-348C-E4C76C5C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92465-1345-B02A-8D0C-B3F63AB9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EC4D6-3222-5671-BE76-AC8A261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2BC1E-A32A-0C4F-33D7-2256969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B613A6-083F-BAB3-7580-971494EA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C81EB-7D40-F96C-A848-260EA4AA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34C9A-18CF-1BCD-4913-8C126E49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398B-BC44-4864-A728-541777E9C71F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D978-F9D4-EBAB-8E57-8D6F2DD1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44B6F-8B3C-1CFF-6C8C-FE2FE93A4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BEA5-D36B-14D7-D16D-45703149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DanCook</a:t>
            </a:r>
            <a:r>
              <a:rPr lang="fr-FR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28035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CDE0-9081-375E-82D5-48871AF2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A8CD8-1601-0DE4-3152-FCF6B62B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 dirty="0"/>
              <a:t>L’entreprise MAKRISOFT se situe au 10 rue Georges </a:t>
            </a:r>
            <a:r>
              <a:rPr lang="fr-FR" sz="1700" dirty="0" err="1"/>
              <a:t>Lyvet</a:t>
            </a:r>
            <a:r>
              <a:rPr lang="fr-FR" sz="1700" dirty="0"/>
              <a:t> à Vénissieux 69200.</a:t>
            </a:r>
          </a:p>
          <a:p>
            <a:pPr marL="0" indent="0">
              <a:buNone/>
            </a:pPr>
            <a:r>
              <a:rPr lang="fr-FR" sz="1700" dirty="0"/>
              <a:t>Elle a été créée le 20 août 2021. Son gérant est Ali MAKRI.</a:t>
            </a:r>
          </a:p>
          <a:p>
            <a:pPr marL="0" indent="0">
              <a:buNone/>
            </a:pPr>
            <a:r>
              <a:rPr lang="fr-FR" sz="1700" dirty="0"/>
              <a:t>MAKRISOFT est une entreprise spécialisée en développement Informatique</a:t>
            </a:r>
          </a:p>
          <a:p>
            <a:pPr marL="0" indent="0">
              <a:buNone/>
            </a:pPr>
            <a:r>
              <a:rPr lang="fr-FR" sz="1700" dirty="0"/>
              <a:t>Son plus gros client est l’entreprise Naval Group. C’est un groupe industriel français spécialisé dans la construction navale (frégate, sous-marin, paquebot…).</a:t>
            </a:r>
          </a:p>
          <a:p>
            <a:pPr marL="0" indent="0">
              <a:buNone/>
            </a:pPr>
            <a:r>
              <a:rPr lang="fr-FR" sz="1700" dirty="0"/>
              <a:t>MAKRISOFT est une petite entreprise qui dispose d’un effectif d’une personne : Ali MAKRI qui est le gérant</a:t>
            </a:r>
          </a:p>
          <a:p>
            <a:pPr marL="0" indent="0">
              <a:buNone/>
            </a:pPr>
            <a:r>
              <a:rPr lang="fr-FR" sz="1700" dirty="0"/>
              <a:t>Ma position dans cet organisme est d’un simple stagiaire qui vient apprendre la programmation.</a:t>
            </a:r>
          </a:p>
          <a:p>
            <a:pPr marL="0" indent="0">
              <a:buNone/>
            </a:pPr>
            <a:r>
              <a:rPr lang="fr-FR" sz="1700" dirty="0"/>
              <a:t>M MAKRI est aussi formateur en informatique, précisément dans la programmation de différents langages. A M2I, il forme des stagiaires voulant être développeur. Les stagiaires peuvent avoir différents niveaux : d’un niveau bac à un niveau bac + 5.</a:t>
            </a:r>
          </a:p>
          <a:p>
            <a:pPr marL="0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22093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13A26-FADE-D456-8DEE-098F3234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1</a:t>
            </a:r>
            <a:r>
              <a:rPr lang="fr-FR" b="1" baseline="30000" dirty="0"/>
              <a:t>ère</a:t>
            </a:r>
            <a:r>
              <a:rPr lang="fr-FR" b="1" dirty="0"/>
              <a:t> Semaine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EAB56-C473-B3C1-AA0C-5F1A7294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D’abord une introduction à la programmation Objet</a:t>
            </a:r>
          </a:p>
          <a:p>
            <a:r>
              <a:rPr lang="fr-FR" sz="1700" dirty="0"/>
              <a:t>On a commencé à faire le projet </a:t>
            </a:r>
            <a:r>
              <a:rPr lang="fr-FR" sz="1700" dirty="0" err="1"/>
              <a:t>Dancook</a:t>
            </a:r>
            <a:r>
              <a:rPr lang="fr-FR" sz="1700" dirty="0"/>
              <a:t> qui est un site web pour commander des produits traiteurs. Le but sera de le refaire pour apprendre la programmation </a:t>
            </a:r>
            <a:r>
              <a:rPr lang="fr-FR" sz="1700" b="1" dirty="0"/>
              <a:t>.NET </a:t>
            </a:r>
          </a:p>
          <a:p>
            <a:r>
              <a:rPr lang="fr-FR" sz="1700" dirty="0"/>
              <a:t>J’ai fait une architecture N-Tiers évoquée dans les pages précédentes afin de mieux structurer mon travail</a:t>
            </a:r>
          </a:p>
          <a:p>
            <a:r>
              <a:rPr lang="fr-FR" sz="1700" dirty="0"/>
              <a:t>J’ai appris à bien savoir faire la différence entre </a:t>
            </a:r>
            <a:r>
              <a:rPr lang="fr-FR" sz="1700" b="1" dirty="0"/>
              <a:t>public </a:t>
            </a:r>
            <a:r>
              <a:rPr lang="fr-FR" sz="1700" b="1" dirty="0" err="1"/>
              <a:t>static</a:t>
            </a:r>
            <a:r>
              <a:rPr lang="fr-FR" sz="1700" b="1" dirty="0"/>
              <a:t> </a:t>
            </a:r>
            <a:r>
              <a:rPr lang="fr-FR" sz="1700" dirty="0"/>
              <a:t>et sans </a:t>
            </a:r>
            <a:r>
              <a:rPr lang="fr-FR" sz="1700" b="1" dirty="0" err="1"/>
              <a:t>static</a:t>
            </a:r>
            <a:endParaRPr lang="fr-FR" sz="1700" b="1" dirty="0"/>
          </a:p>
          <a:p>
            <a:r>
              <a:rPr lang="fr-FR" sz="1700" dirty="0"/>
              <a:t>Et à chaque fois que je continuais le projet sur un thème précis, mon employeur me demandait de faire un petit cours en code pour expliquer de quoi ça parle</a:t>
            </a:r>
          </a:p>
          <a:p>
            <a:r>
              <a:rPr lang="fr-FR" sz="1700" dirty="0"/>
              <a:t>Dans le projet j’ai été amené à utiliser des </a:t>
            </a:r>
            <a:r>
              <a:rPr lang="fr-FR" sz="1700" b="1" dirty="0" err="1"/>
              <a:t>Enum</a:t>
            </a:r>
            <a:r>
              <a:rPr lang="fr-FR" sz="1700" dirty="0"/>
              <a:t>, </a:t>
            </a:r>
            <a:r>
              <a:rPr lang="fr-FR" sz="1700" b="1" dirty="0"/>
              <a:t>Try</a:t>
            </a:r>
            <a:r>
              <a:rPr lang="fr-FR" sz="1700" dirty="0"/>
              <a:t> &amp; </a:t>
            </a:r>
            <a:r>
              <a:rPr lang="fr-FR" sz="1700" b="1" dirty="0"/>
              <a:t>Catch</a:t>
            </a:r>
            <a:r>
              <a:rPr lang="fr-FR" sz="1700" dirty="0"/>
              <a:t>, </a:t>
            </a:r>
            <a:r>
              <a:rPr lang="fr-FR" sz="1700" b="1" dirty="0"/>
              <a:t>Type</a:t>
            </a:r>
            <a:r>
              <a:rPr lang="fr-FR" sz="1700" dirty="0"/>
              <a:t> </a:t>
            </a:r>
            <a:r>
              <a:rPr lang="fr-FR" sz="1700" b="1" dirty="0"/>
              <a:t>Valeur</a:t>
            </a:r>
            <a:r>
              <a:rPr lang="fr-FR" sz="1700" dirty="0"/>
              <a:t> et </a:t>
            </a:r>
            <a:r>
              <a:rPr lang="fr-FR" sz="1700" b="1" dirty="0"/>
              <a:t>Type</a:t>
            </a:r>
            <a:r>
              <a:rPr lang="fr-FR" sz="1700" dirty="0"/>
              <a:t> </a:t>
            </a:r>
            <a:r>
              <a:rPr lang="fr-FR" sz="1700" b="1" dirty="0"/>
              <a:t>Référence. </a:t>
            </a:r>
            <a:r>
              <a:rPr lang="fr-FR" sz="1700" dirty="0"/>
              <a:t>Alors il m’a demandé de faire une petite démo en C# qui explique chacun de ces principes</a:t>
            </a:r>
          </a:p>
          <a:p>
            <a:pPr marL="0" indent="0">
              <a:buNone/>
            </a:pPr>
            <a:endParaRPr lang="fr-FR" sz="1700" dirty="0"/>
          </a:p>
          <a:p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1866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571F3-ABFD-BE7F-AF66-A7733E3D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2</a:t>
            </a:r>
            <a:r>
              <a:rPr lang="fr-FR" b="1" baseline="30000" dirty="0"/>
              <a:t>ème</a:t>
            </a:r>
            <a:r>
              <a:rPr lang="fr-FR" b="1" dirty="0"/>
              <a:t> Semaine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6B3F6-6808-1151-8C48-6A45B304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Sur cette semaine on a abordé les bases de données</a:t>
            </a:r>
          </a:p>
          <a:p>
            <a:r>
              <a:rPr lang="fr-FR" sz="1700" dirty="0"/>
              <a:t>L’entreprise utilise Microsoft SQL Server</a:t>
            </a:r>
          </a:p>
          <a:p>
            <a:r>
              <a:rPr lang="fr-FR" sz="1700" dirty="0"/>
              <a:t>J’ai utilisé une base de données déjà existante dans SQL Server qui est </a:t>
            </a:r>
            <a:r>
              <a:rPr lang="fr-FR" sz="1700" dirty="0" err="1"/>
              <a:t>AdventureWorks</a:t>
            </a:r>
            <a:endParaRPr lang="fr-FR" sz="1700" dirty="0"/>
          </a:p>
          <a:p>
            <a:r>
              <a:rPr lang="fr-FR" sz="1700" dirty="0"/>
              <a:t>Il fallait faire une requête en SQL dans mon code pour que ma commande marche.</a:t>
            </a:r>
          </a:p>
          <a:p>
            <a:r>
              <a:rPr lang="fr-FR" sz="1700" dirty="0"/>
              <a:t>Pour mieux me servir de la requête, il fallait que je me serve des expressions régulières évoquées dans les pages précédentes.</a:t>
            </a:r>
          </a:p>
          <a:p>
            <a:r>
              <a:rPr lang="fr-FR" sz="1700" dirty="0"/>
              <a:t>Pour mieux comprendre les expressions régulières, il m’a demandé de faire un cours la dessus qui explique tout et ensuite de faire une démo de cours en C# qui montre comment ça marche	</a:t>
            </a:r>
          </a:p>
        </p:txBody>
      </p:sp>
    </p:spTree>
    <p:extLst>
      <p:ext uri="{BB962C8B-B14F-4D97-AF65-F5344CB8AC3E}">
        <p14:creationId xmlns:p14="http://schemas.microsoft.com/office/powerpoint/2010/main" val="405124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7EC4C-A84C-7B85-7999-C81EBF93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3</a:t>
            </a:r>
            <a:r>
              <a:rPr lang="fr-FR" b="1" baseline="30000" dirty="0"/>
              <a:t>ème</a:t>
            </a:r>
            <a:r>
              <a:rPr lang="fr-FR" b="1" dirty="0"/>
              <a:t> Semaine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29D80-00AD-5498-8B73-F1EB7412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J’ai suivi un cours sur l’UML à M2I formation de la Part-Dieu avec des bac +2 ou 3 qui suivait la formation avec mon employeur pour être développeur en application </a:t>
            </a:r>
          </a:p>
        </p:txBody>
      </p:sp>
    </p:spTree>
    <p:extLst>
      <p:ext uri="{BB962C8B-B14F-4D97-AF65-F5344CB8AC3E}">
        <p14:creationId xmlns:p14="http://schemas.microsoft.com/office/powerpoint/2010/main" val="64619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53D74E-8D76-A39C-DC89-FE96AC15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N Tiers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44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A9A4E-AE29-6383-207A-75EF82C7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928" y="1791763"/>
            <a:ext cx="8891396" cy="37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Elle s’occupe de tout ce qui est  visuel, c’est-à-dire le HTML, CSS et JS.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Elle s’occupe de ce qui ne concerne ni la partie donnée, ni celle de l’interface. Elle est le cœur de l’application.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Elle va particulièrement s’occuper de la  base de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4789157-909E-A536-BE05-C7F41FEA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70947"/>
              </p:ext>
            </p:extLst>
          </p:nvPr>
        </p:nvGraphicFramePr>
        <p:xfrm>
          <a:off x="762000" y="1861057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2940807333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25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A723DFA-CCDC-F53B-5D20-DCDA5626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04336"/>
              </p:ext>
            </p:extLst>
          </p:nvPr>
        </p:nvGraphicFramePr>
        <p:xfrm>
          <a:off x="762000" y="3241395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4264988199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Métier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6523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58BC954-10CD-2CF4-5E87-A044121DD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06228"/>
              </p:ext>
            </p:extLst>
          </p:nvPr>
        </p:nvGraphicFramePr>
        <p:xfrm>
          <a:off x="762000" y="4612209"/>
          <a:ext cx="1252728" cy="80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1467073926"/>
                    </a:ext>
                  </a:extLst>
                </a:gridCol>
              </a:tblGrid>
              <a:tr h="804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3806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C844274-DDF3-95FE-FFBB-F069ED1BB883}"/>
              </a:ext>
            </a:extLst>
          </p:cNvPr>
          <p:cNvSpPr txBox="1"/>
          <p:nvPr/>
        </p:nvSpPr>
        <p:spPr>
          <a:xfrm>
            <a:off x="762000" y="476062"/>
            <a:ext cx="994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faire l’architecture </a:t>
            </a:r>
            <a:r>
              <a:rPr lang="fr-FR" sz="2800" dirty="0" err="1"/>
              <a:t>NTiers</a:t>
            </a:r>
            <a:r>
              <a:rPr lang="fr-FR" sz="2800" dirty="0"/>
              <a:t>, il faudrait diviser la solution en de plusieurs projets.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60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5FA9D-1B41-CA1E-D6B1-A9FE0C14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80185"/>
            <a:ext cx="10887075" cy="372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Mais attention !!</a:t>
            </a:r>
          </a:p>
          <a:p>
            <a:pPr marL="0" indent="0">
              <a:buNone/>
            </a:pPr>
            <a:r>
              <a:rPr lang="fr-FR" sz="2400" dirty="0"/>
              <a:t>Nous devons savoir que chacune de ces parties est indépendante. Mais nous devons toujours faire en sorte qu’elles communiquent entre elles.</a:t>
            </a:r>
          </a:p>
          <a:p>
            <a:pPr marL="0" indent="0">
              <a:buNone/>
            </a:pPr>
            <a:r>
              <a:rPr lang="fr-FR" sz="2400" dirty="0"/>
              <a:t>Pour cela il faut:</a:t>
            </a:r>
          </a:p>
          <a:p>
            <a:r>
              <a:rPr lang="fr-FR" sz="2400" dirty="0"/>
              <a:t>Couche Interface communique avec la couche Métier et Commun dans les deux sens.</a:t>
            </a:r>
          </a:p>
          <a:p>
            <a:r>
              <a:rPr lang="fr-FR" sz="2400" dirty="0"/>
              <a:t>Couche Métier communique avec la couche Données et Commun dans les deux sens.</a:t>
            </a:r>
          </a:p>
          <a:p>
            <a:pPr marL="0" indent="0">
              <a:buNone/>
            </a:pPr>
            <a:r>
              <a:rPr lang="fr-FR" sz="2400" dirty="0"/>
              <a:t>NB: Mais en aucun cas la partie Interface ne communique avec la Partie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6522B8F-BBE9-BF33-EABD-66720B65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47094"/>
              </p:ext>
            </p:extLst>
          </p:nvPr>
        </p:nvGraphicFramePr>
        <p:xfrm>
          <a:off x="647700" y="334982"/>
          <a:ext cx="1831848" cy="846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48">
                  <a:extLst>
                    <a:ext uri="{9D8B030D-6E8A-4147-A177-3AD203B41FA5}">
                      <a16:colId xmlns:a16="http://schemas.microsoft.com/office/drawing/2014/main" val="3306577714"/>
                    </a:ext>
                  </a:extLst>
                </a:gridCol>
              </a:tblGrid>
              <a:tr h="8460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Couche Commun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022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4DC9C2B-9B18-44EC-236D-286AD49B4C08}"/>
              </a:ext>
            </a:extLst>
          </p:cNvPr>
          <p:cNvSpPr txBox="1"/>
          <p:nvPr/>
        </p:nvSpPr>
        <p:spPr>
          <a:xfrm>
            <a:off x="2754249" y="295275"/>
            <a:ext cx="8628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couche va servir de lien entre les différentes couches .</a:t>
            </a:r>
          </a:p>
        </p:txBody>
      </p:sp>
    </p:spTree>
    <p:extLst>
      <p:ext uri="{BB962C8B-B14F-4D97-AF65-F5344CB8AC3E}">
        <p14:creationId xmlns:p14="http://schemas.microsoft.com/office/powerpoint/2010/main" val="225294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41E0F-4639-7CFD-4AA0-4324A61C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8492F-FCD6-50E0-FC1E-44871F03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97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E8584-2A03-2F9E-7347-5A16411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Expressions régulières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7A446-D586-1FCF-6715-70E2705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expressions régulières (regex) sont un outil puissant pour manipuler des chaînes  de caractères . En .NET, elles sont largement utilisées pour rechercher, extraire et remplacer des motifs de texte spécifique. Voici un cours complet pour comprendre et utiliser les expressions régulières en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.NET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aux Expressions Régulières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 expression régulière est une séquence de caractère qui définit un motif de recherche. Elles permettent de vérifier si une chaîne de caractère correspond à un certain motif, de localiser des motifs spécifiques au sein de chaînes, ou de substituer des parties de chaînes.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Les bases des Expressions Régulières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Caractères littéraux : 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caractères simples (par exemple, a , b, 1) représentent eux-mêmes.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Métacaractères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Caractères spéciaux qui ont une signification particulière (par exemple 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 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, 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7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0B39F-EA3A-FC73-57C6-A8A90BD3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52273"/>
            <a:ext cx="11295888" cy="66508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Classes de caractères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 de base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: Correspond à n’importe quel caractère sauf le saut de ligne.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\d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chiffre (équivalent à [0-9]).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\w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caractère de mot (lettres, chiffres, et Under score).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\s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un caractère d’espacement (espace, tabulation, saut de ligne).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Classes négatives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\D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chiffre.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\w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caractère de mot.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\s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Correspond à tout sauf un caractère d’espacement</a:t>
            </a:r>
          </a:p>
          <a:p>
            <a:pPr marL="0" lvl="0" indent="0">
              <a:lnSpc>
                <a:spcPct val="107000"/>
              </a:lnSpc>
              <a:buNone/>
            </a:pP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Quantificateurs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0 ou plus de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 ou plus de la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 0 ou 1 de la séquence précédente.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{n}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Exactement n occurrences.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{n,}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Au moins n occurrences 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r>
              <a:rPr lang="fr-F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n,m</a:t>
            </a: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 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Entre n et m occurrences.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2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B15F9-1C9E-097D-7E3C-789E1326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97408"/>
            <a:ext cx="11341608" cy="6687439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Groupes et Captures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Groupes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Les parenthèses () sont utilisées pour grouper des parties d’expressions.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Captures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Les groupes capturant permettent de récupérer des sous-chaînes correspondant aux groupes définis.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Ancrages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^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Début de la chaîne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$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Fin de la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\b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Limite de mot.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\B 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Non-limite de mot.</a:t>
            </a:r>
          </a:p>
          <a:p>
            <a:pPr marL="0" lvl="0" indent="0">
              <a:lnSpc>
                <a:spcPct val="107000"/>
              </a:lnSpc>
              <a:buNone/>
            </a:pPr>
            <a:endParaRPr lang="fr-FR" sz="17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Utilisation des Expressions Régulières en .NET 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7.1 Classe Regex :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classe </a:t>
            </a: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Regex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dans l’espace de noms </a:t>
            </a:r>
            <a:r>
              <a:rPr lang="fr-FR" sz="17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System.Text.RegularExpressions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 utilisée pour travailler avec les expressions régulières.</a:t>
            </a:r>
          </a:p>
        </p:txBody>
      </p:sp>
    </p:spTree>
    <p:extLst>
      <p:ext uri="{BB962C8B-B14F-4D97-AF65-F5344CB8AC3E}">
        <p14:creationId xmlns:p14="http://schemas.microsoft.com/office/powerpoint/2010/main" val="410640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C5431-01E9-791B-FF65-A197B425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7.2 Méthodes Principales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Match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Recherche un motif dans une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Matches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Recherche tous les motifs dans une chaîne.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IsMatch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Vérifie si une chaîne correspond à un motif.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Remplace les occurrences du motif dans une chaîne.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Split</a:t>
            </a:r>
            <a:r>
              <a:rPr lang="fr-F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Divise une chaîne en fonction du motif. </a:t>
            </a:r>
          </a:p>
        </p:txBody>
      </p:sp>
    </p:spTree>
    <p:extLst>
      <p:ext uri="{BB962C8B-B14F-4D97-AF65-F5344CB8AC3E}">
        <p14:creationId xmlns:p14="http://schemas.microsoft.com/office/powerpoint/2010/main" val="1996570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1072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Symbol</vt:lpstr>
      <vt:lpstr>Thème Office</vt:lpstr>
      <vt:lpstr>DanCook Stage</vt:lpstr>
      <vt:lpstr>Architecture N Tiers </vt:lpstr>
      <vt:lpstr>Présentation PowerPoint</vt:lpstr>
      <vt:lpstr>Présentation PowerPoint</vt:lpstr>
      <vt:lpstr>Graphe</vt:lpstr>
      <vt:lpstr>Expressions régulières</vt:lpstr>
      <vt:lpstr>Présentation PowerPoint</vt:lpstr>
      <vt:lpstr>Présentation PowerPoint</vt:lpstr>
      <vt:lpstr>Présentation PowerPoint</vt:lpstr>
      <vt:lpstr>Présentation de l’entreprise</vt:lpstr>
      <vt:lpstr>1ère Semaine</vt:lpstr>
      <vt:lpstr>2ème Semaine</vt:lpstr>
      <vt:lpstr>3ème Semaine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DanCook_Stage</dc:title>
  <dc:creator>Thierno Barry</dc:creator>
  <cp:lastModifiedBy>Thierno Barry</cp:lastModifiedBy>
  <cp:revision>9</cp:revision>
  <dcterms:created xsi:type="dcterms:W3CDTF">2024-05-13T10:23:42Z</dcterms:created>
  <dcterms:modified xsi:type="dcterms:W3CDTF">2024-06-03T07:21:56Z</dcterms:modified>
</cp:coreProperties>
</file>