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60" r:id="rId6"/>
    <p:sldId id="262" r:id="rId7"/>
    <p:sldId id="263" r:id="rId8"/>
    <p:sldId id="264" r:id="rId9"/>
    <p:sldId id="265" r:id="rId10"/>
    <p:sldId id="267" r:id="rId11"/>
    <p:sldId id="266" r:id="rId12"/>
    <p:sldId id="268" r:id="rId13"/>
    <p:sldId id="269" r:id="rId14"/>
    <p:sldId id="270" r:id="rId15"/>
    <p:sldId id="271"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24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8C9AE-89FF-161E-95F8-6BB6A192439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231963-DB33-7BA4-C9C4-405409BB1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3A506EB-393A-1114-776E-DBED30DF2000}"/>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A86DB4C0-6947-18C2-AADC-70585FBB7A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7F08D2-BB0F-82D2-7EA8-08FE2636282F}"/>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135192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BF6B30-1DCC-1126-6AFF-45A7EB0AA8F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7337AD6-9F2F-FEEC-7AB0-F07BDEFFA26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D8540C-9F14-3317-C5A7-422282414308}"/>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AADF74F2-6CDB-4069-4CC5-90C1E4478A5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484262-0ECE-1BA4-A248-49783B38F4B7}"/>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722637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E3A3BFF-58B4-5A20-FD38-7E3B52E2D2C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BD5BF78-92DA-A3C9-C0A5-6F1C30F66B3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597C0E-FB54-3253-F54F-3C951E219A79}"/>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8A6FB8D5-7E14-D85C-E10C-8412C37073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DCF00C-F26B-45A2-B5D0-ED4EF511DA0A}"/>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1212552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B97A95-C744-DE94-52AD-A69777B3A6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5E2E75-686D-CC54-43F2-D2BE517A0F4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2D2335-5CD4-7A42-92C4-63A615EDCFA1}"/>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CE317AC2-0A68-B2A4-E913-D744BF23AD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AE5222-AAA5-408F-9A84-F995D435B2C5}"/>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309193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C97314-6A77-A7E4-E322-CCEC77255E1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17AF595-14FF-5192-B6E1-BE0921A8B2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81FA5E9-3F83-58EA-E623-AF06AAC3F90C}"/>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4CB57043-E7CE-49CC-1DAF-8CCCF26D8C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34CDBE-4FF5-34E7-F8EE-29767CE074B9}"/>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265444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0C234-CA5A-57E4-6379-3A3AF97D4CE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FE5991F-9408-D192-529A-64C7AADF5CF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2705FDB-E41C-93FC-B0B4-1B165CB61BC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97C93BA-34D6-B63C-5AA6-8310F4F0431C}"/>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6" name="Espace réservé du pied de page 5">
            <a:extLst>
              <a:ext uri="{FF2B5EF4-FFF2-40B4-BE49-F238E27FC236}">
                <a16:creationId xmlns:a16="http://schemas.microsoft.com/office/drawing/2014/main" id="{A35BF043-7B47-A749-AB85-3E78FF754B7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3E1C40-9D70-0863-736D-2F69D7BF58E0}"/>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2251770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03D22-92AB-0260-FB1D-1A1E9D876CB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835146C-0161-AD1F-46D0-B3370791AC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16E8F51-9450-D6DE-723A-3E7BF727D52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A4D30D2-63C7-D88C-FB60-2EDD7A322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46549EF-4480-A7BD-B31F-9CBC20A8624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B1FD3E0-8A21-FDEF-1F93-4CE03A77D757}"/>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8" name="Espace réservé du pied de page 7">
            <a:extLst>
              <a:ext uri="{FF2B5EF4-FFF2-40B4-BE49-F238E27FC236}">
                <a16:creationId xmlns:a16="http://schemas.microsoft.com/office/drawing/2014/main" id="{F98AE7C0-DB8A-A8FD-CF3F-43C8235D18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E20208-0A92-4A1E-CF73-7130992C28CD}"/>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57603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591CEA-7AAB-57E4-1E19-93C3ADB583F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8F6C375-5FBC-C218-5927-6B1352417A0B}"/>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4" name="Espace réservé du pied de page 3">
            <a:extLst>
              <a:ext uri="{FF2B5EF4-FFF2-40B4-BE49-F238E27FC236}">
                <a16:creationId xmlns:a16="http://schemas.microsoft.com/office/drawing/2014/main" id="{8877CAB9-F990-76AA-A9D9-9D4FFB25A84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F46E18B-76D7-CDBE-E7DB-654F2FA5091E}"/>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1256067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9329A66-6F01-7335-BA64-B5245D1769CC}"/>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3" name="Espace réservé du pied de page 2">
            <a:extLst>
              <a:ext uri="{FF2B5EF4-FFF2-40B4-BE49-F238E27FC236}">
                <a16:creationId xmlns:a16="http://schemas.microsoft.com/office/drawing/2014/main" id="{C4B8B355-4D49-476D-8B85-46465BEBAB2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D82E8DB7-287E-DCA4-87FE-0802EFF49BA7}"/>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139156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15192-39D7-D51B-61E7-BFE579537A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B31E8DB-6AC1-D130-E2E1-6597C3DF2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4327C3A-019C-D58E-9306-953E58AA0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CBB0EE-F20B-E512-7CB3-58E0143EA99A}"/>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6" name="Espace réservé du pied de page 5">
            <a:extLst>
              <a:ext uri="{FF2B5EF4-FFF2-40B4-BE49-F238E27FC236}">
                <a16:creationId xmlns:a16="http://schemas.microsoft.com/office/drawing/2014/main" id="{F7345AA0-2FF7-65DB-E361-05E9C8F74B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1D0D84-F748-78CC-F529-AA57BADCC398}"/>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255741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0EFDE5-49F6-D72A-3879-0CB9618974F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0199DC9-985B-9138-528E-E47A46CE7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EF82720-DD2C-F8DB-348C-E4C76C5C6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392465-1345-B02A-8D0C-B3F63AB94F3D}"/>
              </a:ext>
            </a:extLst>
          </p:cNvPr>
          <p:cNvSpPr>
            <a:spLocks noGrp="1"/>
          </p:cNvSpPr>
          <p:nvPr>
            <p:ph type="dt" sz="half" idx="10"/>
          </p:nvPr>
        </p:nvSpPr>
        <p:spPr/>
        <p:txBody>
          <a:bodyPr/>
          <a:lstStyle/>
          <a:p>
            <a:fld id="{FBB9398B-BC44-4864-A728-541777E9C71F}" type="datetimeFigureOut">
              <a:rPr lang="fr-FR" smtClean="0"/>
              <a:t>21/06/2024</a:t>
            </a:fld>
            <a:endParaRPr lang="fr-FR"/>
          </a:p>
        </p:txBody>
      </p:sp>
      <p:sp>
        <p:nvSpPr>
          <p:cNvPr id="6" name="Espace réservé du pied de page 5">
            <a:extLst>
              <a:ext uri="{FF2B5EF4-FFF2-40B4-BE49-F238E27FC236}">
                <a16:creationId xmlns:a16="http://schemas.microsoft.com/office/drawing/2014/main" id="{CCBEC4D6-3222-5671-BE76-AC8A2611C6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B2BC1E-A32A-0C4F-33D7-2256969CDB4A}"/>
              </a:ext>
            </a:extLst>
          </p:cNvPr>
          <p:cNvSpPr>
            <a:spLocks noGrp="1"/>
          </p:cNvSpPr>
          <p:nvPr>
            <p:ph type="sldNum" sz="quarter" idx="12"/>
          </p:nvPr>
        </p:nvSpPr>
        <p:spPr/>
        <p:txBody>
          <a:bodyPr/>
          <a:lstStyle/>
          <a:p>
            <a:fld id="{F8B6A3A9-FED2-4DA8-BB7C-97C05FCC1B5D}" type="slidenum">
              <a:rPr lang="fr-FR" smtClean="0"/>
              <a:t>‹N°›</a:t>
            </a:fld>
            <a:endParaRPr lang="fr-FR"/>
          </a:p>
        </p:txBody>
      </p:sp>
    </p:spTree>
    <p:extLst>
      <p:ext uri="{BB962C8B-B14F-4D97-AF65-F5344CB8AC3E}">
        <p14:creationId xmlns:p14="http://schemas.microsoft.com/office/powerpoint/2010/main" val="399234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B613A6-083F-BAB3-7580-971494EAE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1C81EB-7D40-F96C-A848-260EA4AA82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234C9A-18CF-1BCD-4913-8C126E49B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B9398B-BC44-4864-A728-541777E9C71F}" type="datetimeFigureOut">
              <a:rPr lang="fr-FR" smtClean="0"/>
              <a:t>21/06/2024</a:t>
            </a:fld>
            <a:endParaRPr lang="fr-FR"/>
          </a:p>
        </p:txBody>
      </p:sp>
      <p:sp>
        <p:nvSpPr>
          <p:cNvPr id="5" name="Espace réservé du pied de page 4">
            <a:extLst>
              <a:ext uri="{FF2B5EF4-FFF2-40B4-BE49-F238E27FC236}">
                <a16:creationId xmlns:a16="http://schemas.microsoft.com/office/drawing/2014/main" id="{88F9D978-F9D4-EBAB-8E57-8D6F2DD11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BD44B6F-8B3C-1CFF-6C8C-FE2FE93A4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B6A3A9-FED2-4DA8-BB7C-97C05FCC1B5D}" type="slidenum">
              <a:rPr lang="fr-FR" smtClean="0"/>
              <a:t>‹N°›</a:t>
            </a:fld>
            <a:endParaRPr lang="fr-FR"/>
          </a:p>
        </p:txBody>
      </p:sp>
    </p:spTree>
    <p:extLst>
      <p:ext uri="{BB962C8B-B14F-4D97-AF65-F5344CB8AC3E}">
        <p14:creationId xmlns:p14="http://schemas.microsoft.com/office/powerpoint/2010/main" val="2088424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87BEA5-D36B-14D7-D16D-45703149F239}"/>
              </a:ext>
            </a:extLst>
          </p:cNvPr>
          <p:cNvSpPr>
            <a:spLocks noGrp="1"/>
          </p:cNvSpPr>
          <p:nvPr>
            <p:ph type="ctrTitle"/>
          </p:nvPr>
        </p:nvSpPr>
        <p:spPr/>
        <p:txBody>
          <a:bodyPr/>
          <a:lstStyle/>
          <a:p>
            <a:r>
              <a:rPr lang="fr-FR" dirty="0" err="1"/>
              <a:t>DanCook</a:t>
            </a:r>
            <a:r>
              <a:rPr lang="fr-FR" dirty="0"/>
              <a:t> Stage</a:t>
            </a:r>
          </a:p>
        </p:txBody>
      </p:sp>
    </p:spTree>
    <p:extLst>
      <p:ext uri="{BB962C8B-B14F-4D97-AF65-F5344CB8AC3E}">
        <p14:creationId xmlns:p14="http://schemas.microsoft.com/office/powerpoint/2010/main" val="128035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7CDE0-9081-375E-82D5-48871AF21C3E}"/>
              </a:ext>
            </a:extLst>
          </p:cNvPr>
          <p:cNvSpPr>
            <a:spLocks noGrp="1"/>
          </p:cNvSpPr>
          <p:nvPr>
            <p:ph type="title"/>
          </p:nvPr>
        </p:nvSpPr>
        <p:spPr/>
        <p:txBody>
          <a:bodyPr/>
          <a:lstStyle/>
          <a:p>
            <a:pPr algn="ctr"/>
            <a:r>
              <a:rPr lang="fr-FR" b="1" dirty="0"/>
              <a:t>Présentation de l’entreprise</a:t>
            </a:r>
          </a:p>
        </p:txBody>
      </p:sp>
      <p:sp>
        <p:nvSpPr>
          <p:cNvPr id="3" name="Espace réservé du contenu 2">
            <a:extLst>
              <a:ext uri="{FF2B5EF4-FFF2-40B4-BE49-F238E27FC236}">
                <a16:creationId xmlns:a16="http://schemas.microsoft.com/office/drawing/2014/main" id="{81CA8CD8-1601-0DE4-3152-FCF6B62BAFAF}"/>
              </a:ext>
            </a:extLst>
          </p:cNvPr>
          <p:cNvSpPr>
            <a:spLocks noGrp="1"/>
          </p:cNvSpPr>
          <p:nvPr>
            <p:ph idx="1"/>
          </p:nvPr>
        </p:nvSpPr>
        <p:spPr/>
        <p:txBody>
          <a:bodyPr>
            <a:normAutofit/>
          </a:bodyPr>
          <a:lstStyle/>
          <a:p>
            <a:pPr marL="0" indent="0">
              <a:buNone/>
            </a:pPr>
            <a:r>
              <a:rPr lang="fr-FR" sz="1700" dirty="0"/>
              <a:t>L’entreprise MAKRISOFT se situe au 10 rue Georges </a:t>
            </a:r>
            <a:r>
              <a:rPr lang="fr-FR" sz="1700" dirty="0" err="1"/>
              <a:t>Lyvet</a:t>
            </a:r>
            <a:r>
              <a:rPr lang="fr-FR" sz="1700" dirty="0"/>
              <a:t> à Vénissieux 69200.</a:t>
            </a:r>
          </a:p>
          <a:p>
            <a:pPr marL="0" indent="0">
              <a:buNone/>
            </a:pPr>
            <a:r>
              <a:rPr lang="fr-FR" sz="1700" dirty="0"/>
              <a:t>Elle a été créée le 20 août 2021. Son gérant est Ali MAKRI.</a:t>
            </a:r>
          </a:p>
          <a:p>
            <a:pPr marL="0" indent="0">
              <a:buNone/>
            </a:pPr>
            <a:r>
              <a:rPr lang="fr-FR" sz="1700" dirty="0"/>
              <a:t>MAKRISOFT est une entreprise spécialisée en développement Informatique</a:t>
            </a:r>
          </a:p>
          <a:p>
            <a:pPr marL="0" indent="0">
              <a:buNone/>
            </a:pPr>
            <a:r>
              <a:rPr lang="fr-FR" sz="1700" dirty="0"/>
              <a:t>Son plus gros client est l’entreprise Naval Group. C’est un groupe industriel français spécialisé dans la construction navale (frégate, sous-marin, paquebot…).</a:t>
            </a:r>
          </a:p>
          <a:p>
            <a:pPr marL="0" indent="0">
              <a:buNone/>
            </a:pPr>
            <a:r>
              <a:rPr lang="fr-FR" sz="1700" dirty="0"/>
              <a:t>MAKRISOFT est une petite entreprise qui dispose d’un effectif d’une personne : Ali MAKRI qui est le gérant</a:t>
            </a:r>
          </a:p>
          <a:p>
            <a:pPr marL="0" indent="0">
              <a:buNone/>
            </a:pPr>
            <a:r>
              <a:rPr lang="fr-FR" sz="1700" dirty="0"/>
              <a:t>Ma position dans cet organisme est d’un simple stagiaire qui vient apprendre la programmation.</a:t>
            </a:r>
          </a:p>
          <a:p>
            <a:pPr marL="0" indent="0">
              <a:buNone/>
            </a:pPr>
            <a:r>
              <a:rPr lang="fr-FR" sz="1700" dirty="0"/>
              <a:t>M MAKRI est aussi formateur en informatique, précisément dans la programmation de différents langages. A M2I, il forme des stagiaires voulant être développeur. Les stagiaires peuvent avoir différents niveaux : d’un niveau bac à un niveau bac + 5.</a:t>
            </a:r>
          </a:p>
          <a:p>
            <a:pPr marL="0" indent="0">
              <a:buNone/>
            </a:pPr>
            <a:endParaRPr lang="fr-FR" sz="1700" dirty="0"/>
          </a:p>
        </p:txBody>
      </p:sp>
    </p:spTree>
    <p:extLst>
      <p:ext uri="{BB962C8B-B14F-4D97-AF65-F5344CB8AC3E}">
        <p14:creationId xmlns:p14="http://schemas.microsoft.com/office/powerpoint/2010/main" val="2209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713A26-FADE-D456-8DEE-098F3234B3AB}"/>
              </a:ext>
            </a:extLst>
          </p:cNvPr>
          <p:cNvSpPr>
            <a:spLocks noGrp="1"/>
          </p:cNvSpPr>
          <p:nvPr>
            <p:ph type="title"/>
          </p:nvPr>
        </p:nvSpPr>
        <p:spPr/>
        <p:txBody>
          <a:bodyPr/>
          <a:lstStyle/>
          <a:p>
            <a:pPr algn="ctr"/>
            <a:r>
              <a:rPr lang="fr-FR" b="1" dirty="0"/>
              <a:t>1</a:t>
            </a:r>
            <a:r>
              <a:rPr lang="fr-FR" b="1" baseline="30000" dirty="0"/>
              <a:t>ère</a:t>
            </a:r>
            <a:r>
              <a:rPr lang="fr-FR" b="1" dirty="0"/>
              <a:t> Semaine</a:t>
            </a:r>
          </a:p>
        </p:txBody>
      </p:sp>
      <p:sp>
        <p:nvSpPr>
          <p:cNvPr id="3" name="Espace réservé du contenu 2">
            <a:extLst>
              <a:ext uri="{FF2B5EF4-FFF2-40B4-BE49-F238E27FC236}">
                <a16:creationId xmlns:a16="http://schemas.microsoft.com/office/drawing/2014/main" id="{74CEAB56-C473-B3C1-AA0C-5F1A72943F5C}"/>
              </a:ext>
            </a:extLst>
          </p:cNvPr>
          <p:cNvSpPr>
            <a:spLocks noGrp="1"/>
          </p:cNvSpPr>
          <p:nvPr>
            <p:ph idx="1"/>
          </p:nvPr>
        </p:nvSpPr>
        <p:spPr/>
        <p:txBody>
          <a:bodyPr>
            <a:normAutofit/>
          </a:bodyPr>
          <a:lstStyle/>
          <a:p>
            <a:r>
              <a:rPr lang="fr-FR" sz="1700" dirty="0"/>
              <a:t>D’abord une introduction à la programmation Objet</a:t>
            </a:r>
          </a:p>
          <a:p>
            <a:r>
              <a:rPr lang="fr-FR" sz="1700" dirty="0"/>
              <a:t>On a commencé à voir le projet </a:t>
            </a:r>
            <a:r>
              <a:rPr lang="fr-FR" sz="1700" dirty="0" err="1"/>
              <a:t>Dancook</a:t>
            </a:r>
            <a:r>
              <a:rPr lang="fr-FR" sz="1700" dirty="0"/>
              <a:t> qui est un site web pour commander des produits traiteurs. Le but sera de le refaire pour apprendre la programmation </a:t>
            </a:r>
            <a:r>
              <a:rPr lang="fr-FR" sz="1700" b="1" dirty="0"/>
              <a:t>.NET </a:t>
            </a:r>
          </a:p>
          <a:p>
            <a:r>
              <a:rPr lang="fr-FR" sz="1700" dirty="0"/>
              <a:t>J’ai fait une architecture N-Tiers évoquée dans les pages précédentes afin de mieux structurer mon travail</a:t>
            </a:r>
          </a:p>
          <a:p>
            <a:r>
              <a:rPr lang="fr-FR" sz="1700" dirty="0"/>
              <a:t>J’ai appris à bien savoir faire la différence entre</a:t>
            </a:r>
            <a:r>
              <a:rPr lang="fr-FR" sz="1700" b="1" dirty="0"/>
              <a:t> </a:t>
            </a:r>
            <a:r>
              <a:rPr lang="fr-FR" sz="1700" b="1" dirty="0" err="1"/>
              <a:t>static</a:t>
            </a:r>
            <a:r>
              <a:rPr lang="fr-FR" sz="1700" b="1" dirty="0"/>
              <a:t> </a:t>
            </a:r>
            <a:r>
              <a:rPr lang="fr-FR" sz="1700" dirty="0"/>
              <a:t>et</a:t>
            </a:r>
            <a:r>
              <a:rPr lang="fr-FR" sz="1700" b="1" dirty="0"/>
              <a:t> </a:t>
            </a:r>
            <a:r>
              <a:rPr lang="fr-FR" sz="1700" dirty="0"/>
              <a:t>non </a:t>
            </a:r>
            <a:r>
              <a:rPr lang="fr-FR" sz="1700" dirty="0" err="1"/>
              <a:t>static</a:t>
            </a:r>
            <a:r>
              <a:rPr lang="fr-FR" sz="1700" dirty="0"/>
              <a:t> (</a:t>
            </a:r>
            <a:r>
              <a:rPr lang="fr-FR" sz="1700" dirty="0" err="1"/>
              <a:t>dynamic</a:t>
            </a:r>
            <a:r>
              <a:rPr lang="fr-FR" sz="1700" dirty="0"/>
              <a:t>)</a:t>
            </a:r>
          </a:p>
          <a:p>
            <a:r>
              <a:rPr lang="fr-FR" sz="1700" dirty="0"/>
              <a:t>Et à chaque fois que je continuais le projet sur un thème précis, mon employeur me demandait de faire une petite démo en code pour illustrer</a:t>
            </a:r>
          </a:p>
          <a:p>
            <a:r>
              <a:rPr lang="fr-FR" sz="1700" dirty="0"/>
              <a:t>Dans le projet j’ai été amené à utiliser des </a:t>
            </a:r>
            <a:r>
              <a:rPr lang="fr-FR" sz="1700" b="1" dirty="0" err="1"/>
              <a:t>Enum</a:t>
            </a:r>
            <a:r>
              <a:rPr lang="fr-FR" sz="1700" dirty="0"/>
              <a:t>, </a:t>
            </a:r>
            <a:r>
              <a:rPr lang="fr-FR" sz="1700" b="1" dirty="0"/>
              <a:t>Try</a:t>
            </a:r>
            <a:r>
              <a:rPr lang="fr-FR" sz="1700" dirty="0"/>
              <a:t> &amp; </a:t>
            </a:r>
            <a:r>
              <a:rPr lang="fr-FR" sz="1700" b="1" dirty="0"/>
              <a:t>Catch</a:t>
            </a:r>
            <a:r>
              <a:rPr lang="fr-FR" sz="1700" dirty="0"/>
              <a:t>, </a:t>
            </a:r>
            <a:r>
              <a:rPr lang="fr-FR" sz="1700" b="1" dirty="0"/>
              <a:t>Type</a:t>
            </a:r>
            <a:r>
              <a:rPr lang="fr-FR" sz="1700" dirty="0"/>
              <a:t> </a:t>
            </a:r>
            <a:r>
              <a:rPr lang="fr-FR" sz="1700" b="1" dirty="0"/>
              <a:t>Valeur</a:t>
            </a:r>
            <a:r>
              <a:rPr lang="fr-FR" sz="1700" dirty="0"/>
              <a:t> et </a:t>
            </a:r>
            <a:r>
              <a:rPr lang="fr-FR" sz="1700" b="1" dirty="0"/>
              <a:t>Type</a:t>
            </a:r>
            <a:r>
              <a:rPr lang="fr-FR" sz="1700" dirty="0"/>
              <a:t> </a:t>
            </a:r>
            <a:r>
              <a:rPr lang="fr-FR" sz="1700" b="1" dirty="0"/>
              <a:t>Référence. </a:t>
            </a:r>
            <a:r>
              <a:rPr lang="fr-FR" sz="1700" dirty="0"/>
              <a:t>Alors il m’a demandé de faire une petite démo en C# qui explique chacun de ces principes</a:t>
            </a:r>
          </a:p>
          <a:p>
            <a:pPr marL="0" indent="0">
              <a:buNone/>
            </a:pPr>
            <a:endParaRPr lang="fr-FR" sz="1700" dirty="0"/>
          </a:p>
          <a:p>
            <a:endParaRPr lang="fr-FR" sz="1700" dirty="0"/>
          </a:p>
        </p:txBody>
      </p:sp>
    </p:spTree>
    <p:extLst>
      <p:ext uri="{BB962C8B-B14F-4D97-AF65-F5344CB8AC3E}">
        <p14:creationId xmlns:p14="http://schemas.microsoft.com/office/powerpoint/2010/main" val="111866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9571F3-ABFD-BE7F-AF66-A7733E3DDF12}"/>
              </a:ext>
            </a:extLst>
          </p:cNvPr>
          <p:cNvSpPr>
            <a:spLocks noGrp="1"/>
          </p:cNvSpPr>
          <p:nvPr>
            <p:ph type="title"/>
          </p:nvPr>
        </p:nvSpPr>
        <p:spPr/>
        <p:txBody>
          <a:bodyPr/>
          <a:lstStyle/>
          <a:p>
            <a:pPr algn="ctr"/>
            <a:r>
              <a:rPr lang="fr-FR" b="1" dirty="0"/>
              <a:t>2</a:t>
            </a:r>
            <a:r>
              <a:rPr lang="fr-FR" b="1" baseline="30000" dirty="0"/>
              <a:t>ème</a:t>
            </a:r>
            <a:r>
              <a:rPr lang="fr-FR" b="1" dirty="0"/>
              <a:t> Semaine</a:t>
            </a:r>
          </a:p>
        </p:txBody>
      </p:sp>
      <p:sp>
        <p:nvSpPr>
          <p:cNvPr id="3" name="Espace réservé du contenu 2">
            <a:extLst>
              <a:ext uri="{FF2B5EF4-FFF2-40B4-BE49-F238E27FC236}">
                <a16:creationId xmlns:a16="http://schemas.microsoft.com/office/drawing/2014/main" id="{E746B3F6-6808-1151-8C48-6A45B30465E1}"/>
              </a:ext>
            </a:extLst>
          </p:cNvPr>
          <p:cNvSpPr>
            <a:spLocks noGrp="1"/>
          </p:cNvSpPr>
          <p:nvPr>
            <p:ph idx="1"/>
          </p:nvPr>
        </p:nvSpPr>
        <p:spPr/>
        <p:txBody>
          <a:bodyPr>
            <a:normAutofit/>
          </a:bodyPr>
          <a:lstStyle/>
          <a:p>
            <a:r>
              <a:rPr lang="fr-FR" sz="1700" dirty="0"/>
              <a:t>Sur cette semaine on a abordé les bases de données</a:t>
            </a:r>
          </a:p>
          <a:p>
            <a:r>
              <a:rPr lang="fr-FR" sz="1700" dirty="0"/>
              <a:t>L’entreprise utilise Microsoft SQL Server</a:t>
            </a:r>
          </a:p>
          <a:p>
            <a:r>
              <a:rPr lang="fr-FR" sz="1700" dirty="0"/>
              <a:t>J’ai utilisé une base de données de démo déjà existante dans SQL Server qui est AdventureWorks</a:t>
            </a:r>
          </a:p>
          <a:p>
            <a:r>
              <a:rPr lang="fr-FR" sz="1700" dirty="0"/>
              <a:t>Il fallait faire une requête en SQL dans mon code pour que ma commande marche.</a:t>
            </a:r>
          </a:p>
          <a:p>
            <a:r>
              <a:rPr lang="fr-FR" sz="1700" dirty="0"/>
              <a:t>Mais avant cela, j’ai créé des commandes comme: </a:t>
            </a:r>
            <a:r>
              <a:rPr lang="fr-FR" sz="1700" dirty="0" err="1"/>
              <a:t>Get</a:t>
            </a:r>
            <a:r>
              <a:rPr lang="fr-FR" sz="1700" dirty="0"/>
              <a:t>-Product, une commande qui sert à afficher tous les produits avec leur id, nom, prix, catégorie et sous-catégorie. Ensuite la commande </a:t>
            </a:r>
            <a:r>
              <a:rPr lang="fr-FR" sz="1700" dirty="0" err="1"/>
              <a:t>Get-Category</a:t>
            </a:r>
            <a:r>
              <a:rPr lang="fr-FR" sz="1700" dirty="0"/>
              <a:t> qui m’affiche toutes les catégories de produits présents.</a:t>
            </a:r>
          </a:p>
          <a:p>
            <a:r>
              <a:rPr lang="fr-FR" sz="1700" dirty="0"/>
              <a:t>Pour mieux me servir de la commande, il fallait que je me serve des expressions régulières évoquées dans les pages précédentes.</a:t>
            </a:r>
          </a:p>
          <a:p>
            <a:r>
              <a:rPr lang="fr-FR" sz="1700" dirty="0"/>
              <a:t>Pour mieux comprendre les expressions régulières, mon employeur m’a demandé par le GIT de faire une démo qui explique cela et ensuite de faire un programme en C# qui montre comment ça marche.</a:t>
            </a:r>
          </a:p>
          <a:p>
            <a:r>
              <a:rPr lang="fr-FR" sz="1700" dirty="0"/>
              <a:t>Tout ce que je faisais comme changement dans mon code, je le poussais grâce au Git et l’envoyait à mon employeur pour qu’il regarde et ensuite me corriger.	</a:t>
            </a:r>
          </a:p>
        </p:txBody>
      </p:sp>
    </p:spTree>
    <p:extLst>
      <p:ext uri="{BB962C8B-B14F-4D97-AF65-F5344CB8AC3E}">
        <p14:creationId xmlns:p14="http://schemas.microsoft.com/office/powerpoint/2010/main" val="405124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77EC4C-A84C-7B85-7999-C81EBF93F238}"/>
              </a:ext>
            </a:extLst>
          </p:cNvPr>
          <p:cNvSpPr>
            <a:spLocks noGrp="1"/>
          </p:cNvSpPr>
          <p:nvPr>
            <p:ph type="title"/>
          </p:nvPr>
        </p:nvSpPr>
        <p:spPr/>
        <p:txBody>
          <a:bodyPr/>
          <a:lstStyle/>
          <a:p>
            <a:pPr algn="ctr"/>
            <a:r>
              <a:rPr lang="fr-FR" b="1" dirty="0"/>
              <a:t>3</a:t>
            </a:r>
            <a:r>
              <a:rPr lang="fr-FR" b="1" baseline="30000" dirty="0"/>
              <a:t>ème</a:t>
            </a:r>
            <a:r>
              <a:rPr lang="fr-FR" b="1" dirty="0"/>
              <a:t> Semaine</a:t>
            </a:r>
          </a:p>
        </p:txBody>
      </p:sp>
      <p:sp>
        <p:nvSpPr>
          <p:cNvPr id="3" name="Espace réservé du contenu 2">
            <a:extLst>
              <a:ext uri="{FF2B5EF4-FFF2-40B4-BE49-F238E27FC236}">
                <a16:creationId xmlns:a16="http://schemas.microsoft.com/office/drawing/2014/main" id="{8B129D80-00AD-5498-8B73-F1EB74122024}"/>
              </a:ext>
            </a:extLst>
          </p:cNvPr>
          <p:cNvSpPr>
            <a:spLocks noGrp="1"/>
          </p:cNvSpPr>
          <p:nvPr>
            <p:ph idx="1"/>
          </p:nvPr>
        </p:nvSpPr>
        <p:spPr/>
        <p:txBody>
          <a:bodyPr>
            <a:normAutofit/>
          </a:bodyPr>
          <a:lstStyle/>
          <a:p>
            <a:r>
              <a:rPr lang="fr-FR" sz="1700" dirty="0"/>
              <a:t>J’ai suivi un cours sur l’UML à M2i formation à la Part-Dieu avec des bac +2 ou 3 qui suivait la formation avec mon employeur pour être développeur en application </a:t>
            </a:r>
          </a:p>
        </p:txBody>
      </p:sp>
    </p:spTree>
    <p:extLst>
      <p:ext uri="{BB962C8B-B14F-4D97-AF65-F5344CB8AC3E}">
        <p14:creationId xmlns:p14="http://schemas.microsoft.com/office/powerpoint/2010/main" val="64619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FC775-B589-E9EB-1159-C7A9C4FB7F48}"/>
              </a:ext>
            </a:extLst>
          </p:cNvPr>
          <p:cNvSpPr>
            <a:spLocks noGrp="1"/>
          </p:cNvSpPr>
          <p:nvPr>
            <p:ph type="title"/>
          </p:nvPr>
        </p:nvSpPr>
        <p:spPr/>
        <p:txBody>
          <a:bodyPr/>
          <a:lstStyle/>
          <a:p>
            <a:pPr algn="ctr"/>
            <a:r>
              <a:rPr lang="fr-FR" b="1" dirty="0"/>
              <a:t>4</a:t>
            </a:r>
            <a:r>
              <a:rPr lang="fr-FR" b="1" baseline="30000" dirty="0"/>
              <a:t>ème</a:t>
            </a:r>
            <a:r>
              <a:rPr lang="fr-FR" b="1" dirty="0"/>
              <a:t> Semaine</a:t>
            </a:r>
          </a:p>
        </p:txBody>
      </p:sp>
      <p:sp>
        <p:nvSpPr>
          <p:cNvPr id="3" name="Espace réservé du contenu 2">
            <a:extLst>
              <a:ext uri="{FF2B5EF4-FFF2-40B4-BE49-F238E27FC236}">
                <a16:creationId xmlns:a16="http://schemas.microsoft.com/office/drawing/2014/main" id="{47521DEC-264D-38C1-1F94-5927BAA2C9FA}"/>
              </a:ext>
            </a:extLst>
          </p:cNvPr>
          <p:cNvSpPr>
            <a:spLocks noGrp="1"/>
          </p:cNvSpPr>
          <p:nvPr>
            <p:ph idx="1"/>
          </p:nvPr>
        </p:nvSpPr>
        <p:spPr/>
        <p:txBody>
          <a:bodyPr>
            <a:normAutofit/>
          </a:bodyPr>
          <a:lstStyle/>
          <a:p>
            <a:r>
              <a:rPr lang="fr-FR" sz="1700" dirty="0"/>
              <a:t>J’ai continué sur le projet </a:t>
            </a:r>
            <a:r>
              <a:rPr lang="fr-FR" sz="1700" dirty="0" err="1"/>
              <a:t>DanCook</a:t>
            </a:r>
            <a:endParaRPr lang="fr-FR" sz="1700" dirty="0"/>
          </a:p>
          <a:p>
            <a:r>
              <a:rPr lang="fr-FR" sz="1700" dirty="0"/>
              <a:t>J’ai créé une nouvelle commande de </a:t>
            </a:r>
            <a:r>
              <a:rPr lang="fr-FR" sz="1700" dirty="0" err="1"/>
              <a:t>CommandLine</a:t>
            </a:r>
            <a:r>
              <a:rPr lang="fr-FR" sz="1700" dirty="0"/>
              <a:t> appelée </a:t>
            </a:r>
            <a:r>
              <a:rPr lang="fr-FR" sz="1700" dirty="0" err="1"/>
              <a:t>Add-Cart</a:t>
            </a:r>
            <a:r>
              <a:rPr lang="fr-FR" sz="1700" dirty="0"/>
              <a:t> qui ajoute des produits dans le panier soit le </a:t>
            </a:r>
          </a:p>
          <a:p>
            <a:r>
              <a:rPr lang="fr-FR" sz="1700" dirty="0"/>
              <a:t>J’utilisais une autre base de données en démo mais à présent il faut créer une base de données pour le projet  </a:t>
            </a:r>
            <a:r>
              <a:rPr lang="fr-FR" sz="1700" dirty="0" err="1"/>
              <a:t>DanCooK</a:t>
            </a:r>
            <a:r>
              <a:rPr lang="fr-FR" sz="1700" dirty="0"/>
              <a:t> avec Management Studio  en créant toutes les tables:</a:t>
            </a:r>
          </a:p>
          <a:p>
            <a:pPr>
              <a:buFontTx/>
              <a:buChar char="-"/>
            </a:pPr>
            <a:r>
              <a:rPr lang="fr-FR" sz="1700" dirty="0"/>
              <a:t>Product : table produit qui contient comme champs </a:t>
            </a:r>
            <a:r>
              <a:rPr lang="fr-FR" sz="1700" dirty="0" err="1"/>
              <a:t>l’id</a:t>
            </a:r>
            <a:r>
              <a:rPr lang="fr-FR" sz="1700" dirty="0"/>
              <a:t>, le nom, le prix, la catégorie et la sous-catégorie.</a:t>
            </a:r>
          </a:p>
          <a:p>
            <a:pPr>
              <a:buFontTx/>
              <a:buChar char="-"/>
            </a:pPr>
            <a:r>
              <a:rPr lang="fr-FR" sz="1700" dirty="0" err="1"/>
              <a:t>Category</a:t>
            </a:r>
            <a:r>
              <a:rPr lang="fr-FR" sz="1700" dirty="0"/>
              <a:t>: table Catégorie avec comme champs id et nom</a:t>
            </a:r>
          </a:p>
          <a:p>
            <a:pPr>
              <a:buFontTx/>
              <a:buChar char="-"/>
            </a:pPr>
            <a:r>
              <a:rPr lang="fr-FR" sz="1700" dirty="0" err="1"/>
              <a:t>SubCategory</a:t>
            </a:r>
            <a:r>
              <a:rPr lang="fr-FR" sz="1700" dirty="0"/>
              <a:t>: table Sous-Catégorie champs id,  nom et  catégorie (clé étrangère)</a:t>
            </a:r>
          </a:p>
          <a:p>
            <a:pPr>
              <a:buFontTx/>
              <a:buChar char="-"/>
            </a:pPr>
            <a:r>
              <a:rPr lang="fr-FR" sz="1700" dirty="0" err="1"/>
              <a:t>Cart</a:t>
            </a:r>
            <a:r>
              <a:rPr lang="fr-FR" sz="1700" dirty="0"/>
              <a:t>: table Panier champs id, date de la commande, adresse de livraison et téléphone.</a:t>
            </a:r>
          </a:p>
          <a:p>
            <a:pPr>
              <a:buFontTx/>
              <a:buChar char="-"/>
            </a:pPr>
            <a:r>
              <a:rPr lang="fr-FR" sz="1700" dirty="0" err="1"/>
              <a:t>CartProduct</a:t>
            </a:r>
            <a:r>
              <a:rPr lang="fr-FR" sz="1700" dirty="0"/>
              <a:t>: table qui relie le panier et les produits. Champs id, id du panier, id du produit, quantité et prix.</a:t>
            </a:r>
          </a:p>
          <a:p>
            <a:pPr marL="0" indent="0">
              <a:buNone/>
            </a:pPr>
            <a:r>
              <a:rPr lang="fr-FR" sz="1700" dirty="0"/>
              <a:t>Et avec Management Studio j’ai relié en mode graphique toutes les clés étrangères de chaque table sur </a:t>
            </a:r>
            <a:r>
              <a:rPr lang="fr-FR" sz="1700" dirty="0" err="1"/>
              <a:t>l’id</a:t>
            </a:r>
            <a:r>
              <a:rPr lang="fr-FR" sz="1700" dirty="0"/>
              <a:t> qui les correspond.</a:t>
            </a:r>
          </a:p>
        </p:txBody>
      </p:sp>
    </p:spTree>
    <p:extLst>
      <p:ext uri="{BB962C8B-B14F-4D97-AF65-F5344CB8AC3E}">
        <p14:creationId xmlns:p14="http://schemas.microsoft.com/office/powerpoint/2010/main" val="105003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7791E-C762-E74D-105E-585ED126DABC}"/>
              </a:ext>
            </a:extLst>
          </p:cNvPr>
          <p:cNvSpPr>
            <a:spLocks noGrp="1"/>
          </p:cNvSpPr>
          <p:nvPr>
            <p:ph type="title"/>
          </p:nvPr>
        </p:nvSpPr>
        <p:spPr/>
        <p:txBody>
          <a:bodyPr/>
          <a:lstStyle/>
          <a:p>
            <a:pPr algn="ctr"/>
            <a:r>
              <a:rPr lang="fr-FR" b="1" dirty="0"/>
              <a:t>5</a:t>
            </a:r>
            <a:r>
              <a:rPr lang="fr-FR" b="1" baseline="30000" dirty="0"/>
              <a:t>ème</a:t>
            </a:r>
            <a:r>
              <a:rPr lang="fr-FR" b="1" dirty="0"/>
              <a:t> Semaine</a:t>
            </a:r>
          </a:p>
        </p:txBody>
      </p:sp>
      <p:sp>
        <p:nvSpPr>
          <p:cNvPr id="3" name="Espace réservé du contenu 2">
            <a:extLst>
              <a:ext uri="{FF2B5EF4-FFF2-40B4-BE49-F238E27FC236}">
                <a16:creationId xmlns:a16="http://schemas.microsoft.com/office/drawing/2014/main" id="{38C345D6-D3FE-D4DB-7311-6D098DD27F8B}"/>
              </a:ext>
            </a:extLst>
          </p:cNvPr>
          <p:cNvSpPr>
            <a:spLocks noGrp="1"/>
          </p:cNvSpPr>
          <p:nvPr>
            <p:ph idx="1"/>
          </p:nvPr>
        </p:nvSpPr>
        <p:spPr/>
        <p:txBody>
          <a:bodyPr>
            <a:normAutofit lnSpcReduction="10000"/>
          </a:bodyPr>
          <a:lstStyle/>
          <a:p>
            <a:r>
              <a:rPr lang="fr-FR" sz="1700" dirty="0"/>
              <a:t>Après avoir fini de créer la base de données, j’ai utilisé le script « générer » de Management Studio et créer un fichier SQL. Pour être sûr que le script marche avec toutes les clés étrangères, j’ai supprimé la base de données pour exécuter le script qui crée la base de données et toutes les tables avec leurs clés primaires et étrangères. </a:t>
            </a:r>
          </a:p>
          <a:p>
            <a:r>
              <a:rPr lang="fr-FR" sz="1700" dirty="0"/>
              <a:t>Vu que cela a marché maintenant il fallait que je remplisse mes tables. Pour cela il fallait que je fasse des requêtes SQL pour chaque table.</a:t>
            </a:r>
          </a:p>
          <a:p>
            <a:r>
              <a:rPr lang="fr-FR" sz="1700" dirty="0"/>
              <a:t>Je me suis basé de ce qui était dans le traiteur </a:t>
            </a:r>
            <a:r>
              <a:rPr lang="fr-FR" sz="1700" dirty="0" err="1"/>
              <a:t>DanCook</a:t>
            </a:r>
            <a:r>
              <a:rPr lang="fr-FR" sz="1700" dirty="0"/>
              <a:t>. J’ai fait des INSERT des produits avec leur catégorie et sous-catégorie s’ils en ont. Des INSERT de toutes les catégories avec leur Id, des Insert de toutes les sous-catégories avec leur Id, des INSERT des paniers avec tous les champs qui contiennent, des INSERT de </a:t>
            </a:r>
            <a:r>
              <a:rPr lang="fr-FR" sz="1700" dirty="0" err="1"/>
              <a:t>CartProduct</a:t>
            </a:r>
            <a:r>
              <a:rPr lang="fr-FR" sz="1700" dirty="0"/>
              <a:t> avec tous les champs qu’il contient.</a:t>
            </a:r>
          </a:p>
          <a:p>
            <a:r>
              <a:rPr lang="fr-FR" sz="1700" dirty="0"/>
              <a:t>J’ai exécuté toutes mes INSERT de chaque table. </a:t>
            </a:r>
          </a:p>
          <a:p>
            <a:r>
              <a:rPr lang="fr-FR" sz="1700" dirty="0"/>
              <a:t>Je suis retourné dans mon code C# pour remplacer la base de données </a:t>
            </a:r>
            <a:r>
              <a:rPr lang="fr-FR" sz="1700" dirty="0" err="1"/>
              <a:t>AdventureWorks</a:t>
            </a:r>
            <a:r>
              <a:rPr lang="fr-FR" sz="1700" dirty="0"/>
              <a:t> par la base de données </a:t>
            </a:r>
            <a:r>
              <a:rPr lang="fr-FR" sz="1700" dirty="0" err="1"/>
              <a:t>DanCook</a:t>
            </a:r>
            <a:r>
              <a:rPr lang="fr-FR" sz="1700" dirty="0"/>
              <a:t> que j’ai créé. J’ai modifié un peu les requêtes SQL de chaque commande tapée.</a:t>
            </a:r>
          </a:p>
          <a:p>
            <a:r>
              <a:rPr lang="fr-FR" sz="1700" dirty="0"/>
              <a:t>J’ai créé une commande </a:t>
            </a:r>
            <a:r>
              <a:rPr lang="fr-FR" sz="1700" dirty="0" err="1"/>
              <a:t>Get-Cart</a:t>
            </a:r>
            <a:r>
              <a:rPr lang="fr-FR" sz="1700" dirty="0"/>
              <a:t> qui affiche tous les paniers.</a:t>
            </a:r>
          </a:p>
          <a:p>
            <a:r>
              <a:rPr lang="fr-FR" sz="1700" dirty="0"/>
              <a:t>Ensuite il fallait que je crée une nouvelle commande </a:t>
            </a:r>
            <a:r>
              <a:rPr lang="fr-FR" sz="1700" dirty="0" err="1"/>
              <a:t>Add-Cart</a:t>
            </a:r>
            <a:r>
              <a:rPr lang="fr-FR" sz="1700" dirty="0"/>
              <a:t> qui ajoute les produits dans un panier déjà existant ou pas avec </a:t>
            </a:r>
            <a:r>
              <a:rPr lang="fr-FR" sz="1700" dirty="0" err="1"/>
              <a:t>l’id</a:t>
            </a:r>
            <a:r>
              <a:rPr lang="fr-FR" sz="1700" dirty="0"/>
              <a:t> du panier, les produits et les quantités.</a:t>
            </a:r>
          </a:p>
          <a:p>
            <a:endParaRPr lang="fr-FR" sz="1700" dirty="0"/>
          </a:p>
        </p:txBody>
      </p:sp>
    </p:spTree>
    <p:extLst>
      <p:ext uri="{BB962C8B-B14F-4D97-AF65-F5344CB8AC3E}">
        <p14:creationId xmlns:p14="http://schemas.microsoft.com/office/powerpoint/2010/main" val="962016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52AF1-FD50-0B37-AFE5-A67AC670D997}"/>
              </a:ext>
            </a:extLst>
          </p:cNvPr>
          <p:cNvSpPr>
            <a:spLocks noGrp="1"/>
          </p:cNvSpPr>
          <p:nvPr>
            <p:ph type="title"/>
          </p:nvPr>
        </p:nvSpPr>
        <p:spPr/>
        <p:txBody>
          <a:bodyPr/>
          <a:lstStyle/>
          <a:p>
            <a:pPr algn="ctr"/>
            <a:r>
              <a:rPr lang="fr-FR" b="1" dirty="0"/>
              <a:t>6</a:t>
            </a:r>
            <a:r>
              <a:rPr lang="fr-FR" b="1" baseline="30000" dirty="0"/>
              <a:t>ème</a:t>
            </a:r>
            <a:r>
              <a:rPr lang="fr-FR" b="1" dirty="0"/>
              <a:t> Semaine</a:t>
            </a:r>
          </a:p>
        </p:txBody>
      </p:sp>
      <p:sp>
        <p:nvSpPr>
          <p:cNvPr id="3" name="Espace réservé du contenu 2">
            <a:extLst>
              <a:ext uri="{FF2B5EF4-FFF2-40B4-BE49-F238E27FC236}">
                <a16:creationId xmlns:a16="http://schemas.microsoft.com/office/drawing/2014/main" id="{844CE61D-A6E9-9D7B-01E9-F21A03AAC2C1}"/>
              </a:ext>
            </a:extLst>
          </p:cNvPr>
          <p:cNvSpPr>
            <a:spLocks noGrp="1"/>
          </p:cNvSpPr>
          <p:nvPr>
            <p:ph idx="1"/>
          </p:nvPr>
        </p:nvSpPr>
        <p:spPr/>
        <p:txBody>
          <a:bodyPr>
            <a:normAutofit/>
          </a:bodyPr>
          <a:lstStyle/>
          <a:p>
            <a:r>
              <a:rPr lang="fr-FR" sz="1700" dirty="0"/>
              <a:t>Sur cette semaine je passe à la partie WEB.</a:t>
            </a:r>
          </a:p>
          <a:p>
            <a:r>
              <a:rPr lang="fr-FR" sz="1700" dirty="0"/>
              <a:t>Avant tout mon employeur m’a expliqué comment le Développement Web marche en utilisant ASP.NET </a:t>
            </a:r>
            <a:r>
              <a:rPr lang="fr-FR" sz="1700" dirty="0" err="1"/>
              <a:t>Core</a:t>
            </a:r>
            <a:r>
              <a:rPr lang="fr-FR" sz="1700" dirty="0"/>
              <a:t> MVC de Microsoft.</a:t>
            </a:r>
          </a:p>
          <a:p>
            <a:pPr marL="0" indent="0">
              <a:buNone/>
            </a:pPr>
            <a:r>
              <a:rPr lang="fr-FR" sz="1700" dirty="0"/>
              <a:t>C’est un Framework qui permet de créer des applications web. MVC qui signifie (Model </a:t>
            </a:r>
            <a:r>
              <a:rPr lang="fr-FR" sz="1700" dirty="0" err="1"/>
              <a:t>View</a:t>
            </a:r>
            <a:r>
              <a:rPr lang="fr-FR" sz="1700" dirty="0"/>
              <a:t> Controller) sépare l’application en trois composants principaux. Cette séparation facilite la bonne gestion de l’application.</a:t>
            </a:r>
          </a:p>
          <a:p>
            <a:pPr marL="0" indent="0">
              <a:buNone/>
            </a:pPr>
            <a:r>
              <a:rPr lang="fr-FR" sz="1700" b="1" dirty="0"/>
              <a:t>Les composants principaux de MVC:</a:t>
            </a:r>
          </a:p>
          <a:p>
            <a:r>
              <a:rPr lang="fr-FR" sz="1700" b="1" dirty="0"/>
              <a:t>Model (Modèle): </a:t>
            </a:r>
            <a:r>
              <a:rPr lang="fr-FR" sz="1700" dirty="0"/>
              <a:t>Représente les données. Ce sont des classes C#</a:t>
            </a:r>
          </a:p>
          <a:p>
            <a:r>
              <a:rPr lang="fr-FR" sz="1700" b="1" dirty="0" err="1"/>
              <a:t>View</a:t>
            </a:r>
            <a:r>
              <a:rPr lang="fr-FR" sz="1700" b="1" dirty="0"/>
              <a:t> (Vue): </a:t>
            </a:r>
            <a:r>
              <a:rPr lang="fr-FR" sz="1700" dirty="0"/>
              <a:t>Représente l’interface de l’utilisateur. Ce sont des fichiers HTML</a:t>
            </a:r>
          </a:p>
          <a:p>
            <a:r>
              <a:rPr lang="fr-FR" sz="1700" b="1" dirty="0"/>
              <a:t>Controller (Contrôleur): </a:t>
            </a:r>
            <a:r>
              <a:rPr lang="fr-FR" sz="1700" dirty="0"/>
              <a:t>il manipule les données du modèle et retourne ce qui est dans le </a:t>
            </a:r>
            <a:r>
              <a:rPr lang="fr-FR" sz="1700" dirty="0" err="1"/>
              <a:t>View</a:t>
            </a:r>
            <a:r>
              <a:rPr lang="fr-FR" sz="1700" dirty="0"/>
              <a:t>. Ce sont des classes C# qui hérite de « </a:t>
            </a:r>
            <a:r>
              <a:rPr lang="fr-FR" sz="1700" dirty="0" err="1"/>
              <a:t>controller</a:t>
            </a:r>
            <a:r>
              <a:rPr lang="fr-FR" sz="1700" dirty="0"/>
              <a:t> ».</a:t>
            </a:r>
          </a:p>
          <a:p>
            <a:pPr marL="0" indent="0">
              <a:buNone/>
            </a:pPr>
            <a:r>
              <a:rPr lang="fr-FR" sz="1700" dirty="0"/>
              <a:t>Et moi j’ai utilisé toutes ces explications pour afficher dans une page web la liste de tous les produits avec le prix, la catégorie et la sous-catégorie si nécessaire. Et dans un autre temps d’afficher la liste des produits d’une catégorie si on clique sur la catégorie en question.</a:t>
            </a:r>
          </a:p>
          <a:p>
            <a:endParaRPr lang="fr-FR" sz="1700" dirty="0"/>
          </a:p>
        </p:txBody>
      </p:sp>
    </p:spTree>
    <p:extLst>
      <p:ext uri="{BB962C8B-B14F-4D97-AF65-F5344CB8AC3E}">
        <p14:creationId xmlns:p14="http://schemas.microsoft.com/office/powerpoint/2010/main" val="33621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E53D74E-8D76-A39C-DC89-FE96AC1508CC}"/>
              </a:ext>
            </a:extLst>
          </p:cNvPr>
          <p:cNvSpPr>
            <a:spLocks noGrp="1"/>
          </p:cNvSpPr>
          <p:nvPr>
            <p:ph type="ctrTitle"/>
          </p:nvPr>
        </p:nvSpPr>
        <p:spPr/>
        <p:txBody>
          <a:bodyPr/>
          <a:lstStyle/>
          <a:p>
            <a:r>
              <a:rPr lang="fr-FR" dirty="0"/>
              <a:t>Architecture N Tiers</a:t>
            </a:r>
            <a:br>
              <a:rPr lang="fr-FR" dirty="0"/>
            </a:br>
            <a:endParaRPr lang="fr-FR" dirty="0"/>
          </a:p>
        </p:txBody>
      </p:sp>
    </p:spTree>
    <p:extLst>
      <p:ext uri="{BB962C8B-B14F-4D97-AF65-F5344CB8AC3E}">
        <p14:creationId xmlns:p14="http://schemas.microsoft.com/office/powerpoint/2010/main" val="336644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EA9A4E-AE29-6383-207A-75EF82C79EEF}"/>
              </a:ext>
            </a:extLst>
          </p:cNvPr>
          <p:cNvSpPr>
            <a:spLocks noGrp="1"/>
          </p:cNvSpPr>
          <p:nvPr>
            <p:ph idx="1"/>
          </p:nvPr>
        </p:nvSpPr>
        <p:spPr>
          <a:xfrm>
            <a:off x="2090928" y="1791763"/>
            <a:ext cx="8891396" cy="3751787"/>
          </a:xfrm>
        </p:spPr>
        <p:txBody>
          <a:bodyPr>
            <a:normAutofit/>
          </a:bodyPr>
          <a:lstStyle/>
          <a:p>
            <a:pPr marL="0" indent="0">
              <a:buNone/>
            </a:pPr>
            <a:r>
              <a:rPr lang="fr-FR" dirty="0"/>
              <a:t>Elle s’occupe de tout ce qui est  visuel, c’est-à-dire le HTML, CSS et JS.</a:t>
            </a:r>
          </a:p>
          <a:p>
            <a:pPr marL="0" indent="0">
              <a:buNone/>
            </a:pPr>
            <a:endParaRPr lang="fr-FR" dirty="0"/>
          </a:p>
          <a:p>
            <a:pPr marL="0" indent="0">
              <a:buNone/>
            </a:pPr>
            <a:r>
              <a:rPr lang="fr-FR" dirty="0"/>
              <a:t>Elle s’occupe de ce qui ne concerne ni la partie donnée, ni celle de l’interface. Elle est le cœur de l’application.</a:t>
            </a:r>
          </a:p>
          <a:p>
            <a:pPr marL="0" indent="0">
              <a:buNone/>
            </a:pPr>
            <a:endParaRPr lang="fr-FR" dirty="0"/>
          </a:p>
          <a:p>
            <a:pPr marL="0" indent="0">
              <a:buNone/>
            </a:pPr>
            <a:r>
              <a:rPr lang="fr-FR" dirty="0"/>
              <a:t>Elle va particulièrement s’occuper de la partie données ( base de données).</a:t>
            </a:r>
          </a:p>
          <a:p>
            <a:pPr marL="0" indent="0">
              <a:buNone/>
            </a:pPr>
            <a:endParaRPr lang="fr-FR" dirty="0"/>
          </a:p>
          <a:p>
            <a:pPr marL="0" indent="0">
              <a:buNone/>
            </a:pPr>
            <a:endParaRPr lang="fr-FR" dirty="0"/>
          </a:p>
        </p:txBody>
      </p:sp>
      <p:graphicFrame>
        <p:nvGraphicFramePr>
          <p:cNvPr id="4" name="Tableau 3">
            <a:extLst>
              <a:ext uri="{FF2B5EF4-FFF2-40B4-BE49-F238E27FC236}">
                <a16:creationId xmlns:a16="http://schemas.microsoft.com/office/drawing/2014/main" id="{04789157-909E-A536-BE05-C7F41FEA573F}"/>
              </a:ext>
            </a:extLst>
          </p:cNvPr>
          <p:cNvGraphicFramePr>
            <a:graphicFrameLocks noGrp="1"/>
          </p:cNvGraphicFramePr>
          <p:nvPr>
            <p:extLst>
              <p:ext uri="{D42A27DB-BD31-4B8C-83A1-F6EECF244321}">
                <p14:modId xmlns:p14="http://schemas.microsoft.com/office/powerpoint/2010/main" val="3902070947"/>
              </p:ext>
            </p:extLst>
          </p:nvPr>
        </p:nvGraphicFramePr>
        <p:xfrm>
          <a:off x="762000" y="1861057"/>
          <a:ext cx="1252728" cy="804989"/>
        </p:xfrm>
        <a:graphic>
          <a:graphicData uri="http://schemas.openxmlformats.org/drawingml/2006/table">
            <a:tbl>
              <a:tblPr firstRow="1" bandRow="1">
                <a:tableStyleId>{5C22544A-7EE6-4342-B048-85BDC9FD1C3A}</a:tableStyleId>
              </a:tblPr>
              <a:tblGrid>
                <a:gridCol w="1252728">
                  <a:extLst>
                    <a:ext uri="{9D8B030D-6E8A-4147-A177-3AD203B41FA5}">
                      <a16:colId xmlns:a16="http://schemas.microsoft.com/office/drawing/2014/main" val="2940807333"/>
                    </a:ext>
                  </a:extLst>
                </a:gridCol>
              </a:tblGrid>
              <a:tr h="804989">
                <a:tc>
                  <a:txBody>
                    <a:bodyPr/>
                    <a:lstStyle/>
                    <a:p>
                      <a:pPr algn="ctr"/>
                      <a:r>
                        <a:rPr lang="fr-FR" dirty="0"/>
                        <a:t>Couche Interface</a:t>
                      </a:r>
                    </a:p>
                  </a:txBody>
                  <a:tcPr/>
                </a:tc>
                <a:extLst>
                  <a:ext uri="{0D108BD9-81ED-4DB2-BD59-A6C34878D82A}">
                    <a16:rowId xmlns:a16="http://schemas.microsoft.com/office/drawing/2014/main" val="4291746252"/>
                  </a:ext>
                </a:extLst>
              </a:tr>
            </a:tbl>
          </a:graphicData>
        </a:graphic>
      </p:graphicFrame>
      <p:graphicFrame>
        <p:nvGraphicFramePr>
          <p:cNvPr id="5" name="Tableau 4">
            <a:extLst>
              <a:ext uri="{FF2B5EF4-FFF2-40B4-BE49-F238E27FC236}">
                <a16:creationId xmlns:a16="http://schemas.microsoft.com/office/drawing/2014/main" id="{8A723DFA-CCDC-F53B-5D20-DCDA56261EB7}"/>
              </a:ext>
            </a:extLst>
          </p:cNvPr>
          <p:cNvGraphicFramePr>
            <a:graphicFrameLocks noGrp="1"/>
          </p:cNvGraphicFramePr>
          <p:nvPr>
            <p:extLst>
              <p:ext uri="{D42A27DB-BD31-4B8C-83A1-F6EECF244321}">
                <p14:modId xmlns:p14="http://schemas.microsoft.com/office/powerpoint/2010/main" val="4279904336"/>
              </p:ext>
            </p:extLst>
          </p:nvPr>
        </p:nvGraphicFramePr>
        <p:xfrm>
          <a:off x="762000" y="3241395"/>
          <a:ext cx="1252728" cy="804989"/>
        </p:xfrm>
        <a:graphic>
          <a:graphicData uri="http://schemas.openxmlformats.org/drawingml/2006/table">
            <a:tbl>
              <a:tblPr firstRow="1" bandRow="1">
                <a:tableStyleId>{5C22544A-7EE6-4342-B048-85BDC9FD1C3A}</a:tableStyleId>
              </a:tblPr>
              <a:tblGrid>
                <a:gridCol w="1252728">
                  <a:extLst>
                    <a:ext uri="{9D8B030D-6E8A-4147-A177-3AD203B41FA5}">
                      <a16:colId xmlns:a16="http://schemas.microsoft.com/office/drawing/2014/main" val="4264988199"/>
                    </a:ext>
                  </a:extLst>
                </a:gridCol>
              </a:tblGrid>
              <a:tr h="804989">
                <a:tc>
                  <a:txBody>
                    <a:bodyPr/>
                    <a:lstStyle/>
                    <a:p>
                      <a:pPr algn="ctr"/>
                      <a:r>
                        <a:rPr lang="fr-FR" dirty="0"/>
                        <a:t>Couche Métier</a:t>
                      </a:r>
                    </a:p>
                  </a:txBody>
                  <a:tcPr/>
                </a:tc>
                <a:extLst>
                  <a:ext uri="{0D108BD9-81ED-4DB2-BD59-A6C34878D82A}">
                    <a16:rowId xmlns:a16="http://schemas.microsoft.com/office/drawing/2014/main" val="1327865232"/>
                  </a:ext>
                </a:extLst>
              </a:tr>
            </a:tbl>
          </a:graphicData>
        </a:graphic>
      </p:graphicFrame>
      <p:graphicFrame>
        <p:nvGraphicFramePr>
          <p:cNvPr id="6" name="Tableau 5">
            <a:extLst>
              <a:ext uri="{FF2B5EF4-FFF2-40B4-BE49-F238E27FC236}">
                <a16:creationId xmlns:a16="http://schemas.microsoft.com/office/drawing/2014/main" id="{358BC954-10CD-2CF4-5E87-A044121DDB14}"/>
              </a:ext>
            </a:extLst>
          </p:cNvPr>
          <p:cNvGraphicFramePr>
            <a:graphicFrameLocks noGrp="1"/>
          </p:cNvGraphicFramePr>
          <p:nvPr>
            <p:extLst>
              <p:ext uri="{D42A27DB-BD31-4B8C-83A1-F6EECF244321}">
                <p14:modId xmlns:p14="http://schemas.microsoft.com/office/powerpoint/2010/main" val="2085506228"/>
              </p:ext>
            </p:extLst>
          </p:nvPr>
        </p:nvGraphicFramePr>
        <p:xfrm>
          <a:off x="762000" y="4612209"/>
          <a:ext cx="1252728" cy="804988"/>
        </p:xfrm>
        <a:graphic>
          <a:graphicData uri="http://schemas.openxmlformats.org/drawingml/2006/table">
            <a:tbl>
              <a:tblPr firstRow="1" bandRow="1">
                <a:tableStyleId>{5C22544A-7EE6-4342-B048-85BDC9FD1C3A}</a:tableStyleId>
              </a:tblPr>
              <a:tblGrid>
                <a:gridCol w="1252728">
                  <a:extLst>
                    <a:ext uri="{9D8B030D-6E8A-4147-A177-3AD203B41FA5}">
                      <a16:colId xmlns:a16="http://schemas.microsoft.com/office/drawing/2014/main" val="1467073926"/>
                    </a:ext>
                  </a:extLst>
                </a:gridCol>
              </a:tblGrid>
              <a:tr h="804988">
                <a:tc>
                  <a:txBody>
                    <a:bodyPr/>
                    <a:lstStyle/>
                    <a:p>
                      <a:pPr algn="ctr"/>
                      <a:r>
                        <a:rPr lang="fr-FR" dirty="0"/>
                        <a:t>Couche Données</a:t>
                      </a:r>
                    </a:p>
                  </a:txBody>
                  <a:tcPr/>
                </a:tc>
                <a:extLst>
                  <a:ext uri="{0D108BD9-81ED-4DB2-BD59-A6C34878D82A}">
                    <a16:rowId xmlns:a16="http://schemas.microsoft.com/office/drawing/2014/main" val="736838060"/>
                  </a:ext>
                </a:extLst>
              </a:tr>
            </a:tbl>
          </a:graphicData>
        </a:graphic>
      </p:graphicFrame>
      <p:sp>
        <p:nvSpPr>
          <p:cNvPr id="9" name="ZoneTexte 8">
            <a:extLst>
              <a:ext uri="{FF2B5EF4-FFF2-40B4-BE49-F238E27FC236}">
                <a16:creationId xmlns:a16="http://schemas.microsoft.com/office/drawing/2014/main" id="{EC844274-DDF3-95FE-FFBB-F069ED1BB883}"/>
              </a:ext>
            </a:extLst>
          </p:cNvPr>
          <p:cNvSpPr txBox="1"/>
          <p:nvPr/>
        </p:nvSpPr>
        <p:spPr>
          <a:xfrm>
            <a:off x="762000" y="476062"/>
            <a:ext cx="10146792" cy="1384995"/>
          </a:xfrm>
          <a:prstGeom prst="rect">
            <a:avLst/>
          </a:prstGeom>
          <a:noFill/>
        </p:spPr>
        <p:txBody>
          <a:bodyPr wrap="square" rtlCol="0">
            <a:spAutoFit/>
          </a:bodyPr>
          <a:lstStyle/>
          <a:p>
            <a:r>
              <a:rPr lang="fr-FR" sz="2800" dirty="0"/>
              <a:t>Pour faire l’architecture </a:t>
            </a:r>
            <a:r>
              <a:rPr lang="fr-FR" sz="2800" dirty="0" err="1"/>
              <a:t>NTiers</a:t>
            </a:r>
            <a:r>
              <a:rPr lang="fr-FR" sz="2800" dirty="0"/>
              <a:t>, il faut diviser la solution en plusieurs projets.</a:t>
            </a:r>
          </a:p>
          <a:p>
            <a:endParaRPr lang="fr-FR" sz="2800" dirty="0"/>
          </a:p>
        </p:txBody>
      </p:sp>
    </p:spTree>
    <p:extLst>
      <p:ext uri="{BB962C8B-B14F-4D97-AF65-F5344CB8AC3E}">
        <p14:creationId xmlns:p14="http://schemas.microsoft.com/office/powerpoint/2010/main" val="378605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545FA9D-1B41-CA1E-D6B1-A9FE0C14C6F4}"/>
              </a:ext>
            </a:extLst>
          </p:cNvPr>
          <p:cNvSpPr>
            <a:spLocks noGrp="1"/>
          </p:cNvSpPr>
          <p:nvPr>
            <p:ph idx="1"/>
          </p:nvPr>
        </p:nvSpPr>
        <p:spPr>
          <a:xfrm>
            <a:off x="495299" y="1480185"/>
            <a:ext cx="10887075" cy="3720465"/>
          </a:xfrm>
        </p:spPr>
        <p:txBody>
          <a:bodyPr>
            <a:normAutofit/>
          </a:bodyPr>
          <a:lstStyle/>
          <a:p>
            <a:pPr marL="0" indent="0">
              <a:buNone/>
            </a:pPr>
            <a:r>
              <a:rPr lang="fr-FR" sz="2400" dirty="0"/>
              <a:t>Mais attention !!</a:t>
            </a:r>
          </a:p>
          <a:p>
            <a:pPr marL="0" indent="0">
              <a:buNone/>
            </a:pPr>
            <a:r>
              <a:rPr lang="fr-FR" sz="2400" dirty="0"/>
              <a:t>Nous devons savoir que chacune de ces parties est indépendante et toujours faire en sorte qu’elles communiquent entre elles.</a:t>
            </a:r>
          </a:p>
          <a:p>
            <a:pPr marL="0" indent="0">
              <a:buNone/>
            </a:pPr>
            <a:r>
              <a:rPr lang="fr-FR" sz="2400" dirty="0"/>
              <a:t>Pour cela il faut:</a:t>
            </a:r>
          </a:p>
          <a:p>
            <a:r>
              <a:rPr lang="fr-FR" sz="2400" dirty="0"/>
              <a:t>La couche Interface communique avec la couche Métier et Commun dans les deux sens.</a:t>
            </a:r>
          </a:p>
          <a:p>
            <a:r>
              <a:rPr lang="fr-FR" sz="2400" dirty="0"/>
              <a:t>Couche Métier communique avec la couche Données et Commun dans les deux sens.</a:t>
            </a:r>
          </a:p>
          <a:p>
            <a:pPr marL="0" indent="0">
              <a:buNone/>
            </a:pPr>
            <a:r>
              <a:rPr lang="fr-FR" sz="2400" dirty="0"/>
              <a:t>NB: Mais en aucun cas la partie Interface ne communique avec la Partie Données</a:t>
            </a:r>
          </a:p>
        </p:txBody>
      </p:sp>
      <p:graphicFrame>
        <p:nvGraphicFramePr>
          <p:cNvPr id="5" name="Tableau 4">
            <a:extLst>
              <a:ext uri="{FF2B5EF4-FFF2-40B4-BE49-F238E27FC236}">
                <a16:creationId xmlns:a16="http://schemas.microsoft.com/office/drawing/2014/main" id="{76522B8F-BBE9-BF33-EABD-66720B654571}"/>
              </a:ext>
            </a:extLst>
          </p:cNvPr>
          <p:cNvGraphicFramePr>
            <a:graphicFrameLocks noGrp="1"/>
          </p:cNvGraphicFramePr>
          <p:nvPr>
            <p:extLst>
              <p:ext uri="{D42A27DB-BD31-4B8C-83A1-F6EECF244321}">
                <p14:modId xmlns:p14="http://schemas.microsoft.com/office/powerpoint/2010/main" val="1243447094"/>
              </p:ext>
            </p:extLst>
          </p:nvPr>
        </p:nvGraphicFramePr>
        <p:xfrm>
          <a:off x="647700" y="334982"/>
          <a:ext cx="1831848" cy="846011"/>
        </p:xfrm>
        <a:graphic>
          <a:graphicData uri="http://schemas.openxmlformats.org/drawingml/2006/table">
            <a:tbl>
              <a:tblPr firstRow="1" bandRow="1">
                <a:tableStyleId>{5C22544A-7EE6-4342-B048-85BDC9FD1C3A}</a:tableStyleId>
              </a:tblPr>
              <a:tblGrid>
                <a:gridCol w="1831848">
                  <a:extLst>
                    <a:ext uri="{9D8B030D-6E8A-4147-A177-3AD203B41FA5}">
                      <a16:colId xmlns:a16="http://schemas.microsoft.com/office/drawing/2014/main" val="3306577714"/>
                    </a:ext>
                  </a:extLst>
                </a:gridCol>
              </a:tblGrid>
              <a:tr h="846011">
                <a:tc>
                  <a:txBody>
                    <a:bodyPr/>
                    <a:lstStyle/>
                    <a:p>
                      <a:pPr algn="ctr"/>
                      <a:r>
                        <a:rPr lang="fr-FR" dirty="0"/>
                        <a:t>Couche Commun</a:t>
                      </a:r>
                    </a:p>
                  </a:txBody>
                  <a:tcPr/>
                </a:tc>
                <a:extLst>
                  <a:ext uri="{0D108BD9-81ED-4DB2-BD59-A6C34878D82A}">
                    <a16:rowId xmlns:a16="http://schemas.microsoft.com/office/drawing/2014/main" val="2535740221"/>
                  </a:ext>
                </a:extLst>
              </a:tr>
            </a:tbl>
          </a:graphicData>
        </a:graphic>
      </p:graphicFrame>
      <p:sp>
        <p:nvSpPr>
          <p:cNvPr id="4" name="ZoneTexte 3">
            <a:extLst>
              <a:ext uri="{FF2B5EF4-FFF2-40B4-BE49-F238E27FC236}">
                <a16:creationId xmlns:a16="http://schemas.microsoft.com/office/drawing/2014/main" id="{84DC9C2B-9B18-44EC-236D-286AD49B4C08}"/>
              </a:ext>
            </a:extLst>
          </p:cNvPr>
          <p:cNvSpPr txBox="1"/>
          <p:nvPr/>
        </p:nvSpPr>
        <p:spPr>
          <a:xfrm>
            <a:off x="2754249" y="295275"/>
            <a:ext cx="8628125" cy="954107"/>
          </a:xfrm>
          <a:prstGeom prst="rect">
            <a:avLst/>
          </a:prstGeom>
          <a:noFill/>
        </p:spPr>
        <p:txBody>
          <a:bodyPr wrap="square" rtlCol="0">
            <a:spAutoFit/>
          </a:bodyPr>
          <a:lstStyle/>
          <a:p>
            <a:r>
              <a:rPr lang="fr-FR" sz="2800" dirty="0"/>
              <a:t>Cette couche va servir de lien entre les différentes couches .</a:t>
            </a:r>
          </a:p>
        </p:txBody>
      </p:sp>
    </p:spTree>
    <p:extLst>
      <p:ext uri="{BB962C8B-B14F-4D97-AF65-F5344CB8AC3E}">
        <p14:creationId xmlns:p14="http://schemas.microsoft.com/office/powerpoint/2010/main" val="225294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941E0F-4639-7CFD-4AA0-4324A61C2151}"/>
              </a:ext>
            </a:extLst>
          </p:cNvPr>
          <p:cNvSpPr>
            <a:spLocks noGrp="1"/>
          </p:cNvSpPr>
          <p:nvPr>
            <p:ph type="title"/>
          </p:nvPr>
        </p:nvSpPr>
        <p:spPr/>
        <p:txBody>
          <a:bodyPr/>
          <a:lstStyle/>
          <a:p>
            <a:r>
              <a:rPr lang="fr-FR" dirty="0"/>
              <a:t>Graphe</a:t>
            </a:r>
          </a:p>
        </p:txBody>
      </p:sp>
      <p:sp>
        <p:nvSpPr>
          <p:cNvPr id="3" name="Espace réservé du contenu 2">
            <a:extLst>
              <a:ext uri="{FF2B5EF4-FFF2-40B4-BE49-F238E27FC236}">
                <a16:creationId xmlns:a16="http://schemas.microsoft.com/office/drawing/2014/main" id="{B268492F-FCD6-50E0-FC1E-44871F03CB8E}"/>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60097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E8584-2A03-2F9E-7347-5A16411C5C35}"/>
              </a:ext>
            </a:extLst>
          </p:cNvPr>
          <p:cNvSpPr>
            <a:spLocks noGrp="1"/>
          </p:cNvSpPr>
          <p:nvPr>
            <p:ph type="title"/>
          </p:nvPr>
        </p:nvSpPr>
        <p:spPr/>
        <p:txBody>
          <a:bodyPr>
            <a:normAutofit/>
          </a:bodyPr>
          <a:lstStyle/>
          <a:p>
            <a:pPr algn="ctr"/>
            <a:r>
              <a:rPr lang="fr-FR" sz="2800" b="1" dirty="0">
                <a:effectLst/>
                <a:latin typeface="Aptos" panose="020B0004020202020204" pitchFamily="34" charset="0"/>
                <a:ea typeface="Aptos" panose="020B0004020202020204" pitchFamily="34" charset="0"/>
                <a:cs typeface="Times New Roman" panose="02020603050405020304" pitchFamily="18" charset="0"/>
              </a:rPr>
              <a:t>Expressions régulières</a:t>
            </a:r>
            <a:endParaRPr lang="fr-FR" sz="2800" b="1" dirty="0"/>
          </a:p>
        </p:txBody>
      </p:sp>
      <p:sp>
        <p:nvSpPr>
          <p:cNvPr id="3" name="Espace réservé du contenu 2">
            <a:extLst>
              <a:ext uri="{FF2B5EF4-FFF2-40B4-BE49-F238E27FC236}">
                <a16:creationId xmlns:a16="http://schemas.microsoft.com/office/drawing/2014/main" id="{B9C7A446-D586-1FCF-6715-70E27057C25A}"/>
              </a:ext>
            </a:extLst>
          </p:cNvPr>
          <p:cNvSpPr>
            <a:spLocks noGrp="1"/>
          </p:cNvSpPr>
          <p:nvPr>
            <p:ph idx="1"/>
          </p:nvPr>
        </p:nvSpPr>
        <p:spPr/>
        <p:txBody>
          <a:bodyPr>
            <a:normAutofit fontScale="92500" lnSpcReduction="20000"/>
          </a:bodyPr>
          <a:lstStyle/>
          <a:p>
            <a:pPr marL="0" indent="0">
              <a:lnSpc>
                <a:spcPct val="107000"/>
              </a:lnSpc>
              <a:spcAft>
                <a:spcPts val="800"/>
              </a:spcAft>
              <a:buNone/>
            </a:pPr>
            <a:r>
              <a:rPr lang="fr-FR" sz="1800" dirty="0">
                <a:effectLst/>
                <a:latin typeface="Aptos" panose="020B0004020202020204" pitchFamily="34" charset="0"/>
                <a:ea typeface="Aptos" panose="020B0004020202020204" pitchFamily="34" charset="0"/>
                <a:cs typeface="Times New Roman" panose="02020603050405020304" pitchFamily="18" charset="0"/>
              </a:rPr>
              <a:t>Les expressions régulières (regex) sont un outil puissant pour manipuler des chaînes  de caractères . En .NET, elles sont largement utilisées pour rechercher, extraire et remplacer des motifs de texte spécifique. Voici un cours complet pour comprendre et utiliser les expressions régulières en </a:t>
            </a:r>
            <a:r>
              <a:rPr lang="fr-FR" sz="1800" b="1" dirty="0">
                <a:effectLst/>
                <a:latin typeface="Aptos" panose="020B0004020202020204" pitchFamily="34" charset="0"/>
                <a:ea typeface="Aptos" panose="020B0004020202020204" pitchFamily="34" charset="0"/>
                <a:cs typeface="Times New Roman" panose="02020603050405020304" pitchFamily="18" charset="0"/>
              </a:rPr>
              <a:t>.NET</a:t>
            </a:r>
            <a:r>
              <a:rPr lang="fr-FR"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Font typeface="+mj-lt"/>
              <a:buAutoNum type="arabicPeriod"/>
            </a:pPr>
            <a:r>
              <a:rPr lang="fr-FR" sz="1800" b="1" dirty="0">
                <a:effectLst/>
                <a:latin typeface="Aptos" panose="020B0004020202020204" pitchFamily="34" charset="0"/>
                <a:ea typeface="Aptos" panose="020B0004020202020204" pitchFamily="34" charset="0"/>
                <a:cs typeface="Times New Roman" panose="02020603050405020304" pitchFamily="18" charset="0"/>
              </a:rPr>
              <a:t>Introduction aux Expressions Régulières</a:t>
            </a:r>
          </a:p>
          <a:p>
            <a:pPr>
              <a:lnSpc>
                <a:spcPct val="107000"/>
              </a:lnSpc>
              <a:spcAft>
                <a:spcPts val="800"/>
              </a:spcAft>
            </a:pPr>
            <a:r>
              <a:rPr lang="fr-FR" sz="1800" dirty="0">
                <a:effectLst/>
                <a:latin typeface="Aptos" panose="020B0004020202020204" pitchFamily="34" charset="0"/>
                <a:ea typeface="Aptos" panose="020B0004020202020204" pitchFamily="34" charset="0"/>
                <a:cs typeface="Times New Roman" panose="02020603050405020304" pitchFamily="18" charset="0"/>
              </a:rPr>
              <a:t>Une expression régulière est une séquence de caractère qui définit un motif de recherche. Elles permettent de vérifier si une chaîne de caractère correspond à un certain motif, de localiser des motifs spécifiques au sein de chaînes, ou de substituer des parties de chaînes. </a:t>
            </a:r>
          </a:p>
          <a:p>
            <a:pPr marL="0" indent="0">
              <a:lnSpc>
                <a:spcPct val="107000"/>
              </a:lnSpc>
              <a:spcAft>
                <a:spcPts val="800"/>
              </a:spcAft>
              <a:buNone/>
            </a:pPr>
            <a:r>
              <a:rPr lang="fr-FR" sz="18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nSpc>
                <a:spcPct val="107000"/>
              </a:lnSpc>
              <a:buNone/>
            </a:pPr>
            <a:r>
              <a:rPr lang="fr-FR" sz="1800" b="1" dirty="0">
                <a:effectLst/>
                <a:latin typeface="Aptos" panose="020B0004020202020204" pitchFamily="34" charset="0"/>
                <a:ea typeface="Aptos" panose="020B0004020202020204" pitchFamily="34" charset="0"/>
                <a:cs typeface="Times New Roman" panose="02020603050405020304" pitchFamily="18" charset="0"/>
              </a:rPr>
              <a:t>2. Les bases des Expressions Régulières </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Caractères littéraux : </a:t>
            </a:r>
            <a:r>
              <a:rPr lang="fr-FR" sz="1800" dirty="0">
                <a:effectLst/>
                <a:latin typeface="Aptos" panose="020B0004020202020204" pitchFamily="34" charset="0"/>
                <a:ea typeface="Aptos" panose="020B0004020202020204" pitchFamily="34" charset="0"/>
                <a:cs typeface="Times New Roman" panose="02020603050405020304" pitchFamily="18" charset="0"/>
              </a:rPr>
              <a:t>Les caractères simples (par exemple, a , b, 1) représentent eux-mêmes.</a:t>
            </a:r>
          </a:p>
          <a:p>
            <a:pPr marL="342900" lvl="0" indent="-342900">
              <a:lnSpc>
                <a:spcPct val="107000"/>
              </a:lnSpc>
              <a:spcAft>
                <a:spcPts val="800"/>
              </a:spcAft>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Métacaractères</a:t>
            </a:r>
            <a:r>
              <a:rPr lang="fr-FR" sz="1800" dirty="0">
                <a:effectLst/>
                <a:latin typeface="Aptos" panose="020B0004020202020204" pitchFamily="34" charset="0"/>
                <a:ea typeface="Aptos" panose="020B0004020202020204" pitchFamily="34" charset="0"/>
                <a:cs typeface="Times New Roman" panose="02020603050405020304" pitchFamily="18" charset="0"/>
              </a:rPr>
              <a:t> : Caractères spéciaux qui ont une signification particulière (par exemple , </a:t>
            </a:r>
            <a:r>
              <a:rPr lang="fr-FR" sz="1800" b="1" dirty="0">
                <a:effectLst/>
                <a:latin typeface="Aptos" panose="020B0004020202020204" pitchFamily="34" charset="0"/>
                <a:ea typeface="Aptos" panose="020B0004020202020204" pitchFamily="34" charset="0"/>
                <a:cs typeface="Times New Roman" panose="02020603050405020304" pitchFamily="18" charset="0"/>
              </a:rPr>
              <a:t>. </a:t>
            </a:r>
            <a:r>
              <a:rPr lang="fr-FR" sz="1800" dirty="0">
                <a:effectLst/>
                <a:latin typeface="Aptos" panose="020B0004020202020204" pitchFamily="34" charset="0"/>
                <a:ea typeface="Aptos" panose="020B0004020202020204" pitchFamily="34" charset="0"/>
                <a:cs typeface="Times New Roman" panose="02020603050405020304" pitchFamily="18" charset="0"/>
              </a:rPr>
              <a:t>,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a:t>
            </a:r>
          </a:p>
          <a:p>
            <a:pPr marL="0" indent="0">
              <a:buNone/>
            </a:pPr>
            <a:endParaRPr lang="fr-FR" dirty="0"/>
          </a:p>
        </p:txBody>
      </p:sp>
    </p:spTree>
    <p:extLst>
      <p:ext uri="{BB962C8B-B14F-4D97-AF65-F5344CB8AC3E}">
        <p14:creationId xmlns:p14="http://schemas.microsoft.com/office/powerpoint/2010/main" val="208170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940B39F-EA3A-FC73-57C6-A8A90BD31FDD}"/>
              </a:ext>
            </a:extLst>
          </p:cNvPr>
          <p:cNvSpPr>
            <a:spLocks noGrp="1"/>
          </p:cNvSpPr>
          <p:nvPr>
            <p:ph idx="1"/>
          </p:nvPr>
        </p:nvSpPr>
        <p:spPr>
          <a:xfrm>
            <a:off x="701040" y="152273"/>
            <a:ext cx="11295888" cy="6650863"/>
          </a:xfrm>
        </p:spPr>
        <p:txBody>
          <a:bodyPr>
            <a:normAutofit fontScale="85000" lnSpcReduction="20000"/>
          </a:bodyPr>
          <a:lstStyle/>
          <a:p>
            <a:pPr marL="0" lvl="0" indent="0">
              <a:lnSpc>
                <a:spcPct val="107000"/>
              </a:lnSpc>
              <a:buNone/>
            </a:pPr>
            <a:r>
              <a:rPr lang="fr-FR" sz="1800" b="1" dirty="0">
                <a:effectLst/>
                <a:latin typeface="Aptos" panose="020B0004020202020204" pitchFamily="34" charset="0"/>
                <a:ea typeface="Aptos" panose="020B0004020202020204" pitchFamily="34" charset="0"/>
                <a:cs typeface="Times New Roman" panose="02020603050405020304" pitchFamily="18" charset="0"/>
              </a:rPr>
              <a:t>3. Classes de caractères</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Classes de base :</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Correspond à n’importe quel caractère sauf le saut de ligne.</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\d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un chiffre (équivalent à [0-9]).</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\w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un caractère de mot (lettres, chiffres, et Under score).</a:t>
            </a:r>
          </a:p>
          <a:p>
            <a:pPr marL="342900" lvl="0" indent="-342900">
              <a:lnSpc>
                <a:spcPct val="107000"/>
              </a:lnSpc>
              <a:spcAft>
                <a:spcPts val="800"/>
              </a:spcAft>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\s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un caractère d’espacement (espace, tabulation, saut de ligne).</a:t>
            </a:r>
          </a:p>
          <a:p>
            <a:pPr marL="0" indent="0">
              <a:lnSpc>
                <a:spcPct val="107000"/>
              </a:lnSpc>
              <a:spcAft>
                <a:spcPts val="800"/>
              </a:spcAft>
              <a:buNone/>
            </a:pPr>
            <a:r>
              <a:rPr lang="fr-FR" sz="18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Classes négatives :</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\D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tout sauf un chiffre.</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\w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tout sauf un caractère de mot.</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\s </a:t>
            </a:r>
            <a:r>
              <a:rPr lang="fr-FR" sz="1800" dirty="0">
                <a:effectLst/>
                <a:latin typeface="Aptos" panose="020B0004020202020204" pitchFamily="34" charset="0"/>
                <a:ea typeface="Aptos" panose="020B0004020202020204" pitchFamily="34" charset="0"/>
                <a:cs typeface="Times New Roman" panose="02020603050405020304" pitchFamily="18" charset="0"/>
              </a:rPr>
              <a:t>: Correspond à tout sauf un caractère d’espacement</a:t>
            </a:r>
          </a:p>
          <a:p>
            <a:pPr marL="0" lvl="0" indent="0">
              <a:lnSpc>
                <a:spcPct val="107000"/>
              </a:lnSpc>
              <a:buNone/>
            </a:pP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buNone/>
            </a:pPr>
            <a:r>
              <a:rPr lang="fr-FR" sz="1800" b="1" dirty="0">
                <a:effectLst/>
                <a:latin typeface="Aptos" panose="020B0004020202020204" pitchFamily="34" charset="0"/>
                <a:ea typeface="Aptos" panose="020B0004020202020204" pitchFamily="34" charset="0"/>
                <a:cs typeface="Times New Roman" panose="02020603050405020304" pitchFamily="18" charset="0"/>
              </a:rPr>
              <a:t>4. Quantificateurs</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 </a:t>
            </a:r>
            <a:r>
              <a:rPr lang="fr-FR" sz="1800" dirty="0">
                <a:effectLst/>
                <a:latin typeface="Aptos" panose="020B0004020202020204" pitchFamily="34" charset="0"/>
                <a:ea typeface="Aptos" panose="020B0004020202020204" pitchFamily="34" charset="0"/>
                <a:cs typeface="Times New Roman" panose="02020603050405020304" pitchFamily="18" charset="0"/>
              </a:rPr>
              <a:t>:  0 ou plus de séquence précédente.</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 </a:t>
            </a:r>
            <a:r>
              <a:rPr lang="fr-FR" sz="1800" dirty="0">
                <a:effectLst/>
                <a:latin typeface="Aptos" panose="020B0004020202020204" pitchFamily="34" charset="0"/>
                <a:ea typeface="Aptos" panose="020B0004020202020204" pitchFamily="34" charset="0"/>
                <a:cs typeface="Times New Roman" panose="02020603050405020304" pitchFamily="18" charset="0"/>
              </a:rPr>
              <a:t>: 1 ou plus de la séquence précédente.</a:t>
            </a:r>
          </a:p>
          <a:p>
            <a:pPr marL="342900" lvl="0" indent="-342900">
              <a:lnSpc>
                <a:spcPct val="107000"/>
              </a:lnSpc>
              <a:buFont typeface="Symbol" panose="05050102010706020507" pitchFamily="18" charset="2"/>
              <a:buChar char=""/>
            </a:pPr>
            <a:r>
              <a:rPr lang="fr-FR" sz="1800" dirty="0">
                <a:effectLst/>
                <a:latin typeface="Aptos" panose="020B0004020202020204" pitchFamily="34" charset="0"/>
                <a:ea typeface="Aptos" panose="020B0004020202020204" pitchFamily="34" charset="0"/>
                <a:cs typeface="Times New Roman" panose="02020603050405020304" pitchFamily="18" charset="0"/>
              </a:rPr>
              <a:t> </a:t>
            </a: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dirty="0">
                <a:effectLst/>
                <a:latin typeface="Aptos" panose="020B0004020202020204" pitchFamily="34" charset="0"/>
                <a:ea typeface="Aptos" panose="020B0004020202020204" pitchFamily="34" charset="0"/>
                <a:cs typeface="Times New Roman" panose="02020603050405020304" pitchFamily="18" charset="0"/>
              </a:rPr>
              <a:t> :  0 ou 1 de la séquence précédente.</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{n}</a:t>
            </a:r>
            <a:r>
              <a:rPr lang="fr-FR" sz="1800" dirty="0">
                <a:effectLst/>
                <a:latin typeface="Aptos" panose="020B0004020202020204" pitchFamily="34" charset="0"/>
                <a:ea typeface="Aptos" panose="020B0004020202020204" pitchFamily="34" charset="0"/>
                <a:cs typeface="Times New Roman" panose="02020603050405020304" pitchFamily="18" charset="0"/>
              </a:rPr>
              <a:t> : Exactement n occurrences.</a:t>
            </a:r>
          </a:p>
          <a:p>
            <a:pPr marL="342900" lvl="0" indent="-342900">
              <a:lnSpc>
                <a:spcPct val="107000"/>
              </a:lnSpc>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{n,} </a:t>
            </a:r>
            <a:r>
              <a:rPr lang="fr-FR" sz="1800" dirty="0">
                <a:effectLst/>
                <a:latin typeface="Aptos" panose="020B0004020202020204" pitchFamily="34" charset="0"/>
                <a:ea typeface="Aptos" panose="020B0004020202020204" pitchFamily="34" charset="0"/>
                <a:cs typeface="Times New Roman" panose="02020603050405020304" pitchFamily="18" charset="0"/>
              </a:rPr>
              <a:t>: Au moins n occurrences .</a:t>
            </a:r>
          </a:p>
          <a:p>
            <a:pPr marL="342900" lvl="0" indent="-342900">
              <a:lnSpc>
                <a:spcPct val="107000"/>
              </a:lnSpc>
              <a:spcAft>
                <a:spcPts val="800"/>
              </a:spcAft>
              <a:buFont typeface="Symbol" panose="05050102010706020507" pitchFamily="18" charset="2"/>
              <a:buChar char=""/>
            </a:pPr>
            <a:r>
              <a:rPr lang="fr-FR" sz="1800" b="1" dirty="0">
                <a:effectLst/>
                <a:latin typeface="Aptos" panose="020B0004020202020204" pitchFamily="34" charset="0"/>
                <a:ea typeface="Aptos" panose="020B0004020202020204" pitchFamily="34" charset="0"/>
                <a:cs typeface="Times New Roman" panose="02020603050405020304" pitchFamily="18" charset="0"/>
              </a:rPr>
              <a:t>{</a:t>
            </a:r>
            <a:r>
              <a:rPr lang="fr-FR" sz="1800" b="1" dirty="0" err="1">
                <a:effectLst/>
                <a:latin typeface="Aptos" panose="020B0004020202020204" pitchFamily="34" charset="0"/>
                <a:ea typeface="Aptos" panose="020B0004020202020204" pitchFamily="34" charset="0"/>
                <a:cs typeface="Times New Roman" panose="02020603050405020304" pitchFamily="18" charset="0"/>
              </a:rPr>
              <a:t>n,m</a:t>
            </a:r>
            <a:r>
              <a:rPr lang="fr-FR" sz="1800" b="1" dirty="0">
                <a:effectLst/>
                <a:latin typeface="Aptos" panose="020B0004020202020204" pitchFamily="34" charset="0"/>
                <a:ea typeface="Aptos" panose="020B0004020202020204" pitchFamily="34" charset="0"/>
                <a:cs typeface="Times New Roman" panose="02020603050405020304" pitchFamily="18" charset="0"/>
              </a:rPr>
              <a:t>} </a:t>
            </a:r>
            <a:r>
              <a:rPr lang="fr-FR" sz="1800" dirty="0">
                <a:effectLst/>
                <a:latin typeface="Aptos" panose="020B0004020202020204" pitchFamily="34" charset="0"/>
                <a:ea typeface="Aptos" panose="020B0004020202020204" pitchFamily="34" charset="0"/>
                <a:cs typeface="Times New Roman" panose="02020603050405020304" pitchFamily="18" charset="0"/>
              </a:rPr>
              <a:t>: Entre n et m occurrences.</a:t>
            </a:r>
          </a:p>
          <a:p>
            <a:pPr marL="0" indent="0">
              <a:buNone/>
            </a:pPr>
            <a:endParaRPr lang="fr-FR" dirty="0"/>
          </a:p>
        </p:txBody>
      </p:sp>
    </p:spTree>
    <p:extLst>
      <p:ext uri="{BB962C8B-B14F-4D97-AF65-F5344CB8AC3E}">
        <p14:creationId xmlns:p14="http://schemas.microsoft.com/office/powerpoint/2010/main" val="351122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8B15F9-1C9E-097D-7E3C-789E13267E26}"/>
              </a:ext>
            </a:extLst>
          </p:cNvPr>
          <p:cNvSpPr>
            <a:spLocks noGrp="1"/>
          </p:cNvSpPr>
          <p:nvPr>
            <p:ph idx="1"/>
          </p:nvPr>
        </p:nvSpPr>
        <p:spPr>
          <a:xfrm>
            <a:off x="637032" y="97408"/>
            <a:ext cx="11341608" cy="6687439"/>
          </a:xfrm>
        </p:spPr>
        <p:txBody>
          <a:bodyPr>
            <a:noAutofit/>
          </a:bodyPr>
          <a:lstStyle/>
          <a:p>
            <a:pPr marL="0" lvl="0" indent="0">
              <a:lnSpc>
                <a:spcPct val="107000"/>
              </a:lnSpc>
              <a:buNone/>
            </a:pPr>
            <a:r>
              <a:rPr lang="fr-FR" sz="1700" b="1" dirty="0">
                <a:effectLst/>
                <a:latin typeface="Aptos" panose="020B0004020202020204" pitchFamily="34" charset="0"/>
                <a:ea typeface="Aptos" panose="020B0004020202020204" pitchFamily="34" charset="0"/>
                <a:cs typeface="Times New Roman" panose="02020603050405020304" pitchFamily="18" charset="0"/>
              </a:rPr>
              <a:t>5. Groupes et Captures :</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Groupes</a:t>
            </a:r>
            <a:r>
              <a:rPr lang="fr-FR" sz="1700" dirty="0">
                <a:effectLst/>
                <a:latin typeface="Aptos" panose="020B0004020202020204" pitchFamily="34" charset="0"/>
                <a:ea typeface="Aptos" panose="020B0004020202020204" pitchFamily="34" charset="0"/>
                <a:cs typeface="Times New Roman" panose="02020603050405020304" pitchFamily="18" charset="0"/>
              </a:rPr>
              <a:t> : Les parenthèses () sont utilisées pour grouper des parties d’expressions.</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Captures</a:t>
            </a:r>
            <a:r>
              <a:rPr lang="fr-FR" sz="1700" dirty="0">
                <a:effectLst/>
                <a:latin typeface="Aptos" panose="020B0004020202020204" pitchFamily="34" charset="0"/>
                <a:ea typeface="Aptos" panose="020B0004020202020204" pitchFamily="34" charset="0"/>
                <a:cs typeface="Times New Roman" panose="02020603050405020304" pitchFamily="18" charset="0"/>
              </a:rPr>
              <a:t> : Les groupes capturant permettent de récupérer des sous-chaînes correspondant aux groupes définis.</a:t>
            </a:r>
          </a:p>
          <a:p>
            <a:pPr marL="685800" indent="0">
              <a:lnSpc>
                <a:spcPct val="107000"/>
              </a:lnSpc>
              <a:buNone/>
            </a:pPr>
            <a:r>
              <a:rPr lang="fr-FR" sz="17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nSpc>
                <a:spcPct val="107000"/>
              </a:lnSpc>
              <a:buNone/>
            </a:pPr>
            <a:r>
              <a:rPr lang="fr-FR" sz="1700" b="1" dirty="0">
                <a:effectLst/>
                <a:latin typeface="Aptos" panose="020B0004020202020204" pitchFamily="34" charset="0"/>
                <a:ea typeface="Aptos" panose="020B0004020202020204" pitchFamily="34" charset="0"/>
                <a:cs typeface="Times New Roman" panose="02020603050405020304" pitchFamily="18" charset="0"/>
              </a:rPr>
              <a:t>6. Ancrages :</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a:t>
            </a:r>
            <a:r>
              <a:rPr lang="fr-FR" sz="1700" dirty="0">
                <a:effectLst/>
                <a:latin typeface="Aptos" panose="020B0004020202020204" pitchFamily="34" charset="0"/>
                <a:ea typeface="Aptos" panose="020B0004020202020204" pitchFamily="34" charset="0"/>
                <a:cs typeface="Times New Roman" panose="02020603050405020304" pitchFamily="18" charset="0"/>
              </a:rPr>
              <a:t> : Début de la chaîne </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a:t>
            </a:r>
            <a:r>
              <a:rPr lang="fr-FR" sz="1700" dirty="0">
                <a:effectLst/>
                <a:latin typeface="Aptos" panose="020B0004020202020204" pitchFamily="34" charset="0"/>
                <a:ea typeface="Aptos" panose="020B0004020202020204" pitchFamily="34" charset="0"/>
                <a:cs typeface="Times New Roman" panose="02020603050405020304" pitchFamily="18" charset="0"/>
              </a:rPr>
              <a:t> : Fin de la chaîne.</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\b</a:t>
            </a:r>
            <a:r>
              <a:rPr lang="fr-FR" sz="1700" dirty="0">
                <a:effectLst/>
                <a:latin typeface="Aptos" panose="020B0004020202020204" pitchFamily="34" charset="0"/>
                <a:ea typeface="Aptos" panose="020B0004020202020204" pitchFamily="34" charset="0"/>
                <a:cs typeface="Times New Roman" panose="02020603050405020304" pitchFamily="18" charset="0"/>
              </a:rPr>
              <a:t> : Limite de mot.</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\B </a:t>
            </a:r>
            <a:r>
              <a:rPr lang="fr-FR" sz="1700" dirty="0">
                <a:effectLst/>
                <a:latin typeface="Aptos" panose="020B0004020202020204" pitchFamily="34" charset="0"/>
                <a:ea typeface="Aptos" panose="020B0004020202020204" pitchFamily="34" charset="0"/>
                <a:cs typeface="Times New Roman" panose="02020603050405020304" pitchFamily="18" charset="0"/>
              </a:rPr>
              <a:t>: Non-limite de mot.</a:t>
            </a:r>
          </a:p>
          <a:p>
            <a:pPr marL="0" lvl="0" indent="0">
              <a:lnSpc>
                <a:spcPct val="107000"/>
              </a:lnSpc>
              <a:buNone/>
            </a:pPr>
            <a:endParaRPr lang="fr-FR" sz="17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buNone/>
            </a:pPr>
            <a:r>
              <a:rPr lang="fr-FR" sz="1700" b="1" dirty="0">
                <a:effectLst/>
                <a:latin typeface="Aptos" panose="020B0004020202020204" pitchFamily="34" charset="0"/>
                <a:ea typeface="Aptos" panose="020B0004020202020204" pitchFamily="34" charset="0"/>
                <a:cs typeface="Times New Roman" panose="02020603050405020304" pitchFamily="18" charset="0"/>
              </a:rPr>
              <a:t>7. Utilisation des Expressions Régulières en .NET :</a:t>
            </a:r>
          </a:p>
          <a:p>
            <a:pPr marL="457200" lvl="1" indent="0">
              <a:lnSpc>
                <a:spcPct val="107000"/>
              </a:lnSpc>
              <a:spcAft>
                <a:spcPts val="800"/>
              </a:spcAft>
              <a:buNone/>
            </a:pPr>
            <a:r>
              <a:rPr lang="fr-FR" sz="1700" b="1" dirty="0">
                <a:effectLst/>
                <a:latin typeface="Aptos" panose="020B0004020202020204" pitchFamily="34" charset="0"/>
                <a:ea typeface="Aptos" panose="020B0004020202020204" pitchFamily="34" charset="0"/>
                <a:cs typeface="Times New Roman" panose="02020603050405020304" pitchFamily="18" charset="0"/>
              </a:rPr>
              <a:t>7.1 Classe Regex :</a:t>
            </a:r>
          </a:p>
          <a:p>
            <a:pPr marL="228600">
              <a:lnSpc>
                <a:spcPct val="107000"/>
              </a:lnSpc>
              <a:spcAft>
                <a:spcPts val="800"/>
              </a:spcAft>
            </a:pPr>
            <a:r>
              <a:rPr lang="fr-FR" sz="1700" dirty="0">
                <a:effectLst/>
                <a:latin typeface="Aptos" panose="020B0004020202020204" pitchFamily="34" charset="0"/>
                <a:ea typeface="Aptos" panose="020B0004020202020204" pitchFamily="34" charset="0"/>
                <a:cs typeface="Times New Roman" panose="02020603050405020304" pitchFamily="18" charset="0"/>
              </a:rPr>
              <a:t>La classe </a:t>
            </a:r>
            <a:r>
              <a:rPr lang="fr-FR" sz="1700" b="1" dirty="0">
                <a:effectLst/>
                <a:latin typeface="Aptos" panose="020B0004020202020204" pitchFamily="34" charset="0"/>
                <a:ea typeface="Aptos" panose="020B0004020202020204" pitchFamily="34" charset="0"/>
                <a:cs typeface="Times New Roman" panose="02020603050405020304" pitchFamily="18" charset="0"/>
              </a:rPr>
              <a:t>Regex</a:t>
            </a:r>
            <a:r>
              <a:rPr lang="fr-FR" sz="1700" dirty="0">
                <a:effectLst/>
                <a:latin typeface="Aptos" panose="020B0004020202020204" pitchFamily="34" charset="0"/>
                <a:ea typeface="Aptos" panose="020B0004020202020204" pitchFamily="34" charset="0"/>
                <a:cs typeface="Times New Roman" panose="02020603050405020304" pitchFamily="18" charset="0"/>
              </a:rPr>
              <a:t> dans l’espace de noms </a:t>
            </a:r>
            <a:r>
              <a:rPr lang="fr-FR" sz="1700" dirty="0" err="1">
                <a:effectLst/>
                <a:latin typeface="Aptos" panose="020B0004020202020204" pitchFamily="34" charset="0"/>
                <a:ea typeface="Aptos" panose="020B0004020202020204" pitchFamily="34" charset="0"/>
                <a:cs typeface="Times New Roman" panose="02020603050405020304" pitchFamily="18" charset="0"/>
              </a:rPr>
              <a:t>System.Text.RegularExpressions</a:t>
            </a:r>
            <a:r>
              <a:rPr lang="fr-FR" sz="1700" dirty="0">
                <a:effectLst/>
                <a:latin typeface="Aptos" panose="020B0004020202020204" pitchFamily="34" charset="0"/>
                <a:ea typeface="Aptos" panose="020B0004020202020204" pitchFamily="34" charset="0"/>
                <a:cs typeface="Times New Roman" panose="02020603050405020304" pitchFamily="18" charset="0"/>
              </a:rPr>
              <a:t> est utilisée pour travailler avec les expressions régulières.</a:t>
            </a:r>
          </a:p>
        </p:txBody>
      </p:sp>
    </p:spTree>
    <p:extLst>
      <p:ext uri="{BB962C8B-B14F-4D97-AF65-F5344CB8AC3E}">
        <p14:creationId xmlns:p14="http://schemas.microsoft.com/office/powerpoint/2010/main" val="410640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BFC5431-01E9-791B-FF65-A197B4251D15}"/>
              </a:ext>
            </a:extLst>
          </p:cNvPr>
          <p:cNvSpPr>
            <a:spLocks noGrp="1"/>
          </p:cNvSpPr>
          <p:nvPr>
            <p:ph idx="1"/>
          </p:nvPr>
        </p:nvSpPr>
        <p:spPr>
          <a:xfrm>
            <a:off x="838200" y="97409"/>
            <a:ext cx="10515600" cy="4351338"/>
          </a:xfrm>
        </p:spPr>
        <p:txBody>
          <a:bodyPr>
            <a:normAutofit/>
          </a:bodyPr>
          <a:lstStyle/>
          <a:p>
            <a:pPr marL="0" indent="0">
              <a:lnSpc>
                <a:spcPct val="107000"/>
              </a:lnSpc>
              <a:spcAft>
                <a:spcPts val="800"/>
              </a:spcAft>
              <a:buNone/>
            </a:pPr>
            <a:r>
              <a:rPr lang="fr-FR" sz="1700" b="1" dirty="0">
                <a:effectLst/>
                <a:latin typeface="Aptos" panose="020B0004020202020204" pitchFamily="34" charset="0"/>
                <a:ea typeface="Aptos" panose="020B0004020202020204" pitchFamily="34" charset="0"/>
                <a:cs typeface="Times New Roman" panose="02020603050405020304" pitchFamily="18" charset="0"/>
              </a:rPr>
              <a:t>7.2 Méthodes Principales</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Match</a:t>
            </a:r>
            <a:r>
              <a:rPr lang="fr-FR" sz="1700" dirty="0">
                <a:effectLst/>
                <a:latin typeface="Aptos" panose="020B0004020202020204" pitchFamily="34" charset="0"/>
                <a:ea typeface="Aptos" panose="020B0004020202020204" pitchFamily="34" charset="0"/>
                <a:cs typeface="Times New Roman" panose="02020603050405020304" pitchFamily="18" charset="0"/>
              </a:rPr>
              <a:t> : Recherche un motif dans une chaîne.</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Matches</a:t>
            </a:r>
            <a:r>
              <a:rPr lang="fr-FR" sz="1700" dirty="0">
                <a:effectLst/>
                <a:latin typeface="Aptos" panose="020B0004020202020204" pitchFamily="34" charset="0"/>
                <a:ea typeface="Aptos" panose="020B0004020202020204" pitchFamily="34" charset="0"/>
                <a:cs typeface="Times New Roman" panose="02020603050405020304" pitchFamily="18" charset="0"/>
              </a:rPr>
              <a:t> : Recherche tous les motifs dans une chaîne.</a:t>
            </a:r>
          </a:p>
          <a:p>
            <a:pPr marL="342900" lvl="0" indent="-342900">
              <a:lnSpc>
                <a:spcPct val="107000"/>
              </a:lnSpc>
              <a:buFont typeface="Symbol" panose="05050102010706020507" pitchFamily="18" charset="2"/>
              <a:buChar char=""/>
            </a:pPr>
            <a:r>
              <a:rPr lang="fr-FR" sz="1700" b="1" dirty="0" err="1">
                <a:effectLst/>
                <a:latin typeface="Aptos" panose="020B0004020202020204" pitchFamily="34" charset="0"/>
                <a:ea typeface="Aptos" panose="020B0004020202020204" pitchFamily="34" charset="0"/>
                <a:cs typeface="Times New Roman" panose="02020603050405020304" pitchFamily="18" charset="0"/>
              </a:rPr>
              <a:t>IsMatch</a:t>
            </a:r>
            <a:r>
              <a:rPr lang="fr-FR" sz="1700" dirty="0">
                <a:effectLst/>
                <a:latin typeface="Aptos" panose="020B0004020202020204" pitchFamily="34" charset="0"/>
                <a:ea typeface="Aptos" panose="020B0004020202020204" pitchFamily="34" charset="0"/>
                <a:cs typeface="Times New Roman" panose="02020603050405020304" pitchFamily="18" charset="0"/>
              </a:rPr>
              <a:t> : Vérifie si une chaîne correspond à un motif.</a:t>
            </a:r>
          </a:p>
          <a:p>
            <a:pPr marL="342900" lvl="0" indent="-342900">
              <a:lnSpc>
                <a:spcPct val="107000"/>
              </a:lnSpc>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Replace</a:t>
            </a:r>
            <a:r>
              <a:rPr lang="fr-FR" sz="1700" dirty="0">
                <a:effectLst/>
                <a:latin typeface="Aptos" panose="020B0004020202020204" pitchFamily="34" charset="0"/>
                <a:ea typeface="Aptos" panose="020B0004020202020204" pitchFamily="34" charset="0"/>
                <a:cs typeface="Times New Roman" panose="02020603050405020304" pitchFamily="18" charset="0"/>
              </a:rPr>
              <a:t> : Remplace les occurrences du motif dans une chaîne.</a:t>
            </a:r>
          </a:p>
          <a:p>
            <a:pPr marL="342900" lvl="0" indent="-342900">
              <a:lnSpc>
                <a:spcPct val="107000"/>
              </a:lnSpc>
              <a:spcAft>
                <a:spcPts val="800"/>
              </a:spcAft>
              <a:buFont typeface="Symbol" panose="05050102010706020507" pitchFamily="18" charset="2"/>
              <a:buChar char=""/>
            </a:pPr>
            <a:r>
              <a:rPr lang="fr-FR" sz="1700" b="1" dirty="0">
                <a:effectLst/>
                <a:latin typeface="Aptos" panose="020B0004020202020204" pitchFamily="34" charset="0"/>
                <a:ea typeface="Aptos" panose="020B0004020202020204" pitchFamily="34" charset="0"/>
                <a:cs typeface="Times New Roman" panose="02020603050405020304" pitchFamily="18" charset="0"/>
              </a:rPr>
              <a:t>Split</a:t>
            </a:r>
            <a:r>
              <a:rPr lang="fr-FR" sz="1700" dirty="0">
                <a:effectLst/>
                <a:latin typeface="Aptos" panose="020B0004020202020204" pitchFamily="34" charset="0"/>
                <a:ea typeface="Aptos" panose="020B0004020202020204" pitchFamily="34" charset="0"/>
                <a:cs typeface="Times New Roman" panose="02020603050405020304" pitchFamily="18" charset="0"/>
              </a:rPr>
              <a:t> : Divise une chaîne en fonction du motif. </a:t>
            </a:r>
          </a:p>
        </p:txBody>
      </p:sp>
    </p:spTree>
    <p:extLst>
      <p:ext uri="{BB962C8B-B14F-4D97-AF65-F5344CB8AC3E}">
        <p14:creationId xmlns:p14="http://schemas.microsoft.com/office/powerpoint/2010/main" val="199657035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1758</Words>
  <Application>Microsoft Office PowerPoint</Application>
  <PresentationFormat>Grand écran</PresentationFormat>
  <Paragraphs>119</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Aptos</vt:lpstr>
      <vt:lpstr>Aptos Display</vt:lpstr>
      <vt:lpstr>Arial</vt:lpstr>
      <vt:lpstr>Symbol</vt:lpstr>
      <vt:lpstr>Thème Office</vt:lpstr>
      <vt:lpstr>DanCook Stage</vt:lpstr>
      <vt:lpstr>Architecture N Tiers </vt:lpstr>
      <vt:lpstr>Présentation PowerPoint</vt:lpstr>
      <vt:lpstr>Présentation PowerPoint</vt:lpstr>
      <vt:lpstr>Graphe</vt:lpstr>
      <vt:lpstr>Expressions régulières</vt:lpstr>
      <vt:lpstr>Présentation PowerPoint</vt:lpstr>
      <vt:lpstr>Présentation PowerPoint</vt:lpstr>
      <vt:lpstr>Présentation PowerPoint</vt:lpstr>
      <vt:lpstr>Présentation de l’entreprise</vt:lpstr>
      <vt:lpstr>1ère Semaine</vt:lpstr>
      <vt:lpstr>2ème Semaine</vt:lpstr>
      <vt:lpstr>3ème Semaine</vt:lpstr>
      <vt:lpstr>4ème Semaine</vt:lpstr>
      <vt:lpstr>5ème Semaine</vt:lpstr>
      <vt:lpstr>6ème Semaine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DanCook_Stage</dc:title>
  <dc:creator>Thierno Barry</dc:creator>
  <cp:lastModifiedBy>Ali MAKRI</cp:lastModifiedBy>
  <cp:revision>13</cp:revision>
  <dcterms:created xsi:type="dcterms:W3CDTF">2024-05-13T10:23:42Z</dcterms:created>
  <dcterms:modified xsi:type="dcterms:W3CDTF">2024-06-21T09:17:54Z</dcterms:modified>
</cp:coreProperties>
</file>