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85" r:id="rId4"/>
    <p:sldId id="258" r:id="rId5"/>
    <p:sldId id="277" r:id="rId6"/>
    <p:sldId id="281" r:id="rId7"/>
    <p:sldId id="278" r:id="rId8"/>
    <p:sldId id="276" r:id="rId9"/>
    <p:sldId id="267" r:id="rId10"/>
    <p:sldId id="275" r:id="rId11"/>
    <p:sldId id="279" r:id="rId12"/>
    <p:sldId id="293" r:id="rId13"/>
    <p:sldId id="292" r:id="rId14"/>
    <p:sldId id="288" r:id="rId15"/>
    <p:sldId id="287" r:id="rId16"/>
    <p:sldId id="294" r:id="rId17"/>
    <p:sldId id="297" r:id="rId18"/>
    <p:sldId id="298" r:id="rId19"/>
    <p:sldId id="299" r:id="rId20"/>
    <p:sldId id="300" r:id="rId21"/>
    <p:sldId id="302" r:id="rId22"/>
    <p:sldId id="301" r:id="rId23"/>
    <p:sldId id="295" r:id="rId24"/>
    <p:sldId id="296" r:id="rId25"/>
    <p:sldId id="291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arbeit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AE5"/>
    <a:srgbClr val="FF770D"/>
    <a:srgbClr val="FE8A0D"/>
    <a:srgbClr val="FFE059"/>
    <a:srgbClr val="FD9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200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948D9-09F8-A849-9C9E-931699A2CE8B}" type="doc">
      <dgm:prSet loTypeId="urn:microsoft.com/office/officeart/2005/8/layout/matrix1" loCatId="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567BCEB4-1857-8C40-95D5-93B3CF649E57}">
      <dgm:prSet phldrT="[Text]"/>
      <dgm:spPr>
        <a:solidFill>
          <a:srgbClr val="FF770D"/>
        </a:solidFill>
      </dgm:spPr>
      <dgm:t>
        <a:bodyPr/>
        <a:lstStyle/>
        <a:p>
          <a:endParaRPr lang="en-US" b="1" dirty="0" smtClean="0">
            <a:latin typeface="Nunito-Black"/>
            <a:cs typeface="Nunito-Black"/>
          </a:endParaRPr>
        </a:p>
        <a:p>
          <a:endParaRPr lang="en-US" b="1" dirty="0">
            <a:solidFill>
              <a:schemeClr val="tx1">
                <a:lumMod val="50000"/>
                <a:lumOff val="50000"/>
              </a:schemeClr>
            </a:solidFill>
            <a:latin typeface="Nunito-Black"/>
            <a:cs typeface="Nunito-Black"/>
          </a:endParaRPr>
        </a:p>
      </dgm:t>
    </dgm:pt>
    <dgm:pt modelId="{46EE97BF-6B06-2E4A-A9F1-63AE47297087}" type="parTrans" cxnId="{6C9FFC52-44B8-9C4E-A475-2CF71A9C2DF0}">
      <dgm:prSet/>
      <dgm:spPr/>
      <dgm:t>
        <a:bodyPr/>
        <a:lstStyle/>
        <a:p>
          <a:endParaRPr lang="en-US"/>
        </a:p>
      </dgm:t>
    </dgm:pt>
    <dgm:pt modelId="{989198CF-D4FC-1A40-A9E9-BAEACDD6E5A2}" type="sibTrans" cxnId="{6C9FFC52-44B8-9C4E-A475-2CF71A9C2DF0}">
      <dgm:prSet/>
      <dgm:spPr/>
      <dgm:t>
        <a:bodyPr/>
        <a:lstStyle/>
        <a:p>
          <a:endParaRPr lang="en-US"/>
        </a:p>
      </dgm:t>
    </dgm:pt>
    <dgm:pt modelId="{99E5C9E9-80ED-8542-BAFC-67E26745AF4E}">
      <dgm:prSet phldrT="[Text]"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18900000" scaled="0"/>
          <a:tileRect/>
        </a:gradFill>
      </dgm:spPr>
      <dgm:t>
        <a:bodyPr/>
        <a:lstStyle/>
        <a:p>
          <a:pPr algn="l"/>
          <a:endParaRPr lang="en-US" b="1" u="sng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algn="l"/>
          <a:endParaRPr lang="en-US" b="1" u="sng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algn="l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Community</a:t>
          </a:r>
          <a:endParaRPr lang="en-US" b="1" dirty="0"/>
        </a:p>
      </dgm:t>
    </dgm:pt>
    <dgm:pt modelId="{4C1C4189-FE4F-1A42-A059-A41DDBE368A6}" type="parTrans" cxnId="{77FB1734-89AF-BB46-A5BF-5FF212CF2421}">
      <dgm:prSet/>
      <dgm:spPr/>
      <dgm:t>
        <a:bodyPr/>
        <a:lstStyle/>
        <a:p>
          <a:endParaRPr lang="en-US"/>
        </a:p>
      </dgm:t>
    </dgm:pt>
    <dgm:pt modelId="{27201563-E8A6-5A47-B001-C3B8220ABB80}" type="sibTrans" cxnId="{77FB1734-89AF-BB46-A5BF-5FF212CF2421}">
      <dgm:prSet/>
      <dgm:spPr/>
      <dgm:t>
        <a:bodyPr/>
        <a:lstStyle/>
        <a:p>
          <a:endParaRPr lang="en-US"/>
        </a:p>
      </dgm:t>
    </dgm:pt>
    <dgm:pt modelId="{6AE528F1-7C14-664B-B766-E05388BFD6DF}">
      <dgm:prSet phldrT="[Text]"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18900000" scaled="0"/>
          <a:tileRect/>
        </a:gradFill>
      </dgm:spPr>
      <dgm:t>
        <a:bodyPr/>
        <a:lstStyle/>
        <a:p>
          <a:pPr algn="l"/>
          <a:r>
            <a:rPr lang="en-US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Nunito-Black"/>
              <a:cs typeface="Nunito-Black"/>
            </a:rPr>
            <a:t>Development</a:t>
          </a:r>
        </a:p>
        <a:p>
          <a:pPr algn="l"/>
          <a:endParaRPr lang="en-US" b="1" u="sng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algn="l"/>
          <a:endParaRPr lang="en-US" b="1" u="sng" dirty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</dgm:t>
    </dgm:pt>
    <dgm:pt modelId="{10825D1A-1961-7745-A291-177D46C8D6A9}" type="parTrans" cxnId="{186A369D-5E3A-8F40-9660-22ECA6714904}">
      <dgm:prSet/>
      <dgm:spPr/>
      <dgm:t>
        <a:bodyPr/>
        <a:lstStyle/>
        <a:p>
          <a:endParaRPr lang="en-US"/>
        </a:p>
      </dgm:t>
    </dgm:pt>
    <dgm:pt modelId="{171DE1C7-790D-F94D-8C00-47A501EB1C8A}" type="sibTrans" cxnId="{186A369D-5E3A-8F40-9660-22ECA6714904}">
      <dgm:prSet/>
      <dgm:spPr/>
      <dgm:t>
        <a:bodyPr/>
        <a:lstStyle/>
        <a:p>
          <a:endParaRPr lang="en-US"/>
        </a:p>
      </dgm:t>
    </dgm:pt>
    <dgm:pt modelId="{CE4760AF-6505-7547-ABC0-B7375BCAA8E0}">
      <dgm:prSet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65000"/>
              </a:schemeClr>
            </a:gs>
          </a:gsLst>
          <a:lin ang="18900000" scaled="0"/>
          <a:tileRect/>
        </a:gradFill>
      </dgm:spPr>
      <dgm:t>
        <a:bodyPr/>
        <a:lstStyle/>
        <a:p>
          <a:pPr algn="ctr"/>
          <a:endParaRPr lang="en-US" b="1" dirty="0" smtClean="0"/>
        </a:p>
        <a:p>
          <a:pPr algn="ctr"/>
          <a:endParaRPr lang="en-US" b="1" dirty="0" smtClean="0"/>
        </a:p>
        <a:p>
          <a:pPr algn="r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Products | Applications</a:t>
          </a:r>
          <a:endParaRPr lang="en-US" b="1" u="sng" dirty="0">
            <a:solidFill>
              <a:srgbClr val="404040"/>
            </a:solidFill>
            <a:latin typeface="Nunito-Black"/>
            <a:cs typeface="Nunito-Black"/>
          </a:endParaRPr>
        </a:p>
      </dgm:t>
    </dgm:pt>
    <dgm:pt modelId="{7DA8C683-6F19-EA40-828C-27539E2A5263}" type="parTrans" cxnId="{B43F62C4-C831-0A49-95D1-3B87BD8C8A85}">
      <dgm:prSet/>
      <dgm:spPr/>
      <dgm:t>
        <a:bodyPr/>
        <a:lstStyle/>
        <a:p>
          <a:endParaRPr lang="en-US"/>
        </a:p>
      </dgm:t>
    </dgm:pt>
    <dgm:pt modelId="{DDB080EA-1CB0-B14A-BDE8-43348F2F6142}" type="sibTrans" cxnId="{B43F62C4-C831-0A49-95D1-3B87BD8C8A85}">
      <dgm:prSet/>
      <dgm:spPr/>
      <dgm:t>
        <a:bodyPr/>
        <a:lstStyle/>
        <a:p>
          <a:endParaRPr lang="en-US"/>
        </a:p>
      </dgm:t>
    </dgm:pt>
    <dgm:pt modelId="{8FB8ED0E-2D56-9E49-8741-026E322E8DB8}">
      <dgm:prSet phldrT="[Text]"/>
      <dgm:spPr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FFFFFF"/>
            </a:gs>
          </a:gsLst>
          <a:lin ang="9000000" scaled="0"/>
          <a:tileRect/>
        </a:gradFill>
      </dgm:spPr>
      <dgm:t>
        <a:bodyPr/>
        <a:lstStyle/>
        <a:p>
          <a:pPr algn="r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Tools</a:t>
          </a:r>
          <a:r>
            <a:rPr lang="en-US" b="1" u="sng" dirty="0" smtClean="0">
              <a:solidFill>
                <a:srgbClr val="404040"/>
              </a:solidFill>
            </a:rPr>
            <a:t>          </a:t>
          </a:r>
        </a:p>
        <a:p>
          <a:pPr algn="ctr"/>
          <a:endParaRPr lang="en-US" b="1" dirty="0" smtClean="0"/>
        </a:p>
        <a:p>
          <a:pPr algn="ctr"/>
          <a:endParaRPr lang="en-US" b="1" dirty="0"/>
        </a:p>
      </dgm:t>
    </dgm:pt>
    <dgm:pt modelId="{B6E46A1C-A0EB-B945-A1F1-0C5CEB090660}" type="sibTrans" cxnId="{36A6ABFB-0936-DC4F-8597-FBD04E767FB4}">
      <dgm:prSet/>
      <dgm:spPr/>
      <dgm:t>
        <a:bodyPr/>
        <a:lstStyle/>
        <a:p>
          <a:endParaRPr lang="en-US"/>
        </a:p>
      </dgm:t>
    </dgm:pt>
    <dgm:pt modelId="{662AEE9B-913C-C249-B334-42D1A1FB6DC7}" type="parTrans" cxnId="{36A6ABFB-0936-DC4F-8597-FBD04E767FB4}">
      <dgm:prSet/>
      <dgm:spPr/>
      <dgm:t>
        <a:bodyPr/>
        <a:lstStyle/>
        <a:p>
          <a:endParaRPr lang="en-US"/>
        </a:p>
      </dgm:t>
    </dgm:pt>
    <dgm:pt modelId="{735BBB7E-5BD2-604A-B557-3D372006E19A}" type="pres">
      <dgm:prSet presAssocID="{493948D9-09F8-A849-9C9E-931699A2CE8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9F814B-8F3E-8342-B108-5F417607A4E2}" type="pres">
      <dgm:prSet presAssocID="{493948D9-09F8-A849-9C9E-931699A2CE8B}" presName="matrix" presStyleCnt="0"/>
      <dgm:spPr/>
    </dgm:pt>
    <dgm:pt modelId="{B78127F1-A602-8446-88AC-7D69A83AB66B}" type="pres">
      <dgm:prSet presAssocID="{493948D9-09F8-A849-9C9E-931699A2CE8B}" presName="tile1" presStyleLbl="node1" presStyleIdx="0" presStyleCnt="4" custLinFactNeighborX="213"/>
      <dgm:spPr/>
      <dgm:t>
        <a:bodyPr/>
        <a:lstStyle/>
        <a:p>
          <a:endParaRPr lang="en-US"/>
        </a:p>
      </dgm:t>
    </dgm:pt>
    <dgm:pt modelId="{A3A22204-ABCE-0C42-A96D-DDDF4EE40536}" type="pres">
      <dgm:prSet presAssocID="{493948D9-09F8-A849-9C9E-931699A2CE8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1AE6B-CD5D-0A4A-AFB2-E40774EF8151}" type="pres">
      <dgm:prSet presAssocID="{493948D9-09F8-A849-9C9E-931699A2CE8B}" presName="tile2" presStyleLbl="node1" presStyleIdx="1" presStyleCnt="4"/>
      <dgm:spPr/>
      <dgm:t>
        <a:bodyPr/>
        <a:lstStyle/>
        <a:p>
          <a:endParaRPr lang="en-US"/>
        </a:p>
      </dgm:t>
    </dgm:pt>
    <dgm:pt modelId="{A5EB57EE-830C-774F-B1D4-3C388D9F7584}" type="pres">
      <dgm:prSet presAssocID="{493948D9-09F8-A849-9C9E-931699A2CE8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0D4C7-F064-2548-A7F1-806F7742F4E3}" type="pres">
      <dgm:prSet presAssocID="{493948D9-09F8-A849-9C9E-931699A2CE8B}" presName="tile3" presStyleLbl="node1" presStyleIdx="2" presStyleCnt="4"/>
      <dgm:spPr/>
      <dgm:t>
        <a:bodyPr/>
        <a:lstStyle/>
        <a:p>
          <a:endParaRPr lang="en-US"/>
        </a:p>
      </dgm:t>
    </dgm:pt>
    <dgm:pt modelId="{B1334B85-A8BE-3949-863B-DD89A0AEAD37}" type="pres">
      <dgm:prSet presAssocID="{493948D9-09F8-A849-9C9E-931699A2CE8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E7B15-7311-494D-96FF-54F576253855}" type="pres">
      <dgm:prSet presAssocID="{493948D9-09F8-A849-9C9E-931699A2CE8B}" presName="tile4" presStyleLbl="node1" presStyleIdx="3" presStyleCnt="4" custLinFactNeighborX="0" custLinFactNeighborY="0"/>
      <dgm:spPr/>
      <dgm:t>
        <a:bodyPr/>
        <a:lstStyle/>
        <a:p>
          <a:endParaRPr lang="en-US"/>
        </a:p>
      </dgm:t>
    </dgm:pt>
    <dgm:pt modelId="{A5E14FEA-0BD1-E54C-8CEB-87375EF50FEB}" type="pres">
      <dgm:prSet presAssocID="{493948D9-09F8-A849-9C9E-931699A2CE8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49ACF-6896-2740-9C38-FBA6E5C6A9DE}" type="pres">
      <dgm:prSet presAssocID="{493948D9-09F8-A849-9C9E-931699A2CE8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B2AF55A6-6534-9447-A99E-C8C8CA990CB8}" type="presOf" srcId="{CE4760AF-6505-7547-ABC0-B7375BCAA8E0}" destId="{A5E14FEA-0BD1-E54C-8CEB-87375EF50FEB}" srcOrd="1" destOrd="0" presId="urn:microsoft.com/office/officeart/2005/8/layout/matrix1"/>
    <dgm:cxn modelId="{FBEEFF99-9157-2548-80E8-7FEB7CD1EB01}" type="presOf" srcId="{99E5C9E9-80ED-8542-BAFC-67E26745AF4E}" destId="{5E30D4C7-F064-2548-A7F1-806F7742F4E3}" srcOrd="0" destOrd="0" presId="urn:microsoft.com/office/officeart/2005/8/layout/matrix1"/>
    <dgm:cxn modelId="{266B247E-1EF2-104D-8426-D5D2A015F55F}" type="presOf" srcId="{8FB8ED0E-2D56-9E49-8741-026E322E8DB8}" destId="{07E1AE6B-CD5D-0A4A-AFB2-E40774EF8151}" srcOrd="0" destOrd="0" presId="urn:microsoft.com/office/officeart/2005/8/layout/matrix1"/>
    <dgm:cxn modelId="{2091D8CB-D512-5145-B2AB-5416CFDCC96C}" type="presOf" srcId="{CE4760AF-6505-7547-ABC0-B7375BCAA8E0}" destId="{084E7B15-7311-494D-96FF-54F576253855}" srcOrd="0" destOrd="0" presId="urn:microsoft.com/office/officeart/2005/8/layout/matrix1"/>
    <dgm:cxn modelId="{36A6ABFB-0936-DC4F-8597-FBD04E767FB4}" srcId="{567BCEB4-1857-8C40-95D5-93B3CF649E57}" destId="{8FB8ED0E-2D56-9E49-8741-026E322E8DB8}" srcOrd="1" destOrd="0" parTransId="{662AEE9B-913C-C249-B334-42D1A1FB6DC7}" sibTransId="{B6E46A1C-A0EB-B945-A1F1-0C5CEB090660}"/>
    <dgm:cxn modelId="{77FB1734-89AF-BB46-A5BF-5FF212CF2421}" srcId="{567BCEB4-1857-8C40-95D5-93B3CF649E57}" destId="{99E5C9E9-80ED-8542-BAFC-67E26745AF4E}" srcOrd="2" destOrd="0" parTransId="{4C1C4189-FE4F-1A42-A059-A41DDBE368A6}" sibTransId="{27201563-E8A6-5A47-B001-C3B8220ABB80}"/>
    <dgm:cxn modelId="{B43F62C4-C831-0A49-95D1-3B87BD8C8A85}" srcId="{567BCEB4-1857-8C40-95D5-93B3CF649E57}" destId="{CE4760AF-6505-7547-ABC0-B7375BCAA8E0}" srcOrd="3" destOrd="0" parTransId="{7DA8C683-6F19-EA40-828C-27539E2A5263}" sibTransId="{DDB080EA-1CB0-B14A-BDE8-43348F2F6142}"/>
    <dgm:cxn modelId="{87E1CE32-5367-E843-863C-436471E7B89F}" type="presOf" srcId="{567BCEB4-1857-8C40-95D5-93B3CF649E57}" destId="{12A49ACF-6896-2740-9C38-FBA6E5C6A9DE}" srcOrd="0" destOrd="0" presId="urn:microsoft.com/office/officeart/2005/8/layout/matrix1"/>
    <dgm:cxn modelId="{186A369D-5E3A-8F40-9660-22ECA6714904}" srcId="{567BCEB4-1857-8C40-95D5-93B3CF649E57}" destId="{6AE528F1-7C14-664B-B766-E05388BFD6DF}" srcOrd="0" destOrd="0" parTransId="{10825D1A-1961-7745-A291-177D46C8D6A9}" sibTransId="{171DE1C7-790D-F94D-8C00-47A501EB1C8A}"/>
    <dgm:cxn modelId="{C4B02F27-4442-4E41-A755-35F8E29DB81C}" type="presOf" srcId="{6AE528F1-7C14-664B-B766-E05388BFD6DF}" destId="{B78127F1-A602-8446-88AC-7D69A83AB66B}" srcOrd="0" destOrd="0" presId="urn:microsoft.com/office/officeart/2005/8/layout/matrix1"/>
    <dgm:cxn modelId="{85F676D6-4D98-0F4A-932E-6162FD1A2B63}" type="presOf" srcId="{99E5C9E9-80ED-8542-BAFC-67E26745AF4E}" destId="{B1334B85-A8BE-3949-863B-DD89A0AEAD37}" srcOrd="1" destOrd="0" presId="urn:microsoft.com/office/officeart/2005/8/layout/matrix1"/>
    <dgm:cxn modelId="{6C9FFC52-44B8-9C4E-A475-2CF71A9C2DF0}" srcId="{493948D9-09F8-A849-9C9E-931699A2CE8B}" destId="{567BCEB4-1857-8C40-95D5-93B3CF649E57}" srcOrd="0" destOrd="0" parTransId="{46EE97BF-6B06-2E4A-A9F1-63AE47297087}" sibTransId="{989198CF-D4FC-1A40-A9E9-BAEACDD6E5A2}"/>
    <dgm:cxn modelId="{C8312812-92B6-7045-80E1-B6BB4B8354C0}" type="presOf" srcId="{8FB8ED0E-2D56-9E49-8741-026E322E8DB8}" destId="{A5EB57EE-830C-774F-B1D4-3C388D9F7584}" srcOrd="1" destOrd="0" presId="urn:microsoft.com/office/officeart/2005/8/layout/matrix1"/>
    <dgm:cxn modelId="{8A49EC22-F282-BF49-857C-372A6124E037}" type="presOf" srcId="{6AE528F1-7C14-664B-B766-E05388BFD6DF}" destId="{A3A22204-ABCE-0C42-A96D-DDDF4EE40536}" srcOrd="1" destOrd="0" presId="urn:microsoft.com/office/officeart/2005/8/layout/matrix1"/>
    <dgm:cxn modelId="{0AD76B4E-F3C3-8449-AF65-8C586CFB2190}" type="presOf" srcId="{493948D9-09F8-A849-9C9E-931699A2CE8B}" destId="{735BBB7E-5BD2-604A-B557-3D372006E19A}" srcOrd="0" destOrd="0" presId="urn:microsoft.com/office/officeart/2005/8/layout/matrix1"/>
    <dgm:cxn modelId="{19778D54-1E39-4343-9AA9-26DD48DE1D9C}" type="presParOf" srcId="{735BBB7E-5BD2-604A-B557-3D372006E19A}" destId="{7D9F814B-8F3E-8342-B108-5F417607A4E2}" srcOrd="0" destOrd="0" presId="urn:microsoft.com/office/officeart/2005/8/layout/matrix1"/>
    <dgm:cxn modelId="{22F72293-487A-5A44-B28C-A0618B9B5603}" type="presParOf" srcId="{7D9F814B-8F3E-8342-B108-5F417607A4E2}" destId="{B78127F1-A602-8446-88AC-7D69A83AB66B}" srcOrd="0" destOrd="0" presId="urn:microsoft.com/office/officeart/2005/8/layout/matrix1"/>
    <dgm:cxn modelId="{61D10E07-CF78-7F4B-9CE8-6B2AA06693B4}" type="presParOf" srcId="{7D9F814B-8F3E-8342-B108-5F417607A4E2}" destId="{A3A22204-ABCE-0C42-A96D-DDDF4EE40536}" srcOrd="1" destOrd="0" presId="urn:microsoft.com/office/officeart/2005/8/layout/matrix1"/>
    <dgm:cxn modelId="{0B74C9C3-910F-0840-B4C8-3BA53EF178AA}" type="presParOf" srcId="{7D9F814B-8F3E-8342-B108-5F417607A4E2}" destId="{07E1AE6B-CD5D-0A4A-AFB2-E40774EF8151}" srcOrd="2" destOrd="0" presId="urn:microsoft.com/office/officeart/2005/8/layout/matrix1"/>
    <dgm:cxn modelId="{0E337FA8-F33E-D741-B88F-E7B3B344F24E}" type="presParOf" srcId="{7D9F814B-8F3E-8342-B108-5F417607A4E2}" destId="{A5EB57EE-830C-774F-B1D4-3C388D9F7584}" srcOrd="3" destOrd="0" presId="urn:microsoft.com/office/officeart/2005/8/layout/matrix1"/>
    <dgm:cxn modelId="{9CFC6A7A-6F94-8449-A7BB-0E3B97B319B4}" type="presParOf" srcId="{7D9F814B-8F3E-8342-B108-5F417607A4E2}" destId="{5E30D4C7-F064-2548-A7F1-806F7742F4E3}" srcOrd="4" destOrd="0" presId="urn:microsoft.com/office/officeart/2005/8/layout/matrix1"/>
    <dgm:cxn modelId="{8F87E2FA-E403-B442-83A9-F8749D068351}" type="presParOf" srcId="{7D9F814B-8F3E-8342-B108-5F417607A4E2}" destId="{B1334B85-A8BE-3949-863B-DD89A0AEAD37}" srcOrd="5" destOrd="0" presId="urn:microsoft.com/office/officeart/2005/8/layout/matrix1"/>
    <dgm:cxn modelId="{4CFAFDB9-2B2F-E24C-A0E9-0E905371EF5B}" type="presParOf" srcId="{7D9F814B-8F3E-8342-B108-5F417607A4E2}" destId="{084E7B15-7311-494D-96FF-54F576253855}" srcOrd="6" destOrd="0" presId="urn:microsoft.com/office/officeart/2005/8/layout/matrix1"/>
    <dgm:cxn modelId="{AE6C37AA-B72F-7D4E-9B06-E5CB71C1D25E}" type="presParOf" srcId="{7D9F814B-8F3E-8342-B108-5F417607A4E2}" destId="{A5E14FEA-0BD1-E54C-8CEB-87375EF50FEB}" srcOrd="7" destOrd="0" presId="urn:microsoft.com/office/officeart/2005/8/layout/matrix1"/>
    <dgm:cxn modelId="{D5002CA7-0517-824F-84F9-BC941EAD5469}" type="presParOf" srcId="{735BBB7E-5BD2-604A-B557-3D372006E19A}" destId="{12A49ACF-6896-2740-9C38-FBA6E5C6A9D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5974FB-B476-8B43-B8E7-39AB0774890B}" type="doc">
      <dgm:prSet loTypeId="urn:microsoft.com/office/officeart/2005/8/layout/hProcess9" loCatId="" qsTypeId="urn:microsoft.com/office/officeart/2005/8/quickstyle/3D3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937FF747-E0B8-894E-A1C4-A30A35FA9713}">
      <dgm:prSet phldrT="[Text]" custT="1"/>
      <dgm:spPr/>
      <dgm:t>
        <a:bodyPr/>
        <a:lstStyle/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err="1" smtClean="0">
              <a:solidFill>
                <a:schemeClr val="tx1"/>
              </a:solidFill>
            </a:rPr>
            <a:t>nervousnet</a:t>
          </a:r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Team </a:t>
          </a: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*</a:t>
          </a: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>
            <a:solidFill>
              <a:schemeClr val="tx1"/>
            </a:solidFill>
          </a:endParaRPr>
        </a:p>
      </dgm:t>
    </dgm:pt>
    <dgm:pt modelId="{6049CE47-B8F4-5E4F-8BA1-F9BFAE822A0B}" type="parTrans" cxnId="{18F28790-015B-4F44-82CB-2D678158459D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DDB12D98-30C1-4D40-BE94-CABA05E25483}" type="sibTrans" cxnId="{18F28790-015B-4F44-82CB-2D678158459D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F9B0E95-B67A-DC4F-9D06-F6A31FA6C23E}">
      <dgm:prSet phldrT="[Text]" custT="1"/>
      <dgm:spPr/>
      <dgm:t>
        <a:bodyPr/>
        <a:lstStyle/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COSS</a:t>
          </a: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Team </a:t>
          </a: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*</a:t>
          </a: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>
            <a:solidFill>
              <a:schemeClr val="tx1"/>
            </a:solidFill>
          </a:endParaRPr>
        </a:p>
      </dgm:t>
    </dgm:pt>
    <dgm:pt modelId="{6BA5D5B1-42DE-6149-8F3B-1DACF793F1EF}" type="parTrans" cxnId="{6D9AEA3B-95A7-0748-A1E8-46506437A408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5AE3703C-37A6-CD4D-9965-38031BA6157A}" type="sibTrans" cxnId="{6D9AEA3B-95A7-0748-A1E8-46506437A408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FD8F06B0-44B3-DF4E-B17C-042064EAC9B0}">
      <dgm:prSet phldrT="[Text]" custT="1"/>
      <dgm:spPr/>
      <dgm:t>
        <a:bodyPr/>
        <a:lstStyle/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ETH Zurich</a:t>
          </a: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*</a:t>
          </a: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>
            <a:solidFill>
              <a:schemeClr val="tx1"/>
            </a:solidFill>
          </a:endParaRPr>
        </a:p>
      </dgm:t>
    </dgm:pt>
    <dgm:pt modelId="{A2279D15-373A-5D4F-90A0-91227E93F50A}" type="parTrans" cxnId="{F5C38ACD-7DED-D34A-B3D0-D6BFA7E82BF6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0B5207E8-38BD-EF41-8181-E5AC7953BF9D}" type="sibTrans" cxnId="{F5C38ACD-7DED-D34A-B3D0-D6BFA7E82BF6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1C70CF80-BC05-C346-822C-09FA6A6DFA6F}">
      <dgm:prSet custT="1"/>
      <dgm:spPr/>
      <dgm:t>
        <a:bodyPr/>
        <a:lstStyle/>
        <a:p>
          <a:pPr algn="ctr"/>
          <a:r>
            <a:rPr lang="en-US" sz="1400" dirty="0" smtClean="0">
              <a:solidFill>
                <a:schemeClr val="tx1"/>
              </a:solidFill>
            </a:rPr>
            <a:t>External Users</a:t>
          </a: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*</a:t>
          </a:r>
          <a:endParaRPr lang="en-US" sz="1400" dirty="0">
            <a:solidFill>
              <a:schemeClr val="tx1"/>
            </a:solidFill>
          </a:endParaRPr>
        </a:p>
      </dgm:t>
    </dgm:pt>
    <dgm:pt modelId="{BD38ED02-1A5D-1B4A-9BC2-F70EEA488C19}" type="parTrans" cxnId="{C351DF57-83A3-F242-B16B-34C00BA63FA8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6E91D2C-5B6D-D44E-9312-6E3F3AFF6AD7}" type="sibTrans" cxnId="{C351DF57-83A3-F242-B16B-34C00BA63FA8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805D0F5A-F8C3-724B-9B49-E8E0DDFBEE8F}" type="pres">
      <dgm:prSet presAssocID="{6F5974FB-B476-8B43-B8E7-39AB0774890B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A8692B-6012-734B-A701-1512F738CA1B}" type="pres">
      <dgm:prSet presAssocID="{6F5974FB-B476-8B43-B8E7-39AB0774890B}" presName="arrow" presStyleLbl="bgShp" presStyleIdx="0" presStyleCnt="1"/>
      <dgm:spPr/>
    </dgm:pt>
    <dgm:pt modelId="{FC3C17DE-3CCD-5544-9C11-545CE9A8309F}" type="pres">
      <dgm:prSet presAssocID="{6F5974FB-B476-8B43-B8E7-39AB0774890B}" presName="linearProcess" presStyleCnt="0"/>
      <dgm:spPr/>
    </dgm:pt>
    <dgm:pt modelId="{2CBECE77-BC34-8C41-BA8A-407DD579D8C8}" type="pres">
      <dgm:prSet presAssocID="{937FF747-E0B8-894E-A1C4-A30A35FA9713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4D06D-D4F8-4C4D-8A10-02CF77D1618F}" type="pres">
      <dgm:prSet presAssocID="{DDB12D98-30C1-4D40-BE94-CABA05E25483}" presName="sibTrans" presStyleCnt="0"/>
      <dgm:spPr/>
    </dgm:pt>
    <dgm:pt modelId="{1749A5B1-96AC-3446-8EA7-D6B92E12B2A6}" type="pres">
      <dgm:prSet presAssocID="{2F9B0E95-B67A-DC4F-9D06-F6A31FA6C23E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35E2B-71EF-9642-99C9-9756D955CA85}" type="pres">
      <dgm:prSet presAssocID="{5AE3703C-37A6-CD4D-9965-38031BA6157A}" presName="sibTrans" presStyleCnt="0"/>
      <dgm:spPr/>
    </dgm:pt>
    <dgm:pt modelId="{DE326530-5101-9145-925C-5F534DF8F763}" type="pres">
      <dgm:prSet presAssocID="{FD8F06B0-44B3-DF4E-B17C-042064EAC9B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563A63-66C6-7B4B-B7F1-125CD7F14247}" type="pres">
      <dgm:prSet presAssocID="{0B5207E8-38BD-EF41-8181-E5AC7953BF9D}" presName="sibTrans" presStyleCnt="0"/>
      <dgm:spPr/>
    </dgm:pt>
    <dgm:pt modelId="{BBB588FD-B139-1742-A3A8-BA97A89141B3}" type="pres">
      <dgm:prSet presAssocID="{1C70CF80-BC05-C346-822C-09FA6A6DFA6F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7B9F08-5A54-F041-9ABB-2EBCD90E37F6}" type="presOf" srcId="{6F5974FB-B476-8B43-B8E7-39AB0774890B}" destId="{805D0F5A-F8C3-724B-9B49-E8E0DDFBEE8F}" srcOrd="0" destOrd="0" presId="urn:microsoft.com/office/officeart/2005/8/layout/hProcess9"/>
    <dgm:cxn modelId="{18F28790-015B-4F44-82CB-2D678158459D}" srcId="{6F5974FB-B476-8B43-B8E7-39AB0774890B}" destId="{937FF747-E0B8-894E-A1C4-A30A35FA9713}" srcOrd="0" destOrd="0" parTransId="{6049CE47-B8F4-5E4F-8BA1-F9BFAE822A0B}" sibTransId="{DDB12D98-30C1-4D40-BE94-CABA05E25483}"/>
    <dgm:cxn modelId="{05FEB57F-39BE-6B44-8EE9-F2DEDAA14871}" type="presOf" srcId="{FD8F06B0-44B3-DF4E-B17C-042064EAC9B0}" destId="{DE326530-5101-9145-925C-5F534DF8F763}" srcOrd="0" destOrd="0" presId="urn:microsoft.com/office/officeart/2005/8/layout/hProcess9"/>
    <dgm:cxn modelId="{8DFFE5ED-57B4-AB49-8A70-5542135B3411}" type="presOf" srcId="{2F9B0E95-B67A-DC4F-9D06-F6A31FA6C23E}" destId="{1749A5B1-96AC-3446-8EA7-D6B92E12B2A6}" srcOrd="0" destOrd="0" presId="urn:microsoft.com/office/officeart/2005/8/layout/hProcess9"/>
    <dgm:cxn modelId="{FCA982F0-2A42-6640-9A23-FFA4BDE55A1F}" type="presOf" srcId="{937FF747-E0B8-894E-A1C4-A30A35FA9713}" destId="{2CBECE77-BC34-8C41-BA8A-407DD579D8C8}" srcOrd="0" destOrd="0" presId="urn:microsoft.com/office/officeart/2005/8/layout/hProcess9"/>
    <dgm:cxn modelId="{28734D1E-1060-AD46-8914-42FBB8F82B41}" type="presOf" srcId="{1C70CF80-BC05-C346-822C-09FA6A6DFA6F}" destId="{BBB588FD-B139-1742-A3A8-BA97A89141B3}" srcOrd="0" destOrd="0" presId="urn:microsoft.com/office/officeart/2005/8/layout/hProcess9"/>
    <dgm:cxn modelId="{6D9AEA3B-95A7-0748-A1E8-46506437A408}" srcId="{6F5974FB-B476-8B43-B8E7-39AB0774890B}" destId="{2F9B0E95-B67A-DC4F-9D06-F6A31FA6C23E}" srcOrd="1" destOrd="0" parTransId="{6BA5D5B1-42DE-6149-8F3B-1DACF793F1EF}" sibTransId="{5AE3703C-37A6-CD4D-9965-38031BA6157A}"/>
    <dgm:cxn modelId="{F5C38ACD-7DED-D34A-B3D0-D6BFA7E82BF6}" srcId="{6F5974FB-B476-8B43-B8E7-39AB0774890B}" destId="{FD8F06B0-44B3-DF4E-B17C-042064EAC9B0}" srcOrd="2" destOrd="0" parTransId="{A2279D15-373A-5D4F-90A0-91227E93F50A}" sibTransId="{0B5207E8-38BD-EF41-8181-E5AC7953BF9D}"/>
    <dgm:cxn modelId="{C351DF57-83A3-F242-B16B-34C00BA63FA8}" srcId="{6F5974FB-B476-8B43-B8E7-39AB0774890B}" destId="{1C70CF80-BC05-C346-822C-09FA6A6DFA6F}" srcOrd="3" destOrd="0" parTransId="{BD38ED02-1A5D-1B4A-9BC2-F70EEA488C19}" sibTransId="{26E91D2C-5B6D-D44E-9312-6E3F3AFF6AD7}"/>
    <dgm:cxn modelId="{554E7143-E5E9-9C4A-A37F-A126592388FD}" type="presParOf" srcId="{805D0F5A-F8C3-724B-9B49-E8E0DDFBEE8F}" destId="{82A8692B-6012-734B-A701-1512F738CA1B}" srcOrd="0" destOrd="0" presId="urn:microsoft.com/office/officeart/2005/8/layout/hProcess9"/>
    <dgm:cxn modelId="{546CCBAA-3596-5645-A9B3-A20F4E9FFC25}" type="presParOf" srcId="{805D0F5A-F8C3-724B-9B49-E8E0DDFBEE8F}" destId="{FC3C17DE-3CCD-5544-9C11-545CE9A8309F}" srcOrd="1" destOrd="0" presId="urn:microsoft.com/office/officeart/2005/8/layout/hProcess9"/>
    <dgm:cxn modelId="{EFD6DDC5-C164-F948-ACCA-3DF54DD82E85}" type="presParOf" srcId="{FC3C17DE-3CCD-5544-9C11-545CE9A8309F}" destId="{2CBECE77-BC34-8C41-BA8A-407DD579D8C8}" srcOrd="0" destOrd="0" presId="urn:microsoft.com/office/officeart/2005/8/layout/hProcess9"/>
    <dgm:cxn modelId="{9B915A23-8CB4-BE4A-AF38-57F2809C673A}" type="presParOf" srcId="{FC3C17DE-3CCD-5544-9C11-545CE9A8309F}" destId="{9434D06D-D4F8-4C4D-8A10-02CF77D1618F}" srcOrd="1" destOrd="0" presId="urn:microsoft.com/office/officeart/2005/8/layout/hProcess9"/>
    <dgm:cxn modelId="{A28304D4-D622-FB45-B3C2-65BFC5F286C6}" type="presParOf" srcId="{FC3C17DE-3CCD-5544-9C11-545CE9A8309F}" destId="{1749A5B1-96AC-3446-8EA7-D6B92E12B2A6}" srcOrd="2" destOrd="0" presId="urn:microsoft.com/office/officeart/2005/8/layout/hProcess9"/>
    <dgm:cxn modelId="{EE19DD1A-A013-A943-B56B-7B56841CC9DD}" type="presParOf" srcId="{FC3C17DE-3CCD-5544-9C11-545CE9A8309F}" destId="{C6135E2B-71EF-9642-99C9-9756D955CA85}" srcOrd="3" destOrd="0" presId="urn:microsoft.com/office/officeart/2005/8/layout/hProcess9"/>
    <dgm:cxn modelId="{ACD11320-826F-0A4E-9BCF-622419E2AA7B}" type="presParOf" srcId="{FC3C17DE-3CCD-5544-9C11-545CE9A8309F}" destId="{DE326530-5101-9145-925C-5F534DF8F763}" srcOrd="4" destOrd="0" presId="urn:microsoft.com/office/officeart/2005/8/layout/hProcess9"/>
    <dgm:cxn modelId="{5575AE3D-CCF6-A54B-BBA9-13211A774894}" type="presParOf" srcId="{FC3C17DE-3CCD-5544-9C11-545CE9A8309F}" destId="{D1563A63-66C6-7B4B-B7F1-125CD7F14247}" srcOrd="5" destOrd="0" presId="urn:microsoft.com/office/officeart/2005/8/layout/hProcess9"/>
    <dgm:cxn modelId="{7410B40D-96C4-FF41-80D2-A283AFDA6DB5}" type="presParOf" srcId="{FC3C17DE-3CCD-5544-9C11-545CE9A8309F}" destId="{BBB588FD-B139-1742-A3A8-BA97A89141B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127F1-A602-8446-88AC-7D69A83AB66B}">
      <dsp:nvSpPr>
        <dsp:cNvPr id="0" name=""/>
        <dsp:cNvSpPr/>
      </dsp:nvSpPr>
      <dsp:spPr>
        <a:xfrm rot="16200000">
          <a:off x="993506" y="-984982"/>
          <a:ext cx="2032000" cy="4001964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Nunito-Black"/>
              <a:cs typeface="Nunito-Black"/>
            </a:rPr>
            <a:t>Development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</dsp:txBody>
      <dsp:txXfrm rot="5400000">
        <a:off x="8524" y="0"/>
        <a:ext cx="4001964" cy="1524000"/>
      </dsp:txXfrm>
    </dsp:sp>
    <dsp:sp modelId="{07E1AE6B-CD5D-0A4A-AFB2-E40774EF8151}">
      <dsp:nvSpPr>
        <dsp:cNvPr id="0" name=""/>
        <dsp:cNvSpPr/>
      </dsp:nvSpPr>
      <dsp:spPr>
        <a:xfrm>
          <a:off x="4001964" y="0"/>
          <a:ext cx="4001964" cy="2032000"/>
        </a:xfrm>
        <a:prstGeom prst="round1Rect">
          <a:avLst/>
        </a:prstGeom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FFFFFF"/>
            </a:gs>
          </a:gsLst>
          <a:lin ang="90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Tools</a:t>
          </a:r>
          <a:r>
            <a:rPr lang="en-US" sz="2200" b="1" u="sng" kern="1200" dirty="0" smtClean="0">
              <a:solidFill>
                <a:srgbClr val="404040"/>
              </a:solidFill>
            </a:rPr>
            <a:t>         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/>
        </a:p>
      </dsp:txBody>
      <dsp:txXfrm>
        <a:off x="4001964" y="0"/>
        <a:ext cx="4001964" cy="1524000"/>
      </dsp:txXfrm>
    </dsp:sp>
    <dsp:sp modelId="{5E30D4C7-F064-2548-A7F1-806F7742F4E3}">
      <dsp:nvSpPr>
        <dsp:cNvPr id="0" name=""/>
        <dsp:cNvSpPr/>
      </dsp:nvSpPr>
      <dsp:spPr>
        <a:xfrm rot="10800000">
          <a:off x="0" y="2032000"/>
          <a:ext cx="4001964" cy="2032000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Community</a:t>
          </a:r>
          <a:endParaRPr lang="en-US" sz="2200" b="1" kern="1200" dirty="0"/>
        </a:p>
      </dsp:txBody>
      <dsp:txXfrm rot="10800000">
        <a:off x="0" y="2539999"/>
        <a:ext cx="4001964" cy="1524000"/>
      </dsp:txXfrm>
    </dsp:sp>
    <dsp:sp modelId="{084E7B15-7311-494D-96FF-54F576253855}">
      <dsp:nvSpPr>
        <dsp:cNvPr id="0" name=""/>
        <dsp:cNvSpPr/>
      </dsp:nvSpPr>
      <dsp:spPr>
        <a:xfrm rot="5400000">
          <a:off x="4986946" y="1047017"/>
          <a:ext cx="2032000" cy="4001964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65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Products | Applications</a:t>
          </a:r>
          <a:endParaRPr lang="en-US" sz="2200" b="1" u="sng" kern="1200" dirty="0">
            <a:solidFill>
              <a:srgbClr val="404040"/>
            </a:solidFill>
            <a:latin typeface="Nunito-Black"/>
            <a:cs typeface="Nunito-Black"/>
          </a:endParaRPr>
        </a:p>
      </dsp:txBody>
      <dsp:txXfrm rot="-5400000">
        <a:off x="4001964" y="2539999"/>
        <a:ext cx="4001964" cy="1524000"/>
      </dsp:txXfrm>
    </dsp:sp>
    <dsp:sp modelId="{12A49ACF-6896-2740-9C38-FBA6E5C6A9DE}">
      <dsp:nvSpPr>
        <dsp:cNvPr id="0" name=""/>
        <dsp:cNvSpPr/>
      </dsp:nvSpPr>
      <dsp:spPr>
        <a:xfrm>
          <a:off x="2801375" y="1523999"/>
          <a:ext cx="2401178" cy="1016000"/>
        </a:xfrm>
        <a:prstGeom prst="roundRect">
          <a:avLst/>
        </a:prstGeom>
        <a:solidFill>
          <a:srgbClr val="FF770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>
            <a:latin typeface="Nunito-Black"/>
            <a:cs typeface="Nunito-Black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>
            <a:solidFill>
              <a:schemeClr val="tx1">
                <a:lumMod val="50000"/>
                <a:lumOff val="50000"/>
              </a:schemeClr>
            </a:solidFill>
            <a:latin typeface="Nunito-Black"/>
            <a:cs typeface="Nunito-Black"/>
          </a:endParaRPr>
        </a:p>
      </dsp:txBody>
      <dsp:txXfrm>
        <a:off x="2850972" y="1573596"/>
        <a:ext cx="2301984" cy="9168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8692B-6012-734B-A701-1512F738CA1B}">
      <dsp:nvSpPr>
        <dsp:cNvPr id="0" name=""/>
        <dsp:cNvSpPr/>
      </dsp:nvSpPr>
      <dsp:spPr>
        <a:xfrm>
          <a:off x="511175" y="0"/>
          <a:ext cx="5793316" cy="3215217"/>
        </a:xfrm>
        <a:prstGeom prst="rightArrow">
          <a:avLst/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BECE77-BC34-8C41-BA8A-407DD579D8C8}">
      <dsp:nvSpPr>
        <dsp:cNvPr id="0" name=""/>
        <dsp:cNvSpPr/>
      </dsp:nvSpPr>
      <dsp:spPr>
        <a:xfrm>
          <a:off x="2329" y="964565"/>
          <a:ext cx="1513557" cy="1286086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</a:rPr>
            <a:t>nervousnet</a:t>
          </a: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Team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*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chemeClr val="tx1"/>
            </a:solidFill>
          </a:endParaRPr>
        </a:p>
      </dsp:txBody>
      <dsp:txXfrm>
        <a:off x="65111" y="1027347"/>
        <a:ext cx="1387993" cy="1160522"/>
      </dsp:txXfrm>
    </dsp:sp>
    <dsp:sp modelId="{1749A5B1-96AC-3446-8EA7-D6B92E12B2A6}">
      <dsp:nvSpPr>
        <dsp:cNvPr id="0" name=""/>
        <dsp:cNvSpPr/>
      </dsp:nvSpPr>
      <dsp:spPr>
        <a:xfrm>
          <a:off x="1768146" y="964565"/>
          <a:ext cx="1513557" cy="1286086"/>
        </a:xfrm>
        <a:prstGeom prst="roundRect">
          <a:avLst/>
        </a:prstGeom>
        <a:solidFill>
          <a:schemeClr val="accent6">
            <a:shade val="50000"/>
            <a:hueOff val="66939"/>
            <a:satOff val="-163"/>
            <a:lumOff val="1972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COSS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Team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*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chemeClr val="tx1"/>
            </a:solidFill>
          </a:endParaRPr>
        </a:p>
      </dsp:txBody>
      <dsp:txXfrm>
        <a:off x="1830928" y="1027347"/>
        <a:ext cx="1387993" cy="1160522"/>
      </dsp:txXfrm>
    </dsp:sp>
    <dsp:sp modelId="{DE326530-5101-9145-925C-5F534DF8F763}">
      <dsp:nvSpPr>
        <dsp:cNvPr id="0" name=""/>
        <dsp:cNvSpPr/>
      </dsp:nvSpPr>
      <dsp:spPr>
        <a:xfrm>
          <a:off x="3533963" y="964565"/>
          <a:ext cx="1513557" cy="1286086"/>
        </a:xfrm>
        <a:prstGeom prst="roundRect">
          <a:avLst/>
        </a:prstGeom>
        <a:solidFill>
          <a:schemeClr val="accent6">
            <a:shade val="50000"/>
            <a:hueOff val="133877"/>
            <a:satOff val="-326"/>
            <a:lumOff val="3944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ETH Zurich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*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chemeClr val="tx1"/>
            </a:solidFill>
          </a:endParaRPr>
        </a:p>
      </dsp:txBody>
      <dsp:txXfrm>
        <a:off x="3596745" y="1027347"/>
        <a:ext cx="1387993" cy="1160522"/>
      </dsp:txXfrm>
    </dsp:sp>
    <dsp:sp modelId="{BBB588FD-B139-1742-A3A8-BA97A89141B3}">
      <dsp:nvSpPr>
        <dsp:cNvPr id="0" name=""/>
        <dsp:cNvSpPr/>
      </dsp:nvSpPr>
      <dsp:spPr>
        <a:xfrm>
          <a:off x="5299780" y="964565"/>
          <a:ext cx="1513557" cy="1286086"/>
        </a:xfrm>
        <a:prstGeom prst="roundRect">
          <a:avLst/>
        </a:prstGeom>
        <a:solidFill>
          <a:schemeClr val="accent6">
            <a:shade val="50000"/>
            <a:hueOff val="66939"/>
            <a:satOff val="-163"/>
            <a:lumOff val="1972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External Users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*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362562" y="1027347"/>
        <a:ext cx="1387993" cy="1160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EADBD-8C2A-0E4C-92CE-5EBFF6224A3A}" type="datetime1">
              <a:rPr lang="en-US" smtClean="0"/>
              <a:t>27/01/16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4D750-A8E9-D645-8132-9B49B039E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057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2197B-82DA-B840-975D-6BA3EE4C2DC8}" type="datetime1">
              <a:rPr lang="en-US" smtClean="0"/>
              <a:t>27/01/16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561ED-42AD-874A-817D-D113AC0F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2328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7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3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08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6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17989"/>
            <a:ext cx="8915400" cy="6583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86758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7090-103A-FA49-A3B4-31066D77167B}" type="datetime1">
              <a:rPr lang="en-US" smtClean="0"/>
              <a:t>27/01/16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1536192"/>
            <a:ext cx="3427413" cy="3154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529334"/>
            <a:ext cx="457200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ABC2C74B-38EB-6142-981A-F4874F5C558C}" type="datetime1">
              <a:rPr lang="en-US" smtClean="0"/>
              <a:t>27/01/16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8B6A-9F4E-B64E-B36C-0598F402E0B0}" type="datetime1">
              <a:rPr lang="en-US" smtClean="0"/>
              <a:t>27/01/16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85937D96-DDC1-4747-AA95-A033CACCB96C}" type="datetime1">
              <a:rPr lang="en-US" smtClean="0"/>
              <a:t>27/01/16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5321CDED-9626-FA46-9EE7-E82FB8600649}" type="datetime1">
              <a:rPr lang="en-US" smtClean="0"/>
              <a:t>27/01/16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6601968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847165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1971877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507A-5856-C541-981B-4412383053C8}" type="datetime1">
              <a:rPr lang="en-US" smtClean="0"/>
              <a:t>27/01/16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847165"/>
            <a:ext cx="914400" cy="4149959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301003"/>
            <a:ext cx="6426200" cy="340672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DD47-EC52-8743-A4BF-BDFBFBA3AE81}" type="datetime1">
              <a:rPr lang="en-US" smtClean="0"/>
              <a:t>27/01/16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DB73-494B-5E4A-8019-F4524E111BAF}" type="datetime1">
              <a:rPr lang="en-US" smtClean="0"/>
              <a:t>27/01/16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69076"/>
            <a:ext cx="8915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57700"/>
            <a:ext cx="8001000" cy="6858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EB98-4821-3849-86D7-AEAB3699D07C}" type="datetime1">
              <a:rPr lang="en-US" smtClean="0"/>
              <a:t>27/01/16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9146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0299"/>
            <a:ext cx="8915400" cy="17145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13455"/>
            <a:ext cx="8001000" cy="58293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1E45-9E9F-C742-80C0-3820C3566BB1}" type="datetime1">
              <a:rPr lang="en-US" smtClean="0"/>
              <a:t>27/01/16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CB5CC828-769C-E54C-9215-692401F93968}" type="datetime1">
              <a:rPr lang="en-US" smtClean="0"/>
              <a:t>27/01/16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1AA2AE0E-A114-5642-B6C6-FD149E76306E}" type="datetime1">
              <a:rPr lang="en-US" smtClean="0"/>
              <a:t>27/01/16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41195"/>
            <a:ext cx="2895600" cy="273844"/>
          </a:xfrm>
        </p:spPr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5A52-2182-4049-98B2-F3202A644989}" type="datetime1">
              <a:rPr lang="en-US" smtClean="0"/>
              <a:t>27/01/16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FDC8-DC40-7C44-B03A-3EFB3AAE78B7}" type="datetime1">
              <a:rPr lang="en-US" smtClean="0"/>
              <a:t>27/01/16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1943101"/>
            <a:ext cx="3566160" cy="276463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1529333"/>
            <a:ext cx="356616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22BC680A-A1C5-9D47-898A-4B941B6FDB12}" type="datetime1">
              <a:rPr lang="en-US" smtClean="0"/>
              <a:t>27/01/16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842892"/>
            <a:ext cx="8913813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946672"/>
            <a:ext cx="7610476" cy="275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411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4D9655-E859-0A4D-ABA6-66C7095048D0}" type="datetime1">
              <a:rPr lang="en-US" smtClean="0"/>
              <a:t>27/01/16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4119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4926807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37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5006340"/>
            <a:ext cx="7999413" cy="1371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hf sldNum="0" hd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4" Type="http://schemas.openxmlformats.org/officeDocument/2006/relationships/slide" Target="slide18.xml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eg"/><Relationship Id="rId10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nervousnet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719418"/>
          </a:xfrm>
        </p:spPr>
        <p:txBody>
          <a:bodyPr>
            <a:normAutofit/>
          </a:bodyPr>
          <a:lstStyle/>
          <a:p>
            <a:r>
              <a:rPr lang="en-US" dirty="0" smtClean="0"/>
              <a:t>Re-engineering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7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2"/>
            <a:ext cx="87264" cy="21154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HUB </a:t>
            </a:r>
            <a:r>
              <a:rPr lang="en-US" dirty="0" err="1" smtClean="0">
                <a:solidFill>
                  <a:schemeClr val="bg1"/>
                </a:solidFill>
              </a:rPr>
              <a:t>WebView</a:t>
            </a:r>
            <a:r>
              <a:rPr lang="en-US" dirty="0" smtClean="0">
                <a:solidFill>
                  <a:schemeClr val="bg1"/>
                </a:solidFill>
              </a:rPr>
              <a:t> 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What it does?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Allows for external applications running within a WebView to communicate with the LAE and request for content and data.</a:t>
            </a:r>
          </a:p>
          <a:p>
            <a:pPr marL="285750" indent="-285750" algn="just">
              <a:buFont typeface="Arial"/>
              <a:buChar char="•"/>
            </a:pPr>
            <a:endParaRPr lang="en-US" sz="1400" dirty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r>
              <a:rPr lang="en-US" sz="1400" b="1" dirty="0" smtClean="0"/>
              <a:t>Android &amp; 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Completely new </a:t>
            </a:r>
            <a:r>
              <a:rPr lang="en-US" sz="1200" dirty="0"/>
              <a:t>f</a:t>
            </a:r>
            <a:r>
              <a:rPr lang="en-US" sz="1200" dirty="0" smtClean="0"/>
              <a:t>eature.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Define the protocol required for communication between the WebView apps</a:t>
            </a:r>
            <a:r>
              <a:rPr lang="en-US" sz="1200" dirty="0"/>
              <a:t> </a:t>
            </a:r>
            <a:r>
              <a:rPr lang="en-US" sz="1200" dirty="0" smtClean="0"/>
              <a:t>and the LAE</a:t>
            </a:r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21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TLS / SSL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Left-Right Arrow 34"/>
          <p:cNvSpPr/>
          <p:nvPr/>
        </p:nvSpPr>
        <p:spPr>
          <a:xfrm>
            <a:off x="2772809" y="3989649"/>
            <a:ext cx="849963" cy="453124"/>
          </a:xfrm>
          <a:prstGeom prst="leftRightArrow">
            <a:avLst>
              <a:gd name="adj1" fmla="val 50000"/>
              <a:gd name="adj2" fmla="val 344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SSL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21120" y="3864805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D9D9D9"/>
                </a:solidFill>
              </a:rPr>
              <a:t>nervousnet</a:t>
            </a:r>
            <a:r>
              <a:rPr lang="en-US" sz="1200" dirty="0" smtClean="0">
                <a:solidFill>
                  <a:srgbClr val="D9D9D9"/>
                </a:solidFill>
              </a:rPr>
              <a:t> </a:t>
            </a:r>
            <a:r>
              <a:rPr lang="en-US" sz="1200" dirty="0">
                <a:solidFill>
                  <a:srgbClr val="D9D9D9"/>
                </a:solidFill>
              </a:rPr>
              <a:t>Proxy / Server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4667" y="842656"/>
            <a:ext cx="2925703" cy="30221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Secure transmission of data from mobile client to Server.</a:t>
            </a:r>
          </a:p>
          <a:p>
            <a:endParaRPr lang="en-US" sz="1200" dirty="0"/>
          </a:p>
          <a:p>
            <a:r>
              <a:rPr lang="en-US" sz="1200" dirty="0" smtClean="0"/>
              <a:t>Steps: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Generate key on the server using </a:t>
            </a:r>
            <a:r>
              <a:rPr lang="en-US" sz="1200" dirty="0" err="1" smtClean="0"/>
              <a:t>KeyTool</a:t>
            </a:r>
            <a:r>
              <a:rPr lang="en-US" sz="12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Send key to CA authority for signing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Configure server to use HTTPS</a:t>
            </a:r>
            <a:endParaRPr lang="en-US" sz="1200" dirty="0"/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Replace code to use https connections from the client</a:t>
            </a:r>
          </a:p>
          <a:p>
            <a:pPr marL="285750" indent="-285750">
              <a:buFont typeface="Arial"/>
              <a:buChar char="•"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26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452411" y="3695700"/>
            <a:ext cx="17989" cy="132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452411" y="635572"/>
            <a:ext cx="0" cy="1053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– Why would users download it?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422400"/>
            <a:ext cx="1511299" cy="25542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490425" y="780534"/>
            <a:ext cx="77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Utility</a:t>
            </a:r>
            <a:endParaRPr lang="en-US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316425" y="780534"/>
            <a:ext cx="133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Extensions</a:t>
            </a:r>
            <a:endParaRPr lang="en-US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" y="1660723"/>
            <a:ext cx="32004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Visualize Sensor Readings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View Sensor Analytics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View </a:t>
            </a:r>
            <a:r>
              <a:rPr lang="en-US" sz="1400" dirty="0" err="1" smtClean="0"/>
              <a:t>nervousnet</a:t>
            </a:r>
            <a:r>
              <a:rPr lang="en-US" sz="1400" dirty="0" smtClean="0"/>
              <a:t> Extension Apps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*******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422899" y="1612900"/>
            <a:ext cx="3200401" cy="3306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Applications depending upon the </a:t>
            </a:r>
            <a:r>
              <a:rPr lang="en-US" sz="1400" dirty="0" err="1" smtClean="0"/>
              <a:t>nervousnet</a:t>
            </a:r>
            <a:r>
              <a:rPr lang="en-US" sz="1400" dirty="0" smtClean="0"/>
              <a:t> App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Every time an extension app is started it checks if the “HUB” app is installed and running. If not, prompts to download it.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e.g. SwarmPulse, </a:t>
            </a:r>
            <a:r>
              <a:rPr lang="en-US" sz="1400" dirty="0" err="1" smtClean="0"/>
              <a:t>nervousnet</a:t>
            </a:r>
            <a:r>
              <a:rPr lang="en-US" sz="1400" dirty="0" smtClean="0"/>
              <a:t> Competition app, Falling walls treasure hunt app and more external developer apps.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012839" y="3849694"/>
            <a:ext cx="915635" cy="430887"/>
          </a:xfrm>
          <a:prstGeom prst="rect">
            <a:avLst/>
          </a:prstGeom>
          <a:solidFill>
            <a:schemeClr val="lt1">
              <a:alpha val="9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unito-Black"/>
                <a:cs typeface="Nunito-Black"/>
              </a:rPr>
              <a:t>nervousnet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unito-Black"/>
                <a:cs typeface="Nunito-Black"/>
              </a:rPr>
              <a:t> </a:t>
            </a:r>
          </a:p>
          <a:p>
            <a:pPr algn="ctr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unito-Black"/>
                <a:cs typeface="Nunito-Black"/>
              </a:rPr>
              <a:t>HUB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Nunito-Black"/>
              <a:cs typeface="Nunito-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55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1" y="527985"/>
            <a:ext cx="2564175" cy="46155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96999" y="137160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96999" y="1380067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 smtClean="0"/>
              <a:t>nervousnet</a:t>
            </a:r>
            <a:endParaRPr lang="en-US" sz="800" b="1" dirty="0"/>
          </a:p>
        </p:txBody>
      </p:sp>
      <p:sp>
        <p:nvSpPr>
          <p:cNvPr id="13" name="Rectangle 12"/>
          <p:cNvSpPr/>
          <p:nvPr/>
        </p:nvSpPr>
        <p:spPr>
          <a:xfrm>
            <a:off x="1397000" y="1718735"/>
            <a:ext cx="1693334" cy="304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Automatic</a:t>
            </a:r>
          </a:p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Collection</a:t>
            </a:r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586557" y="1761070"/>
            <a:ext cx="486837" cy="211666"/>
          </a:xfrm>
          <a:prstGeom prst="roundRect">
            <a:avLst>
              <a:gd name="adj" fmla="val 44667"/>
            </a:avLst>
          </a:prstGeom>
          <a:solidFill>
            <a:schemeClr val="bg1">
              <a:lumMod val="75000"/>
            </a:schemeClr>
          </a:solidFill>
          <a:ln>
            <a:solidFill>
              <a:srgbClr val="7F7F7F"/>
            </a:solidFill>
          </a:ln>
          <a:effectLst>
            <a:innerShdw blurRad="63500" dist="5842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 smtClean="0">
                <a:solidFill>
                  <a:srgbClr val="404040"/>
                </a:solidFill>
              </a:rPr>
              <a:t>OFF</a:t>
            </a:r>
            <a:endParaRPr lang="en-US" sz="700" dirty="0">
              <a:solidFill>
                <a:srgbClr val="40404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19867" y="1761070"/>
            <a:ext cx="436031" cy="211666"/>
          </a:xfrm>
          <a:prstGeom prst="roundRect">
            <a:avLst>
              <a:gd name="adj" fmla="val 44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ON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13933" y="2065865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</a:t>
            </a:r>
            <a:r>
              <a:rPr lang="en-US" sz="700" b="1" dirty="0"/>
              <a:t>s</a:t>
            </a:r>
            <a:endParaRPr lang="en-US" sz="700" b="1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286028" y="2065859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 Analytics</a:t>
            </a:r>
            <a:endParaRPr lang="en-US" sz="700" b="1" dirty="0"/>
          </a:p>
        </p:txBody>
      </p:sp>
      <p:sp>
        <p:nvSpPr>
          <p:cNvPr id="25" name="Rectangle 24"/>
          <p:cNvSpPr/>
          <p:nvPr/>
        </p:nvSpPr>
        <p:spPr>
          <a:xfrm>
            <a:off x="2281775" y="2760126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Settings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18159" y="346285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700" b="1" dirty="0" smtClean="0"/>
              <a:t>Help</a:t>
            </a:r>
            <a:endParaRPr lang="en-US" sz="700" b="1" dirty="0"/>
          </a:p>
        </p:txBody>
      </p:sp>
      <p:sp>
        <p:nvSpPr>
          <p:cNvPr id="27" name="Rectangle 26"/>
          <p:cNvSpPr/>
          <p:nvPr/>
        </p:nvSpPr>
        <p:spPr>
          <a:xfrm>
            <a:off x="2277526" y="345439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About</a:t>
            </a:r>
            <a:endParaRPr lang="en-US" sz="700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38" y="511057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815146" y="1354672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544231" y="2150529"/>
            <a:ext cx="262468" cy="2624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421478" y="2730031"/>
            <a:ext cx="533397" cy="53339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655221" y="3572935"/>
            <a:ext cx="330199" cy="33019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523059" y="3589869"/>
            <a:ext cx="266706" cy="26670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348" y="511057"/>
            <a:ext cx="2564175" cy="4615515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6273799" y="1380067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2" name="Rectangle 61"/>
          <p:cNvSpPr/>
          <p:nvPr/>
        </p:nvSpPr>
        <p:spPr>
          <a:xfrm>
            <a:off x="6265332" y="1354672"/>
            <a:ext cx="1693334" cy="2921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56720" y="1354673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Accelerometer</a:t>
            </a:r>
            <a:endParaRPr lang="en-US" sz="800" b="1" dirty="0"/>
          </a:p>
        </p:txBody>
      </p:sp>
      <p:sp>
        <p:nvSpPr>
          <p:cNvPr id="67" name="Rectangle 66"/>
          <p:cNvSpPr/>
          <p:nvPr/>
        </p:nvSpPr>
        <p:spPr>
          <a:xfrm>
            <a:off x="1396999" y="490643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Home Screen</a:t>
            </a:r>
            <a:endParaRPr lang="en-US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3814087" y="4910678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 Main Screen</a:t>
            </a:r>
            <a:endParaRPr lang="en-US" sz="800" b="1" dirty="0"/>
          </a:p>
        </p:txBody>
      </p:sp>
      <p:sp>
        <p:nvSpPr>
          <p:cNvPr id="69" name="Rectangle 68"/>
          <p:cNvSpPr/>
          <p:nvPr/>
        </p:nvSpPr>
        <p:spPr>
          <a:xfrm>
            <a:off x="6294819" y="48979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Accelerometer Reading</a:t>
            </a:r>
            <a:endParaRPr lang="en-US" sz="800" b="1" dirty="0"/>
          </a:p>
        </p:txBody>
      </p:sp>
      <p:sp>
        <p:nvSpPr>
          <p:cNvPr id="76" name="Rectangle 75"/>
          <p:cNvSpPr/>
          <p:nvPr/>
        </p:nvSpPr>
        <p:spPr>
          <a:xfrm>
            <a:off x="1422401" y="2760128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App Showcase</a:t>
            </a:r>
            <a:endParaRPr lang="en-US" sz="700" b="1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2148" y="2810346"/>
            <a:ext cx="321742" cy="321742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0626" y="2150530"/>
            <a:ext cx="270934" cy="270934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3815146" y="135467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</a:t>
            </a:r>
            <a:endParaRPr lang="en-US" sz="800" b="1" dirty="0"/>
          </a:p>
        </p:txBody>
      </p:sp>
      <p:sp>
        <p:nvSpPr>
          <p:cNvPr id="80" name="Rectangle 79"/>
          <p:cNvSpPr/>
          <p:nvPr/>
        </p:nvSpPr>
        <p:spPr>
          <a:xfrm>
            <a:off x="3822554" y="1621351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Accelerometer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694649" y="1621345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Light</a:t>
            </a:r>
            <a:endParaRPr lang="en-US" sz="600" b="1" dirty="0"/>
          </a:p>
        </p:txBody>
      </p:sp>
      <p:sp>
        <p:nvSpPr>
          <p:cNvPr id="82" name="Rectangle 81"/>
          <p:cNvSpPr/>
          <p:nvPr/>
        </p:nvSpPr>
        <p:spPr>
          <a:xfrm>
            <a:off x="4690396" y="2315612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Battery</a:t>
            </a:r>
            <a:endParaRPr lang="en-US" sz="600" b="1" dirty="0"/>
          </a:p>
        </p:txBody>
      </p:sp>
      <p:sp>
        <p:nvSpPr>
          <p:cNvPr id="83" name="Rectangle 82"/>
          <p:cNvSpPr/>
          <p:nvPr/>
        </p:nvSpPr>
        <p:spPr>
          <a:xfrm>
            <a:off x="3826780" y="3018340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Proximity</a:t>
            </a:r>
            <a:endParaRPr lang="en-US" sz="600" b="1" dirty="0"/>
          </a:p>
        </p:txBody>
      </p:sp>
      <p:sp>
        <p:nvSpPr>
          <p:cNvPr id="84" name="Rectangle 83"/>
          <p:cNvSpPr/>
          <p:nvPr/>
        </p:nvSpPr>
        <p:spPr>
          <a:xfrm>
            <a:off x="4686147" y="3009880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Temperature</a:t>
            </a:r>
            <a:endParaRPr lang="en-US" sz="700" b="1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4931680" y="3145355"/>
            <a:ext cx="266706" cy="266706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3831022" y="231561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Sound</a:t>
            </a:r>
            <a:endParaRPr lang="en-US" sz="600" b="1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4097703" y="1744136"/>
            <a:ext cx="240839" cy="24083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4948614" y="1720296"/>
            <a:ext cx="266706" cy="266706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3841" y="2425225"/>
            <a:ext cx="279405" cy="27940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4734972" y="2296463"/>
            <a:ext cx="704746" cy="52798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7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1" y="527985"/>
            <a:ext cx="2564175" cy="46155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38" y="511057"/>
            <a:ext cx="2564175" cy="461551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747" y="494123"/>
            <a:ext cx="2564175" cy="4615515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6265332" y="1354672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77885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1396853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94819" y="48979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 Reading Screen</a:t>
            </a:r>
            <a:endParaRPr lang="en-US" sz="800" b="1" dirty="0"/>
          </a:p>
        </p:txBody>
      </p:sp>
      <p:sp>
        <p:nvSpPr>
          <p:cNvPr id="44" name="Rectangle 43"/>
          <p:cNvSpPr/>
          <p:nvPr/>
        </p:nvSpPr>
        <p:spPr>
          <a:xfrm>
            <a:off x="1396853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Sensor</a:t>
            </a:r>
            <a:endParaRPr lang="en-US" sz="800" b="1" dirty="0"/>
          </a:p>
        </p:txBody>
      </p:sp>
      <p:sp>
        <p:nvSpPr>
          <p:cNvPr id="50" name="Rectangle 49"/>
          <p:cNvSpPr/>
          <p:nvPr/>
        </p:nvSpPr>
        <p:spPr>
          <a:xfrm>
            <a:off x="3809852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09852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Sensor</a:t>
            </a:r>
            <a:endParaRPr lang="en-US" sz="8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034369" y="2220252"/>
            <a:ext cx="1265766" cy="12657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733941" y="2108200"/>
            <a:ext cx="733659" cy="1490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1392142" y="2108200"/>
            <a:ext cx="1698045" cy="14901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65870" y="2563965"/>
            <a:ext cx="62333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Nunito-Black"/>
                <a:cs typeface="Nunito-Black"/>
              </a:rPr>
              <a:t>560 </a:t>
            </a:r>
          </a:p>
          <a:p>
            <a:pPr algn="ctr"/>
            <a:r>
              <a:rPr lang="en-US" sz="1100" dirty="0" err="1" smtClean="0">
                <a:latin typeface="Nunito-Black"/>
                <a:cs typeface="Nunito-Black"/>
              </a:rPr>
              <a:t>luxes</a:t>
            </a:r>
            <a:endParaRPr lang="en-US" sz="1100" dirty="0">
              <a:latin typeface="Nunito-Black"/>
              <a:cs typeface="Nunito-Black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40204" y="2814931"/>
            <a:ext cx="46679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Nunito-Black"/>
                <a:cs typeface="Nunito-Black"/>
              </a:rPr>
              <a:t>46</a:t>
            </a:r>
          </a:p>
          <a:p>
            <a:pPr algn="ctr"/>
            <a:r>
              <a:rPr lang="en-US" sz="1100" b="1" dirty="0" smtClean="0">
                <a:solidFill>
                  <a:srgbClr val="FFFFFF"/>
                </a:solidFill>
                <a:latin typeface="Nunito-Black"/>
                <a:cs typeface="Nunito-Black"/>
              </a:rPr>
              <a:t>dB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392142" y="491490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Reading Screen</a:t>
            </a:r>
            <a:endParaRPr lang="en-US" sz="800" b="1" dirty="0"/>
          </a:p>
        </p:txBody>
      </p:sp>
      <p:sp>
        <p:nvSpPr>
          <p:cNvPr id="56" name="Rectangle 55"/>
          <p:cNvSpPr/>
          <p:nvPr/>
        </p:nvSpPr>
        <p:spPr>
          <a:xfrm>
            <a:off x="3809852" y="491067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Reading Screen</a:t>
            </a:r>
            <a:endParaRPr lang="en-US" sz="8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48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3" y="468729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919411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9411" y="13208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</a:t>
            </a:r>
            <a:endParaRPr lang="en-US" sz="800" b="1" dirty="0"/>
          </a:p>
        </p:txBody>
      </p:sp>
      <p:sp>
        <p:nvSpPr>
          <p:cNvPr id="41" name="Rectangle 40"/>
          <p:cNvSpPr/>
          <p:nvPr/>
        </p:nvSpPr>
        <p:spPr>
          <a:xfrm>
            <a:off x="927878" y="176108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b="1" dirty="0"/>
          </a:p>
        </p:txBody>
      </p:sp>
      <p:sp>
        <p:nvSpPr>
          <p:cNvPr id="33" name="Rectangle 32"/>
          <p:cNvSpPr/>
          <p:nvPr/>
        </p:nvSpPr>
        <p:spPr>
          <a:xfrm>
            <a:off x="919411" y="1566339"/>
            <a:ext cx="1693334" cy="1947329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a sensor:</a:t>
            </a:r>
          </a:p>
          <a:p>
            <a:endParaRPr lang="en-US" sz="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tx1"/>
                </a:solidFill>
              </a:rPr>
              <a:t>Accelerometer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Battery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Gyroscope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Magnetic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Pressure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Proximity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Temperature</a:t>
            </a:r>
          </a:p>
          <a:p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7877" y="3496744"/>
            <a:ext cx="880535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Time-Range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sp>
        <p:nvSpPr>
          <p:cNvPr id="35" name="Rectangle 34"/>
          <p:cNvSpPr/>
          <p:nvPr/>
        </p:nvSpPr>
        <p:spPr>
          <a:xfrm>
            <a:off x="1799948" y="3496743"/>
            <a:ext cx="807506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Real-time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227384" y="3513678"/>
            <a:ext cx="270937" cy="27093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074052" y="3526382"/>
            <a:ext cx="254002" cy="25400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613" y="468729"/>
            <a:ext cx="2564175" cy="4615515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3378064" y="133773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2" name="Rectangle 61"/>
          <p:cNvSpPr/>
          <p:nvPr/>
        </p:nvSpPr>
        <p:spPr>
          <a:xfrm>
            <a:off x="3369597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360985" y="131234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18352" y="486835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 Screen</a:t>
            </a:r>
            <a:endParaRPr lang="en-US" sz="800" b="1" dirty="0"/>
          </a:p>
        </p:txBody>
      </p:sp>
      <p:sp>
        <p:nvSpPr>
          <p:cNvPr id="69" name="Rectangle 68"/>
          <p:cNvSpPr/>
          <p:nvPr/>
        </p:nvSpPr>
        <p:spPr>
          <a:xfrm>
            <a:off x="3399084" y="4855644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List Screen</a:t>
            </a:r>
            <a:endParaRPr lang="en-US" sz="800" b="1" dirty="0"/>
          </a:p>
        </p:txBody>
      </p:sp>
      <p:sp>
        <p:nvSpPr>
          <p:cNvPr id="74" name="Rectangle 73"/>
          <p:cNvSpPr/>
          <p:nvPr/>
        </p:nvSpPr>
        <p:spPr>
          <a:xfrm>
            <a:off x="3394998" y="1579043"/>
            <a:ext cx="1659321" cy="6984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597" y="1680180"/>
            <a:ext cx="461960" cy="419554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3394998" y="2260589"/>
            <a:ext cx="1659321" cy="698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8866" y="2311391"/>
            <a:ext cx="575163" cy="575163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4029993" y="2523057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004029" y="1752610"/>
            <a:ext cx="914969" cy="3047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nervousnet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Competition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47" y="451795"/>
            <a:ext cx="2564175" cy="4615515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6011198" y="132080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6" name="Rectangle 45"/>
          <p:cNvSpPr/>
          <p:nvPr/>
        </p:nvSpPr>
        <p:spPr>
          <a:xfrm>
            <a:off x="6002731" y="129541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994119" y="12954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8" name="Rectangle 47"/>
          <p:cNvSpPr/>
          <p:nvPr/>
        </p:nvSpPr>
        <p:spPr>
          <a:xfrm>
            <a:off x="6032218" y="483871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Details Screen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6028132" y="1540934"/>
            <a:ext cx="1659321" cy="64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2218" y="1608670"/>
            <a:ext cx="575163" cy="575163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6637163" y="1583281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11198" y="2192290"/>
            <a:ext cx="1676399" cy="16933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The SwarmPulse service allows for collective visualization and sharing of mobile sensor data, text messages, media files and more.</a:t>
            </a:r>
          </a:p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 The "SwarmPulse" service is built on top of the </a:t>
            </a:r>
            <a:r>
              <a:rPr lang="en-US" sz="800" b="1" dirty="0" err="1" smtClean="0">
                <a:solidFill>
                  <a:srgbClr val="FFFFFF"/>
                </a:solidFill>
              </a:rPr>
              <a:t>nervousnet</a:t>
            </a:r>
            <a:r>
              <a:rPr lang="en-US" sz="800" b="1" dirty="0" smtClean="0">
                <a:solidFill>
                  <a:srgbClr val="FFFFFF"/>
                </a:solidFill>
              </a:rPr>
              <a:t> research platform, a large-scale distributed research platform that provides real-time social sensing services as a public good. Existing Big Data</a:t>
            </a:r>
            <a:endParaRPr lang="en-US" sz="800" b="1" dirty="0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23750" y="3928532"/>
            <a:ext cx="1655235" cy="25401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Download from App Store</a:t>
            </a:r>
            <a:endParaRPr lang="en-US" sz="9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43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025" y="396645"/>
            <a:ext cx="2564175" cy="46155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01533" y="124026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01533" y="1248727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 smtClean="0"/>
              <a:t>nervousnet</a:t>
            </a:r>
            <a:endParaRPr lang="en-US" sz="800" b="1" dirty="0"/>
          </a:p>
        </p:txBody>
      </p:sp>
      <p:sp>
        <p:nvSpPr>
          <p:cNvPr id="13" name="Rectangle 12"/>
          <p:cNvSpPr/>
          <p:nvPr/>
        </p:nvSpPr>
        <p:spPr>
          <a:xfrm>
            <a:off x="3801534" y="1587395"/>
            <a:ext cx="1693334" cy="304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Automatic</a:t>
            </a:r>
          </a:p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Collection</a:t>
            </a:r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991091" y="1629730"/>
            <a:ext cx="486837" cy="211666"/>
          </a:xfrm>
          <a:prstGeom prst="roundRect">
            <a:avLst>
              <a:gd name="adj" fmla="val 44667"/>
            </a:avLst>
          </a:prstGeom>
          <a:solidFill>
            <a:schemeClr val="bg1">
              <a:lumMod val="75000"/>
            </a:schemeClr>
          </a:solidFill>
          <a:ln>
            <a:solidFill>
              <a:srgbClr val="7F7F7F"/>
            </a:solidFill>
          </a:ln>
          <a:effectLst>
            <a:innerShdw blurRad="63500" dist="5842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 smtClean="0">
                <a:solidFill>
                  <a:srgbClr val="404040"/>
                </a:solidFill>
              </a:rPr>
              <a:t>OFF</a:t>
            </a:r>
            <a:endParaRPr lang="en-US" sz="700" dirty="0">
              <a:solidFill>
                <a:srgbClr val="40404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24401" y="1629730"/>
            <a:ext cx="436031" cy="211666"/>
          </a:xfrm>
          <a:prstGeom prst="roundRect">
            <a:avLst>
              <a:gd name="adj" fmla="val 44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ON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hlinkClick r:id="rId3" action="ppaction://hlinksldjump"/>
          </p:cNvPr>
          <p:cNvSpPr/>
          <p:nvPr/>
        </p:nvSpPr>
        <p:spPr>
          <a:xfrm>
            <a:off x="3818467" y="1934525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</a:t>
            </a:r>
            <a:r>
              <a:rPr lang="en-US" sz="700" b="1" dirty="0"/>
              <a:t>s</a:t>
            </a:r>
            <a:endParaRPr lang="en-US" sz="700" b="1" dirty="0" smtClean="0"/>
          </a:p>
        </p:txBody>
      </p:sp>
      <p:sp>
        <p:nvSpPr>
          <p:cNvPr id="24" name="Rectangle 23">
            <a:hlinkClick r:id="rId4" action="ppaction://hlinksldjump"/>
          </p:cNvPr>
          <p:cNvSpPr/>
          <p:nvPr/>
        </p:nvSpPr>
        <p:spPr>
          <a:xfrm>
            <a:off x="4690562" y="1934519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 Analytics</a:t>
            </a:r>
            <a:endParaRPr lang="en-US" sz="700" b="1" dirty="0"/>
          </a:p>
        </p:txBody>
      </p:sp>
      <p:sp>
        <p:nvSpPr>
          <p:cNvPr id="25" name="Rectangle 24"/>
          <p:cNvSpPr/>
          <p:nvPr/>
        </p:nvSpPr>
        <p:spPr>
          <a:xfrm>
            <a:off x="4686309" y="2628786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Settings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22693" y="333151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700" b="1" dirty="0" smtClean="0"/>
              <a:t>Help</a:t>
            </a:r>
            <a:endParaRPr lang="en-US" sz="700" b="1" dirty="0"/>
          </a:p>
        </p:txBody>
      </p:sp>
      <p:sp>
        <p:nvSpPr>
          <p:cNvPr id="27" name="Rectangle 26"/>
          <p:cNvSpPr/>
          <p:nvPr/>
        </p:nvSpPr>
        <p:spPr>
          <a:xfrm>
            <a:off x="4682060" y="332305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About</a:t>
            </a:r>
            <a:endParaRPr lang="en-US" sz="7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948765" y="2019189"/>
            <a:ext cx="262468" cy="2624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4826012" y="2598691"/>
            <a:ext cx="533397" cy="53339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059755" y="3441595"/>
            <a:ext cx="330199" cy="33019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4927593" y="3458529"/>
            <a:ext cx="266706" cy="266706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626534" y="2366003"/>
            <a:ext cx="1693334" cy="3941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Home Screen </a:t>
            </a:r>
          </a:p>
          <a:p>
            <a:pPr algn="ctr"/>
            <a:r>
              <a:rPr lang="en-US" sz="800" b="1" dirty="0" smtClean="0"/>
              <a:t>0</a:t>
            </a:r>
            <a:endParaRPr lang="en-US" sz="800" b="1" dirty="0"/>
          </a:p>
        </p:txBody>
      </p:sp>
      <p:sp>
        <p:nvSpPr>
          <p:cNvPr id="76" name="Rectangle 75"/>
          <p:cNvSpPr/>
          <p:nvPr/>
        </p:nvSpPr>
        <p:spPr>
          <a:xfrm>
            <a:off x="3826935" y="2628788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App Showcase</a:t>
            </a:r>
            <a:endParaRPr lang="en-US" sz="700" b="1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6682" y="2679006"/>
            <a:ext cx="321742" cy="321742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85160" y="2019190"/>
            <a:ext cx="270934" cy="27093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10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193" y="527985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834701" y="137160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0" y="2348536"/>
            <a:ext cx="1693334" cy="3730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 Main Screen</a:t>
            </a:r>
          </a:p>
          <a:p>
            <a:pPr algn="ctr"/>
            <a:r>
              <a:rPr lang="en-US" sz="800" b="1" dirty="0" smtClean="0"/>
              <a:t>0-1</a:t>
            </a:r>
            <a:endParaRPr lang="en-US" sz="800" b="1" dirty="0"/>
          </a:p>
        </p:txBody>
      </p:sp>
      <p:sp>
        <p:nvSpPr>
          <p:cNvPr id="79" name="Rectangle 78"/>
          <p:cNvSpPr/>
          <p:nvPr/>
        </p:nvSpPr>
        <p:spPr>
          <a:xfrm>
            <a:off x="1834701" y="137159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</a:t>
            </a:r>
            <a:endParaRPr lang="en-US" sz="800" b="1" dirty="0"/>
          </a:p>
        </p:txBody>
      </p:sp>
      <p:sp>
        <p:nvSpPr>
          <p:cNvPr id="80" name="Rectangle 79"/>
          <p:cNvSpPr/>
          <p:nvPr/>
        </p:nvSpPr>
        <p:spPr>
          <a:xfrm>
            <a:off x="1842109" y="1638279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Accelerometer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714204" y="1638273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Light</a:t>
            </a:r>
            <a:endParaRPr lang="en-US" sz="600" b="1" dirty="0"/>
          </a:p>
        </p:txBody>
      </p:sp>
      <p:sp>
        <p:nvSpPr>
          <p:cNvPr id="82" name="Rectangle 81"/>
          <p:cNvSpPr/>
          <p:nvPr/>
        </p:nvSpPr>
        <p:spPr>
          <a:xfrm>
            <a:off x="2709951" y="2332540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Battery</a:t>
            </a:r>
            <a:endParaRPr lang="en-US" sz="600" b="1" dirty="0"/>
          </a:p>
        </p:txBody>
      </p:sp>
      <p:sp>
        <p:nvSpPr>
          <p:cNvPr id="83" name="Rectangle 82"/>
          <p:cNvSpPr/>
          <p:nvPr/>
        </p:nvSpPr>
        <p:spPr>
          <a:xfrm>
            <a:off x="1846335" y="3035268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Proximity</a:t>
            </a:r>
            <a:endParaRPr lang="en-US" sz="600" b="1" dirty="0"/>
          </a:p>
        </p:txBody>
      </p:sp>
      <p:sp>
        <p:nvSpPr>
          <p:cNvPr id="84" name="Rectangle 83"/>
          <p:cNvSpPr/>
          <p:nvPr/>
        </p:nvSpPr>
        <p:spPr>
          <a:xfrm>
            <a:off x="2705702" y="3026808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Temperature</a:t>
            </a:r>
            <a:endParaRPr lang="en-US" sz="700" b="1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951235" y="3162283"/>
            <a:ext cx="266706" cy="266706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1850577" y="2332542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Sound</a:t>
            </a:r>
            <a:endParaRPr lang="en-US" sz="600" b="1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117258" y="1761064"/>
            <a:ext cx="240839" cy="24083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2968169" y="1737224"/>
            <a:ext cx="266706" cy="266706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396" y="2442153"/>
            <a:ext cx="279405" cy="27940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754527" y="2313391"/>
            <a:ext cx="704746" cy="52798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792" y="1045972"/>
            <a:ext cx="1025670" cy="184620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702" y="3001407"/>
            <a:ext cx="1025670" cy="18462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72" y="2995826"/>
            <a:ext cx="1025670" cy="184620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716723" y="3333667"/>
            <a:ext cx="630170" cy="931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Temperature</a:t>
            </a:r>
            <a:endParaRPr lang="en-US" sz="500" b="1" dirty="0"/>
          </a:p>
        </p:txBody>
      </p:sp>
      <p:sp>
        <p:nvSpPr>
          <p:cNvPr id="28" name="Rectangle 27"/>
          <p:cNvSpPr/>
          <p:nvPr/>
        </p:nvSpPr>
        <p:spPr>
          <a:xfrm>
            <a:off x="4239908" y="1415628"/>
            <a:ext cx="679218" cy="1354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Accelerometer</a:t>
            </a:r>
            <a:endParaRPr lang="en-US" sz="500" b="1" dirty="0"/>
          </a:p>
        </p:txBody>
      </p:sp>
      <p:sp>
        <p:nvSpPr>
          <p:cNvPr id="32" name="Rectangle 31"/>
          <p:cNvSpPr/>
          <p:nvPr/>
        </p:nvSpPr>
        <p:spPr>
          <a:xfrm>
            <a:off x="4276706" y="3364160"/>
            <a:ext cx="661292" cy="84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Sound Sensor</a:t>
            </a:r>
            <a:endParaRPr lang="en-US" sz="5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4349153" y="3646818"/>
            <a:ext cx="506306" cy="5063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grayscl/>
          </a:blip>
          <a:stretch>
            <a:fillRect/>
          </a:stretch>
        </p:blipFill>
        <p:spPr>
          <a:xfrm>
            <a:off x="5867232" y="3625781"/>
            <a:ext cx="293464" cy="59605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347897" y="4095431"/>
            <a:ext cx="5075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Nunito-Black"/>
                <a:cs typeface="Nunito-Black"/>
              </a:rPr>
              <a:t>46 dB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72" y="1045972"/>
            <a:ext cx="1025670" cy="1846206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5725092" y="1415628"/>
            <a:ext cx="626680" cy="1354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Light Sensor</a:t>
            </a:r>
            <a:endParaRPr lang="en-US" sz="500" b="1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0">
            <a:grayscl/>
          </a:blip>
          <a:stretch>
            <a:fillRect/>
          </a:stretch>
        </p:blipFill>
        <p:spPr>
          <a:xfrm>
            <a:off x="5672554" y="1797443"/>
            <a:ext cx="679218" cy="59605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841068" y="192183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Nunito-Black"/>
                <a:cs typeface="Nunito-Black"/>
              </a:rPr>
              <a:t>560 </a:t>
            </a:r>
          </a:p>
          <a:p>
            <a:pPr algn="ctr"/>
            <a:r>
              <a:rPr lang="en-US" sz="700" dirty="0" smtClean="0">
                <a:latin typeface="Nunito-Black"/>
                <a:cs typeface="Nunito-Black"/>
              </a:rPr>
              <a:t>lux</a:t>
            </a:r>
            <a:endParaRPr lang="en-US" sz="700" dirty="0">
              <a:latin typeface="Nunito-Black"/>
              <a:cs typeface="Nunito-Black"/>
            </a:endParaRPr>
          </a:p>
        </p:txBody>
      </p:sp>
    </p:spTree>
    <p:extLst>
      <p:ext uri="{BB962C8B-B14F-4D97-AF65-F5344CB8AC3E}">
        <p14:creationId xmlns:p14="http://schemas.microsoft.com/office/powerpoint/2010/main" val="1654477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82" y="468729"/>
            <a:ext cx="2564175" cy="461551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828090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828090" y="13208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</a:t>
            </a:r>
            <a:endParaRPr lang="en-US" sz="800" b="1" dirty="0"/>
          </a:p>
        </p:txBody>
      </p:sp>
      <p:sp>
        <p:nvSpPr>
          <p:cNvPr id="24" name="Rectangle 23"/>
          <p:cNvSpPr/>
          <p:nvPr/>
        </p:nvSpPr>
        <p:spPr>
          <a:xfrm>
            <a:off x="1836557" y="176108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b="1" dirty="0"/>
          </a:p>
        </p:txBody>
      </p:sp>
      <p:sp>
        <p:nvSpPr>
          <p:cNvPr id="25" name="Rectangle 24"/>
          <p:cNvSpPr/>
          <p:nvPr/>
        </p:nvSpPr>
        <p:spPr>
          <a:xfrm>
            <a:off x="1828090" y="1566339"/>
            <a:ext cx="1693334" cy="1947329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a sensor:</a:t>
            </a:r>
          </a:p>
          <a:p>
            <a:endParaRPr lang="en-US" sz="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tx1"/>
                </a:solidFill>
              </a:rPr>
              <a:t>Accelerometer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Battery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Gyroscope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Magnetic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Pressure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Proximity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Temperature</a:t>
            </a:r>
          </a:p>
          <a:p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36556" y="3496744"/>
            <a:ext cx="880535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Time-Range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sp>
        <p:nvSpPr>
          <p:cNvPr id="27" name="Rectangle 26"/>
          <p:cNvSpPr/>
          <p:nvPr/>
        </p:nvSpPr>
        <p:spPr>
          <a:xfrm>
            <a:off x="2708627" y="3496743"/>
            <a:ext cx="807506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Real-time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136063" y="3513678"/>
            <a:ext cx="270937" cy="27093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982731" y="3526382"/>
            <a:ext cx="254002" cy="25400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0" y="2318917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-2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64780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34" y="527985"/>
            <a:ext cx="2564175" cy="461551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0" y="2293517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</a:t>
            </a:r>
            <a:r>
              <a:rPr lang="en-US" sz="800" b="1" dirty="0"/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36616" y="138854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16" name="Rectangle 15"/>
          <p:cNvSpPr/>
          <p:nvPr/>
        </p:nvSpPr>
        <p:spPr>
          <a:xfrm>
            <a:off x="1828149" y="1363145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19537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18" name="Rectangle 17"/>
          <p:cNvSpPr/>
          <p:nvPr/>
        </p:nvSpPr>
        <p:spPr>
          <a:xfrm>
            <a:off x="1853550" y="1629844"/>
            <a:ext cx="1659321" cy="6984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149" y="1730981"/>
            <a:ext cx="461960" cy="41955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853550" y="2311390"/>
            <a:ext cx="1659321" cy="698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418" y="2362192"/>
            <a:ext cx="575163" cy="575163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488545" y="2573858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62581" y="1803411"/>
            <a:ext cx="914969" cy="3047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nervousnet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Competition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747" y="1515537"/>
            <a:ext cx="1025670" cy="1846206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4338885" y="1838736"/>
            <a:ext cx="647982" cy="1340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App Showcase</a:t>
            </a:r>
            <a:endParaRPr lang="en-US" sz="500" b="1" dirty="0"/>
          </a:p>
        </p:txBody>
      </p:sp>
      <p:sp>
        <p:nvSpPr>
          <p:cNvPr id="37" name="Rectangle 36"/>
          <p:cNvSpPr/>
          <p:nvPr/>
        </p:nvSpPr>
        <p:spPr>
          <a:xfrm>
            <a:off x="4345235" y="1972746"/>
            <a:ext cx="647983" cy="2571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500" b="1" dirty="0" smtClean="0"/>
              <a:t>      SwarmPulse</a:t>
            </a:r>
            <a:endParaRPr lang="en-US" sz="5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535" y="1981214"/>
            <a:ext cx="230065" cy="23006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4345235" y="2211280"/>
            <a:ext cx="647983" cy="7165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" b="1" dirty="0" smtClean="0">
                <a:solidFill>
                  <a:srgbClr val="FFFFFF"/>
                </a:solidFill>
                <a:latin typeface="Arial"/>
              </a:rPr>
              <a:t>The SwarmPulse service allows for collective visualization and sharing of mobile sensor data, text messages, media files and more.</a:t>
            </a:r>
          </a:p>
          <a:p>
            <a:r>
              <a:rPr lang="en-US" sz="400" b="1" dirty="0" smtClean="0">
                <a:solidFill>
                  <a:srgbClr val="FFFFFF"/>
                </a:solidFill>
                <a:latin typeface="Arial"/>
              </a:rPr>
              <a:t> The "SwarmPulse" service is built on top of research platform, a</a:t>
            </a:r>
            <a:endParaRPr lang="en-US" sz="400" b="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311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4142144"/>
              </p:ext>
            </p:extLst>
          </p:nvPr>
        </p:nvGraphicFramePr>
        <p:xfrm>
          <a:off x="877960" y="770822"/>
          <a:ext cx="800392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02571" y="3051217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Internal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02571" y="4046589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External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2571" y="3574252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White-label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4090" y="3051217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Forums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4090" y="381396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Tutorials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47202" y="4129498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71293" y="120333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Visualization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2571" y="2255325"/>
            <a:ext cx="1426562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91134" y="120333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Maintenance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304442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1134" y="305137"/>
            <a:ext cx="5790755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Ecosystem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88041" y="1649413"/>
            <a:ext cx="1283045" cy="492443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Status Checking </a:t>
            </a:r>
            <a:endParaRPr lang="en-US" dirty="0"/>
          </a:p>
        </p:txBody>
      </p:sp>
      <p:pic>
        <p:nvPicPr>
          <p:cNvPr id="18" name="Picture 17" descr="cropped-cropped-nervousnet-headline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579" y="2565351"/>
            <a:ext cx="2319031" cy="42843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84593" y="1742550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New Features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71293" y="3591186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47200" y="3444992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Surveys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3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48" y="527985"/>
            <a:ext cx="2564175" cy="461551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0" y="2319392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Settings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-4</a:t>
            </a:r>
            <a:endParaRPr lang="en-US" sz="800" b="1" dirty="0"/>
          </a:p>
        </p:txBody>
      </p:sp>
      <p:sp>
        <p:nvSpPr>
          <p:cNvPr id="15" name="Rectangle 14"/>
          <p:cNvSpPr/>
          <p:nvPr/>
        </p:nvSpPr>
        <p:spPr>
          <a:xfrm>
            <a:off x="1837130" y="138854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16" name="Rectangle 15"/>
          <p:cNvSpPr/>
          <p:nvPr/>
        </p:nvSpPr>
        <p:spPr>
          <a:xfrm>
            <a:off x="1828663" y="1363145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20051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Settings</a:t>
            </a:r>
            <a:endParaRPr lang="en-US" sz="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37129" y="1591751"/>
            <a:ext cx="1676255" cy="1148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/>
                <a:cs typeface="Arial"/>
              </a:rPr>
              <a:t>Data Retention:</a:t>
            </a:r>
          </a:p>
          <a:p>
            <a:endParaRPr lang="en-US" sz="800" b="1" dirty="0" smtClean="0">
              <a:latin typeface="Arial"/>
              <a:cs typeface="Arial"/>
            </a:endParaRPr>
          </a:p>
          <a:p>
            <a:endParaRPr lang="en-US" sz="800" dirty="0">
              <a:latin typeface="Arial"/>
              <a:cs typeface="Arial"/>
            </a:endParaRPr>
          </a:p>
          <a:p>
            <a:r>
              <a:rPr lang="en-US" sz="700" dirty="0" smtClean="0">
                <a:latin typeface="Arial"/>
                <a:cs typeface="Arial"/>
              </a:rPr>
              <a:t>(Store Shared Data on Server)</a:t>
            </a:r>
          </a:p>
          <a:p>
            <a:endParaRPr lang="en-US" sz="700" dirty="0">
              <a:latin typeface="Arial"/>
              <a:cs typeface="Arial"/>
            </a:endParaRPr>
          </a:p>
          <a:p>
            <a:r>
              <a:rPr lang="en-US" sz="700" b="1" dirty="0" smtClean="0">
                <a:latin typeface="Arial"/>
                <a:cs typeface="Arial"/>
              </a:rPr>
              <a:t>Retain data for</a:t>
            </a:r>
            <a:r>
              <a:rPr lang="en-US" sz="700" dirty="0" smtClean="0">
                <a:latin typeface="Arial"/>
                <a:cs typeface="Arial"/>
              </a:rPr>
              <a:t>:</a:t>
            </a:r>
          </a:p>
          <a:p>
            <a:endParaRPr lang="en-US" sz="700" dirty="0">
              <a:latin typeface="Arial"/>
              <a:cs typeface="Arial"/>
            </a:endParaRPr>
          </a:p>
          <a:p>
            <a:endParaRPr lang="en-US" sz="800" dirty="0">
              <a:latin typeface="Arial"/>
              <a:cs typeface="Arial"/>
            </a:endParaRPr>
          </a:p>
          <a:p>
            <a:endParaRPr lang="en-US" sz="800" dirty="0" smtClean="0">
              <a:latin typeface="Arial"/>
              <a:cs typeface="Arial"/>
            </a:endParaRPr>
          </a:p>
          <a:p>
            <a:endParaRPr lang="en-US" sz="800" dirty="0">
              <a:latin typeface="Arial"/>
              <a:cs typeface="Arial"/>
            </a:endParaRPr>
          </a:p>
          <a:p>
            <a:endParaRPr lang="en-US" sz="800" dirty="0" smtClean="0">
              <a:latin typeface="Arial"/>
              <a:cs typeface="Arial"/>
            </a:endParaRPr>
          </a:p>
          <a:p>
            <a:endParaRPr lang="en-US" sz="8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96533" y="2354344"/>
            <a:ext cx="1566196" cy="215444"/>
          </a:xfrm>
          <a:prstGeom prst="rect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1 day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92825" y="1761070"/>
            <a:ext cx="486837" cy="211666"/>
          </a:xfrm>
          <a:prstGeom prst="roundRect">
            <a:avLst>
              <a:gd name="adj" fmla="val 44667"/>
            </a:avLst>
          </a:prstGeom>
          <a:solidFill>
            <a:schemeClr val="bg1">
              <a:lumMod val="75000"/>
            </a:schemeClr>
          </a:solidFill>
          <a:ln>
            <a:solidFill>
              <a:srgbClr val="7F7F7F"/>
            </a:solidFill>
          </a:ln>
          <a:effectLst>
            <a:innerShdw blurRad="63500" dist="5842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 smtClean="0">
                <a:solidFill>
                  <a:srgbClr val="404040"/>
                </a:solidFill>
              </a:rPr>
              <a:t>OFF</a:t>
            </a:r>
            <a:endParaRPr lang="en-US" sz="700" dirty="0">
              <a:solidFill>
                <a:srgbClr val="40404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726135" y="1761070"/>
            <a:ext cx="436031" cy="211666"/>
          </a:xfrm>
          <a:prstGeom prst="roundRect">
            <a:avLst>
              <a:gd name="adj" fmla="val 44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ON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284920" y="2405143"/>
            <a:ext cx="169341" cy="12747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54210" y="2785551"/>
            <a:ext cx="1659174" cy="33855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sz="800" b="1" dirty="0" smtClean="0">
                <a:latin typeface="Arial"/>
                <a:cs typeface="Arial"/>
              </a:rPr>
              <a:t>Sensor Settings</a:t>
            </a:r>
            <a:endParaRPr lang="en-US" sz="800" dirty="0">
              <a:latin typeface="Arial"/>
              <a:cs typeface="Arial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48" y="519514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961330" y="138853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33" name="Rectangle 32"/>
          <p:cNvSpPr/>
          <p:nvPr/>
        </p:nvSpPr>
        <p:spPr>
          <a:xfrm>
            <a:off x="4952863" y="1363141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944251" y="136314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Settings</a:t>
            </a:r>
            <a:endParaRPr lang="en-US" sz="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978264" y="3945587"/>
            <a:ext cx="1659174" cy="33855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sz="800" b="1" dirty="0" smtClean="0">
                <a:latin typeface="Arial"/>
                <a:cs typeface="Arial"/>
              </a:rPr>
              <a:t>Save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55109" y="1788070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46642" y="23056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ＭＳ ゴシック"/>
                <a:ea typeface="ＭＳ ゴシック"/>
                <a:cs typeface="ＭＳ ゴシック"/>
              </a:rPr>
              <a:t>☐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26026" y="1574808"/>
            <a:ext cx="368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Log</a:t>
            </a:r>
            <a:endParaRPr lang="en-US" sz="8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901149" y="1574808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Share</a:t>
            </a:r>
            <a:endParaRPr lang="en-US" sz="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242421" y="1574819"/>
            <a:ext cx="4822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Delay</a:t>
            </a:r>
          </a:p>
          <a:p>
            <a:pPr algn="ctr"/>
            <a:r>
              <a:rPr lang="en-US" sz="700" i="1" dirty="0" smtClean="0"/>
              <a:t>(</a:t>
            </a:r>
            <a:r>
              <a:rPr lang="en-US" sz="700" i="1" dirty="0" err="1"/>
              <a:t>s</a:t>
            </a:r>
            <a:r>
              <a:rPr lang="en-US" sz="700" i="1" dirty="0" err="1" smtClean="0"/>
              <a:t>ecs</a:t>
            </a:r>
            <a:r>
              <a:rPr lang="en-US" sz="700" i="1" dirty="0" smtClean="0"/>
              <a:t>)</a:t>
            </a:r>
            <a:endParaRPr lang="en-US" sz="700" i="1" dirty="0"/>
          </a:p>
        </p:txBody>
      </p:sp>
      <p:sp>
        <p:nvSpPr>
          <p:cNvPr id="43" name="Rectangle 42"/>
          <p:cNvSpPr/>
          <p:nvPr/>
        </p:nvSpPr>
        <p:spPr>
          <a:xfrm>
            <a:off x="5960417" y="1783387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954438" y="230354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ＭＳ ゴシック"/>
                <a:ea typeface="ＭＳ ゴシック"/>
                <a:cs typeface="ＭＳ ゴシック"/>
              </a:rPr>
              <a:t>☐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27317" y="1858865"/>
            <a:ext cx="8515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Accelerometer</a:t>
            </a:r>
            <a:endParaRPr 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4935159" y="2121523"/>
            <a:ext cx="4924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Battery</a:t>
            </a:r>
            <a:endParaRPr 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4944396" y="2362808"/>
            <a:ext cx="5693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Beacons</a:t>
            </a:r>
            <a:endParaRPr lang="en-US" sz="700" dirty="0"/>
          </a:p>
        </p:txBody>
      </p:sp>
      <p:sp>
        <p:nvSpPr>
          <p:cNvPr id="49" name="TextBox 48"/>
          <p:cNvSpPr txBox="1"/>
          <p:nvPr/>
        </p:nvSpPr>
        <p:spPr>
          <a:xfrm>
            <a:off x="4937912" y="2597341"/>
            <a:ext cx="7369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Connectivity</a:t>
            </a:r>
            <a:endParaRPr lang="en-US" sz="700" dirty="0"/>
          </a:p>
        </p:txBody>
      </p:sp>
      <p:sp>
        <p:nvSpPr>
          <p:cNvPr id="50" name="Rectangle 49"/>
          <p:cNvSpPr/>
          <p:nvPr/>
        </p:nvSpPr>
        <p:spPr>
          <a:xfrm>
            <a:off x="5663576" y="2044278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960417" y="2035811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6323463" y="1892255"/>
            <a:ext cx="270000" cy="162000"/>
          </a:xfrm>
          <a:prstGeom prst="round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700" dirty="0" smtClean="0"/>
              <a:t>10</a:t>
            </a:r>
            <a:endParaRPr lang="en-US" sz="700" dirty="0"/>
          </a:p>
        </p:txBody>
      </p:sp>
      <p:sp>
        <p:nvSpPr>
          <p:cNvPr id="54" name="Rounded Rectangle 53"/>
          <p:cNvSpPr/>
          <p:nvPr/>
        </p:nvSpPr>
        <p:spPr>
          <a:xfrm>
            <a:off x="6323327" y="2145772"/>
            <a:ext cx="270000" cy="162000"/>
          </a:xfrm>
          <a:prstGeom prst="round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700" dirty="0" smtClean="0"/>
              <a:t>30</a:t>
            </a:r>
            <a:endParaRPr lang="en-US" sz="700" dirty="0"/>
          </a:p>
        </p:txBody>
      </p:sp>
      <p:sp>
        <p:nvSpPr>
          <p:cNvPr id="55" name="Rounded Rectangle 54"/>
          <p:cNvSpPr/>
          <p:nvPr/>
        </p:nvSpPr>
        <p:spPr>
          <a:xfrm>
            <a:off x="6333727" y="2417315"/>
            <a:ext cx="270000" cy="162000"/>
          </a:xfrm>
          <a:prstGeom prst="round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700" dirty="0" smtClean="0"/>
              <a:t>-</a:t>
            </a:r>
            <a:endParaRPr lang="en-US" sz="700" dirty="0"/>
          </a:p>
        </p:txBody>
      </p:sp>
      <p:sp>
        <p:nvSpPr>
          <p:cNvPr id="56" name="Rectangle 55"/>
          <p:cNvSpPr/>
          <p:nvPr/>
        </p:nvSpPr>
        <p:spPr>
          <a:xfrm>
            <a:off x="5672037" y="2552292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968878" y="2543825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6331788" y="2653786"/>
            <a:ext cx="270000" cy="162000"/>
          </a:xfrm>
          <a:prstGeom prst="round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700" dirty="0" smtClean="0"/>
              <a:t>30</a:t>
            </a:r>
            <a:endParaRPr lang="en-US" sz="700" dirty="0"/>
          </a:p>
        </p:txBody>
      </p:sp>
      <p:cxnSp>
        <p:nvCxnSpPr>
          <p:cNvPr id="62" name="Elbow Connector 61"/>
          <p:cNvCxnSpPr/>
          <p:nvPr/>
        </p:nvCxnSpPr>
        <p:spPr>
          <a:xfrm>
            <a:off x="3521997" y="2921624"/>
            <a:ext cx="965851" cy="362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68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76" y="527985"/>
            <a:ext cx="2564175" cy="461551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16016" y="2319392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Help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-5</a:t>
            </a:r>
            <a:endParaRPr lang="en-US" sz="800" b="1" dirty="0"/>
          </a:p>
        </p:txBody>
      </p:sp>
      <p:sp>
        <p:nvSpPr>
          <p:cNvPr id="15" name="Rectangle 14"/>
          <p:cNvSpPr/>
          <p:nvPr/>
        </p:nvSpPr>
        <p:spPr>
          <a:xfrm>
            <a:off x="1865358" y="138854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16" name="Rectangle 15"/>
          <p:cNvSpPr/>
          <p:nvPr/>
        </p:nvSpPr>
        <p:spPr>
          <a:xfrm>
            <a:off x="1856891" y="1363145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48279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Help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75968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091" y="468729"/>
            <a:ext cx="2564175" cy="461551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063" y="2319392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About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-6</a:t>
            </a:r>
            <a:endParaRPr lang="en-US" sz="800" b="1" dirty="0"/>
          </a:p>
        </p:txBody>
      </p:sp>
      <p:sp>
        <p:nvSpPr>
          <p:cNvPr id="16" name="Rectangle 15"/>
          <p:cNvSpPr/>
          <p:nvPr/>
        </p:nvSpPr>
        <p:spPr>
          <a:xfrm>
            <a:off x="1837106" y="1303889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28494" y="130389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About</a:t>
            </a:r>
            <a:endParaRPr lang="en-US" sz="800" b="1" dirty="0"/>
          </a:p>
        </p:txBody>
      </p:sp>
      <p:sp>
        <p:nvSpPr>
          <p:cNvPr id="21" name="Rectangle 20"/>
          <p:cNvSpPr/>
          <p:nvPr/>
        </p:nvSpPr>
        <p:spPr>
          <a:xfrm>
            <a:off x="1984164" y="1524045"/>
            <a:ext cx="1381025" cy="260771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</a:t>
            </a:r>
            <a:r>
              <a:rPr lang="en-US" sz="900" dirty="0" smtClean="0">
                <a:solidFill>
                  <a:schemeClr val="tx1"/>
                </a:solidFill>
              </a:rPr>
              <a:t>ervousNet HUB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</a:t>
            </a:r>
            <a:r>
              <a:rPr lang="en-US" sz="900" dirty="0" smtClean="0">
                <a:solidFill>
                  <a:schemeClr val="tx1"/>
                </a:solidFill>
              </a:rPr>
              <a:t> 0.0.1 – </a:t>
            </a:r>
            <a:r>
              <a:rPr lang="en-US" sz="900" dirty="0" smtClean="0">
                <a:solidFill>
                  <a:schemeClr val="tx1"/>
                </a:solidFill>
              </a:rPr>
              <a:t>beta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www.nervousnet.info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68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1" y="527985"/>
            <a:ext cx="2564175" cy="46155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38" y="511057"/>
            <a:ext cx="2564175" cy="461551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747" y="494123"/>
            <a:ext cx="2564175" cy="4615515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6265332" y="1354672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77885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1396853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94819" y="48979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 Reading Screen</a:t>
            </a:r>
            <a:endParaRPr lang="en-US" sz="800" b="1" dirty="0"/>
          </a:p>
        </p:txBody>
      </p:sp>
      <p:sp>
        <p:nvSpPr>
          <p:cNvPr id="44" name="Rectangle 43"/>
          <p:cNvSpPr/>
          <p:nvPr/>
        </p:nvSpPr>
        <p:spPr>
          <a:xfrm>
            <a:off x="1396853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Sensor</a:t>
            </a:r>
            <a:endParaRPr lang="en-US" sz="800" b="1" dirty="0"/>
          </a:p>
        </p:txBody>
      </p:sp>
      <p:sp>
        <p:nvSpPr>
          <p:cNvPr id="50" name="Rectangle 49"/>
          <p:cNvSpPr/>
          <p:nvPr/>
        </p:nvSpPr>
        <p:spPr>
          <a:xfrm>
            <a:off x="3809852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09852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Sensor</a:t>
            </a:r>
            <a:endParaRPr lang="en-US" sz="8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034369" y="2220252"/>
            <a:ext cx="1265766" cy="12657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733941" y="2108200"/>
            <a:ext cx="733659" cy="1490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1392142" y="2108200"/>
            <a:ext cx="1698045" cy="14901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65870" y="2563965"/>
            <a:ext cx="62333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Nunito-Black"/>
                <a:cs typeface="Nunito-Black"/>
              </a:rPr>
              <a:t>560 </a:t>
            </a:r>
          </a:p>
          <a:p>
            <a:pPr algn="ctr"/>
            <a:r>
              <a:rPr lang="en-US" sz="1100" dirty="0" err="1" smtClean="0">
                <a:latin typeface="Nunito-Black"/>
                <a:cs typeface="Nunito-Black"/>
              </a:rPr>
              <a:t>luxes</a:t>
            </a:r>
            <a:endParaRPr lang="en-US" sz="1100" dirty="0">
              <a:latin typeface="Nunito-Black"/>
              <a:cs typeface="Nunito-Black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40204" y="2814931"/>
            <a:ext cx="46679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Nunito-Black"/>
                <a:cs typeface="Nunito-Black"/>
              </a:rPr>
              <a:t>46</a:t>
            </a:r>
          </a:p>
          <a:p>
            <a:pPr algn="ctr"/>
            <a:r>
              <a:rPr lang="en-US" sz="1100" b="1" dirty="0" smtClean="0">
                <a:solidFill>
                  <a:srgbClr val="FFFFFF"/>
                </a:solidFill>
                <a:latin typeface="Nunito-Black"/>
                <a:cs typeface="Nunito-Black"/>
              </a:rPr>
              <a:t>dB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392142" y="491490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Reading Screen</a:t>
            </a:r>
            <a:endParaRPr lang="en-US" sz="800" b="1" dirty="0"/>
          </a:p>
        </p:txBody>
      </p:sp>
      <p:sp>
        <p:nvSpPr>
          <p:cNvPr id="56" name="Rectangle 55"/>
          <p:cNvSpPr/>
          <p:nvPr/>
        </p:nvSpPr>
        <p:spPr>
          <a:xfrm>
            <a:off x="3809852" y="491067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Reading Screen</a:t>
            </a:r>
            <a:endParaRPr lang="en-US" sz="8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34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613" y="468729"/>
            <a:ext cx="2564175" cy="4615515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3378064" y="133773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2" name="Rectangle 61"/>
          <p:cNvSpPr/>
          <p:nvPr/>
        </p:nvSpPr>
        <p:spPr>
          <a:xfrm>
            <a:off x="3369597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360985" y="131234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9" name="Rectangle 68"/>
          <p:cNvSpPr/>
          <p:nvPr/>
        </p:nvSpPr>
        <p:spPr>
          <a:xfrm>
            <a:off x="3399084" y="4855644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List Screen</a:t>
            </a:r>
            <a:endParaRPr lang="en-US" sz="800" b="1" dirty="0"/>
          </a:p>
        </p:txBody>
      </p:sp>
      <p:sp>
        <p:nvSpPr>
          <p:cNvPr id="74" name="Rectangle 73"/>
          <p:cNvSpPr/>
          <p:nvPr/>
        </p:nvSpPr>
        <p:spPr>
          <a:xfrm>
            <a:off x="3394998" y="1579043"/>
            <a:ext cx="1659321" cy="6984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597" y="1680180"/>
            <a:ext cx="461960" cy="419554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3394998" y="2260589"/>
            <a:ext cx="1659321" cy="698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866" y="2311391"/>
            <a:ext cx="575163" cy="575163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4029993" y="2523057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004029" y="1752610"/>
            <a:ext cx="914969" cy="3047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nervousnet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Competition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47" y="451795"/>
            <a:ext cx="2564175" cy="4615515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6011198" y="132080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6" name="Rectangle 45"/>
          <p:cNvSpPr/>
          <p:nvPr/>
        </p:nvSpPr>
        <p:spPr>
          <a:xfrm>
            <a:off x="6002731" y="129541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994119" y="12954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8" name="Rectangle 47"/>
          <p:cNvSpPr/>
          <p:nvPr/>
        </p:nvSpPr>
        <p:spPr>
          <a:xfrm>
            <a:off x="6032218" y="483871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Details Screen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6028132" y="1540934"/>
            <a:ext cx="1659321" cy="64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218" y="1608670"/>
            <a:ext cx="575163" cy="575163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6637163" y="1583281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11198" y="2192290"/>
            <a:ext cx="1676399" cy="16933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The SwarmPulse service allows for collective visualization and sharing of mobile sensor data, text messages, media files and more.</a:t>
            </a:r>
          </a:p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 The "SwarmPulse" service is built on top of the </a:t>
            </a:r>
            <a:r>
              <a:rPr lang="en-US" sz="800" b="1" dirty="0" err="1" smtClean="0">
                <a:solidFill>
                  <a:srgbClr val="FFFFFF"/>
                </a:solidFill>
              </a:rPr>
              <a:t>nervousnet</a:t>
            </a:r>
            <a:r>
              <a:rPr lang="en-US" sz="800" b="1" dirty="0" smtClean="0">
                <a:solidFill>
                  <a:srgbClr val="FFFFFF"/>
                </a:solidFill>
              </a:rPr>
              <a:t> research platform, a large-scale distributed research platform that provides real-time social sensing services as a public good. Existing Big Data</a:t>
            </a:r>
            <a:endParaRPr lang="en-US" sz="800" b="1" dirty="0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23750" y="3928532"/>
            <a:ext cx="1655235" cy="25401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Download from App Store</a:t>
            </a:r>
            <a:endParaRPr lang="en-US" sz="9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72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Targeting Users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78489717"/>
              </p:ext>
            </p:extLst>
          </p:nvPr>
        </p:nvGraphicFramePr>
        <p:xfrm>
          <a:off x="1185333" y="1388532"/>
          <a:ext cx="6815667" cy="321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1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50546" y="4723817"/>
            <a:ext cx="0" cy="2799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0"/>
          </p:cNvCxnSpPr>
          <p:nvPr/>
        </p:nvCxnSpPr>
        <p:spPr>
          <a:xfrm flipV="1">
            <a:off x="1350546" y="629585"/>
            <a:ext cx="0" cy="175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Platform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008482" y="804913"/>
            <a:ext cx="684128" cy="11457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ight Arrow 3"/>
          <p:cNvSpPr/>
          <p:nvPr/>
        </p:nvSpPr>
        <p:spPr>
          <a:xfrm>
            <a:off x="2235207" y="2726269"/>
            <a:ext cx="978408" cy="20320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292340">
            <a:off x="2278658" y="1629782"/>
            <a:ext cx="978408" cy="1823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20375805">
            <a:off x="2267545" y="3707539"/>
            <a:ext cx="978408" cy="21004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82539" y="1689100"/>
            <a:ext cx="38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Hub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6671" y="4250122"/>
            <a:ext cx="16019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Nervousnet</a:t>
            </a:r>
            <a:r>
              <a:rPr lang="en-US" sz="1100" dirty="0" smtClean="0"/>
              <a:t> CORE</a:t>
            </a:r>
          </a:p>
          <a:p>
            <a:pPr algn="ctr"/>
            <a:r>
              <a:rPr lang="en-US" sz="1100" dirty="0" smtClean="0"/>
              <a:t>( Distributed Servers )</a:t>
            </a:r>
            <a:endParaRPr lang="en-US" sz="11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42" y="663453"/>
            <a:ext cx="362435" cy="6523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biLevel thresh="75000"/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74000"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0795" y="821270"/>
            <a:ext cx="261892" cy="2618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1013755" y="2544243"/>
            <a:ext cx="693130" cy="68446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526968" y="2954878"/>
            <a:ext cx="57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IOT</a:t>
            </a:r>
          </a:p>
          <a:p>
            <a:pPr algn="ctr"/>
            <a:r>
              <a:rPr lang="en-US" sz="800" dirty="0" smtClean="0"/>
              <a:t>devices</a:t>
            </a:r>
            <a:endParaRPr lang="en-US" sz="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442434" y="1380068"/>
            <a:ext cx="260253" cy="2602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434749" y="1722968"/>
            <a:ext cx="267938" cy="328833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745077" y="1457241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2"/>
            <a:endCxn id="11" idx="0"/>
          </p:cNvCxnSpPr>
          <p:nvPr/>
        </p:nvCxnSpPr>
        <p:spPr>
          <a:xfrm>
            <a:off x="1360320" y="3228709"/>
            <a:ext cx="1354" cy="818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" idx="2"/>
            <a:endCxn id="6" idx="0"/>
          </p:cNvCxnSpPr>
          <p:nvPr/>
        </p:nvCxnSpPr>
        <p:spPr>
          <a:xfrm>
            <a:off x="1350546" y="1950711"/>
            <a:ext cx="9774" cy="5935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52485" y="1795901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52485" y="1083162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alphaModFix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7000" contrast="-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4757" y="4047099"/>
            <a:ext cx="613833" cy="60875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521314" y="4605050"/>
            <a:ext cx="649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Partner</a:t>
            </a:r>
          </a:p>
          <a:p>
            <a:pPr algn="ctr"/>
            <a:r>
              <a:rPr lang="en-US" sz="800" dirty="0" smtClean="0"/>
              <a:t>platforms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2037492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Extensions</a:t>
            </a:r>
            <a:endParaRPr lang="en-US" sz="8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769788" y="2561171"/>
            <a:ext cx="768791" cy="811954"/>
          </a:xfrm>
          <a:prstGeom prst="lin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/>
          <p:cNvCxnSpPr>
            <a:endCxn id="73" idx="3"/>
          </p:cNvCxnSpPr>
          <p:nvPr/>
        </p:nvCxnSpPr>
        <p:spPr>
          <a:xfrm flipV="1">
            <a:off x="3769788" y="2838282"/>
            <a:ext cx="785366" cy="53484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9" idx="6"/>
            <a:endCxn id="76" idx="2"/>
          </p:cNvCxnSpPr>
          <p:nvPr/>
        </p:nvCxnSpPr>
        <p:spPr>
          <a:xfrm flipV="1">
            <a:off x="3811721" y="3551549"/>
            <a:ext cx="671817" cy="166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6" idx="0"/>
            <a:endCxn id="73" idx="4"/>
          </p:cNvCxnSpPr>
          <p:nvPr/>
        </p:nvCxnSpPr>
        <p:spPr>
          <a:xfrm flipV="1">
            <a:off x="4712138" y="2908773"/>
            <a:ext cx="4661" cy="402106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70" idx="4"/>
          </p:cNvCxnSpPr>
          <p:nvPr/>
        </p:nvCxnSpPr>
        <p:spPr>
          <a:xfrm flipV="1">
            <a:off x="3568708" y="2921826"/>
            <a:ext cx="0" cy="389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3920065" y="1847000"/>
            <a:ext cx="457200" cy="481340"/>
            <a:chOff x="5029201" y="1950712"/>
            <a:chExt cx="457200" cy="481340"/>
          </a:xfrm>
        </p:grpSpPr>
        <p:sp>
          <p:nvSpPr>
            <p:cNvPr id="59" name="Donut 58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69" name="Group 68"/>
          <p:cNvGrpSpPr/>
          <p:nvPr/>
        </p:nvGrpSpPr>
        <p:grpSpPr>
          <a:xfrm>
            <a:off x="3340108" y="2440486"/>
            <a:ext cx="457200" cy="481340"/>
            <a:chOff x="5029201" y="1950712"/>
            <a:chExt cx="457200" cy="481340"/>
          </a:xfrm>
        </p:grpSpPr>
        <p:sp>
          <p:nvSpPr>
            <p:cNvPr id="70" name="Donut 69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2" name="Group 71"/>
          <p:cNvGrpSpPr/>
          <p:nvPr/>
        </p:nvGrpSpPr>
        <p:grpSpPr>
          <a:xfrm>
            <a:off x="4488199" y="2427433"/>
            <a:ext cx="457200" cy="481340"/>
            <a:chOff x="5029201" y="1950712"/>
            <a:chExt cx="457200" cy="481340"/>
          </a:xfrm>
        </p:grpSpPr>
        <p:sp>
          <p:nvSpPr>
            <p:cNvPr id="73" name="Donut 72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5" name="Group 74"/>
          <p:cNvGrpSpPr/>
          <p:nvPr/>
        </p:nvGrpSpPr>
        <p:grpSpPr>
          <a:xfrm>
            <a:off x="4483538" y="3310879"/>
            <a:ext cx="457200" cy="481340"/>
            <a:chOff x="5029201" y="1950712"/>
            <a:chExt cx="457200" cy="481340"/>
          </a:xfrm>
        </p:grpSpPr>
        <p:sp>
          <p:nvSpPr>
            <p:cNvPr id="76" name="Donut 75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8" name="Group 77"/>
          <p:cNvGrpSpPr/>
          <p:nvPr/>
        </p:nvGrpSpPr>
        <p:grpSpPr>
          <a:xfrm>
            <a:off x="3354521" y="3312539"/>
            <a:ext cx="457200" cy="481340"/>
            <a:chOff x="5029201" y="1950712"/>
            <a:chExt cx="457200" cy="481340"/>
          </a:xfrm>
        </p:grpSpPr>
        <p:sp>
          <p:nvSpPr>
            <p:cNvPr id="79" name="Donut 78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cxnSp>
        <p:nvCxnSpPr>
          <p:cNvPr id="89" name="Straight Connector 88"/>
          <p:cNvCxnSpPr>
            <a:stCxn id="59" idx="5"/>
            <a:endCxn id="73" idx="1"/>
          </p:cNvCxnSpPr>
          <p:nvPr/>
        </p:nvCxnSpPr>
        <p:spPr>
          <a:xfrm>
            <a:off x="4310310" y="2257849"/>
            <a:ext cx="244844" cy="24007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9" idx="3"/>
            <a:endCxn id="70" idx="7"/>
          </p:cNvCxnSpPr>
          <p:nvPr/>
        </p:nvCxnSpPr>
        <p:spPr>
          <a:xfrm flipH="1">
            <a:off x="3730353" y="2257849"/>
            <a:ext cx="256667" cy="253128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6" idx="1"/>
            <a:endCxn id="70" idx="5"/>
          </p:cNvCxnSpPr>
          <p:nvPr/>
        </p:nvCxnSpPr>
        <p:spPr>
          <a:xfrm flipH="1" flipV="1">
            <a:off x="3730353" y="2851335"/>
            <a:ext cx="820140" cy="53003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59" idx="4"/>
          </p:cNvCxnSpPr>
          <p:nvPr/>
        </p:nvCxnSpPr>
        <p:spPr>
          <a:xfrm flipV="1">
            <a:off x="3718986" y="2328340"/>
            <a:ext cx="429679" cy="1168014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6" idx="1"/>
            <a:endCxn id="59" idx="4"/>
          </p:cNvCxnSpPr>
          <p:nvPr/>
        </p:nvCxnSpPr>
        <p:spPr>
          <a:xfrm flipH="1" flipV="1">
            <a:off x="4148665" y="2328340"/>
            <a:ext cx="401828" cy="105303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70" idx="6"/>
            <a:endCxn id="73" idx="2"/>
          </p:cNvCxnSpPr>
          <p:nvPr/>
        </p:nvCxnSpPr>
        <p:spPr>
          <a:xfrm flipV="1">
            <a:off x="3797308" y="2668103"/>
            <a:ext cx="690891" cy="13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41" idx="2"/>
          </p:cNvCxnSpPr>
          <p:nvPr/>
        </p:nvCxnSpPr>
        <p:spPr>
          <a:xfrm flipH="1">
            <a:off x="6577267" y="4681009"/>
            <a:ext cx="4619" cy="3227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574469" y="654987"/>
            <a:ext cx="0" cy="453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628661" y="1465747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Analyze</a:t>
            </a:r>
            <a:endParaRPr lang="en-US" sz="800" dirty="0"/>
          </a:p>
        </p:txBody>
      </p:sp>
      <p:cxnSp>
        <p:nvCxnSpPr>
          <p:cNvPr id="120" name="Straight Connector 119"/>
          <p:cNvCxnSpPr>
            <a:stCxn id="126" idx="2"/>
            <a:endCxn id="133" idx="0"/>
          </p:cNvCxnSpPr>
          <p:nvPr/>
        </p:nvCxnSpPr>
        <p:spPr>
          <a:xfrm>
            <a:off x="6574469" y="1698976"/>
            <a:ext cx="2586" cy="903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33" idx="2"/>
            <a:endCxn id="141" idx="0"/>
          </p:cNvCxnSpPr>
          <p:nvPr/>
        </p:nvCxnSpPr>
        <p:spPr>
          <a:xfrm>
            <a:off x="6577055" y="3070227"/>
            <a:ext cx="4831" cy="844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652165" y="4614353"/>
            <a:ext cx="4584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Utilize</a:t>
            </a:r>
            <a:endParaRPr lang="en-US" sz="800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12">
            <a:grayscl/>
          </a:blip>
          <a:stretch>
            <a:fillRect/>
          </a:stretch>
        </p:blipFill>
        <p:spPr>
          <a:xfrm>
            <a:off x="6267532" y="1085103"/>
            <a:ext cx="613873" cy="613873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6654062" y="2934153"/>
            <a:ext cx="6013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Visualize</a:t>
            </a:r>
            <a:endParaRPr lang="en-US" sz="800" dirty="0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13">
            <a:biLevel thresh="75000"/>
          </a:blip>
          <a:stretch>
            <a:fillRect/>
          </a:stretch>
        </p:blipFill>
        <p:spPr>
          <a:xfrm>
            <a:off x="6306572" y="2602439"/>
            <a:ext cx="540965" cy="467788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14">
            <a:grayscl/>
          </a:blip>
          <a:stretch>
            <a:fillRect/>
          </a:stretch>
        </p:blipFill>
        <p:spPr>
          <a:xfrm>
            <a:off x="6198883" y="3915004"/>
            <a:ext cx="766005" cy="766005"/>
          </a:xfrm>
          <a:prstGeom prst="rect">
            <a:avLst/>
          </a:prstGeom>
        </p:spPr>
      </p:pic>
      <p:sp>
        <p:nvSpPr>
          <p:cNvPr id="144" name="Right Arrow 143"/>
          <p:cNvSpPr/>
          <p:nvPr/>
        </p:nvSpPr>
        <p:spPr>
          <a:xfrm>
            <a:off x="5102418" y="2683937"/>
            <a:ext cx="978408" cy="20320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Arrow 144"/>
          <p:cNvSpPr/>
          <p:nvPr/>
        </p:nvSpPr>
        <p:spPr>
          <a:xfrm rot="20482027">
            <a:off x="5078133" y="1587450"/>
            <a:ext cx="978408" cy="1823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ight Arrow 145"/>
          <p:cNvSpPr/>
          <p:nvPr/>
        </p:nvSpPr>
        <p:spPr>
          <a:xfrm rot="950142">
            <a:off x="5062621" y="3828564"/>
            <a:ext cx="978408" cy="21004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bliqueTopRight">
              <a:rot lat="0" lon="0" rev="0"/>
            </a:camera>
            <a:lightRig rig="threePt" dir="tl"/>
          </a:scene3d>
          <a:sp3d>
            <a:bevelT w="25400" h="254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ooter Placeholder 1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7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68200" y="820084"/>
            <a:ext cx="1893398" cy="8378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Controller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ln cap="rnd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/>
              <a:t>Background Services</a:t>
            </a:r>
            <a:endParaRPr lang="en-US" sz="1200" i="1" dirty="0"/>
          </a:p>
        </p:txBody>
      </p:sp>
      <p:sp>
        <p:nvSpPr>
          <p:cNvPr id="4" name="Rectangle 3"/>
          <p:cNvSpPr/>
          <p:nvPr/>
        </p:nvSpPr>
        <p:spPr>
          <a:xfrm>
            <a:off x="3377046" y="747373"/>
            <a:ext cx="5326411" cy="426164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WebView Controller</a:t>
            </a:r>
            <a:endParaRPr lang="en-US" sz="1200" dirty="0"/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ln cap="rnd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/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-Down Arrow 27"/>
          <p:cNvSpPr/>
          <p:nvPr/>
        </p:nvSpPr>
        <p:spPr>
          <a:xfrm>
            <a:off x="7563657" y="1657901"/>
            <a:ext cx="127270" cy="367530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53896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</a:rPr>
              <a:t>Third party applications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1134" y="340413"/>
            <a:ext cx="5852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Proposed </a:t>
            </a:r>
            <a:r>
              <a:rPr lang="en-US" dirty="0" smtClean="0">
                <a:solidFill>
                  <a:schemeClr val="tx1"/>
                </a:solidFill>
              </a:rPr>
              <a:t>architecture for re-engineering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Left-Right Arrow 25"/>
          <p:cNvSpPr/>
          <p:nvPr/>
        </p:nvSpPr>
        <p:spPr>
          <a:xfrm>
            <a:off x="2733007" y="1041110"/>
            <a:ext cx="889766" cy="373665"/>
          </a:xfrm>
          <a:prstGeom prst="leftRightArrow">
            <a:avLst>
              <a:gd name="adj1" fmla="val 54720"/>
              <a:gd name="adj2" fmla="val 3583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dk1"/>
                </a:solidFill>
              </a:rPr>
              <a:t>API’s</a:t>
            </a:r>
            <a:endParaRPr lang="en-US" sz="1000" b="1" dirty="0">
              <a:solidFill>
                <a:schemeClr val="dk1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74154" y="747372"/>
            <a:ext cx="87264" cy="211546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tx1"/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Frame 34"/>
          <p:cNvSpPr/>
          <p:nvPr/>
        </p:nvSpPr>
        <p:spPr>
          <a:xfrm>
            <a:off x="1160556" y="1041110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ame 37"/>
          <p:cNvSpPr/>
          <p:nvPr/>
        </p:nvSpPr>
        <p:spPr>
          <a:xfrm>
            <a:off x="1602725" y="1040935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/>
          <p:cNvSpPr/>
          <p:nvPr/>
        </p:nvSpPr>
        <p:spPr>
          <a:xfrm>
            <a:off x="2044161" y="1041110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2416" y="1389510"/>
            <a:ext cx="15389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</a:rPr>
              <a:t>Third party applications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43" name="Left-Right Arrow 42"/>
          <p:cNvSpPr/>
          <p:nvPr/>
        </p:nvSpPr>
        <p:spPr>
          <a:xfrm>
            <a:off x="2772809" y="3989649"/>
            <a:ext cx="849963" cy="453124"/>
          </a:xfrm>
          <a:prstGeom prst="leftRightArrow">
            <a:avLst>
              <a:gd name="adj1" fmla="val 50000"/>
              <a:gd name="adj2" fmla="val 34428"/>
            </a:avLst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dk1"/>
                </a:solidFill>
              </a:rPr>
              <a:t>SSL</a:t>
            </a:r>
            <a:endParaRPr lang="en-US" sz="1100" b="1" dirty="0">
              <a:solidFill>
                <a:schemeClr val="dk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 Manager</a:t>
            </a:r>
            <a:endParaRPr lang="en-US" sz="1200" dirty="0"/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154254" y="4758176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Mobile App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1120" y="3864805"/>
            <a:ext cx="1893399" cy="6846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nervousnet</a:t>
            </a:r>
            <a:r>
              <a:rPr lang="en-US" sz="1200" dirty="0" smtClean="0"/>
              <a:t> Proxy / Server</a:t>
            </a:r>
            <a:endParaRPr lang="en-US" sz="12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Background </a:t>
            </a:r>
            <a:r>
              <a:rPr lang="en-US" sz="1200" b="1" dirty="0" smtClean="0">
                <a:solidFill>
                  <a:schemeClr val="tx1"/>
                </a:solidFill>
              </a:rPr>
              <a:t>Services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lang="en-US" sz="1200" b="1" dirty="0" err="1" smtClean="0">
                <a:solidFill>
                  <a:schemeClr val="tx1"/>
                </a:solidFill>
              </a:rPr>
              <a:t>WebView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91134" y="340413"/>
            <a:ext cx="5852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6963" y="702728"/>
            <a:ext cx="3160675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 err="1" smtClean="0"/>
              <a:t>nervousnet</a:t>
            </a:r>
            <a:r>
              <a:rPr lang="en-US" sz="900" b="1" dirty="0" smtClean="0"/>
              <a:t> Applications</a:t>
            </a:r>
            <a:endParaRPr lang="en-US" sz="900" b="1" dirty="0"/>
          </a:p>
          <a:p>
            <a:pPr marL="285750" indent="-285750" algn="just">
              <a:buFont typeface="Arial"/>
              <a:buChar char="•"/>
            </a:pPr>
            <a:r>
              <a:rPr lang="en-US" sz="900" dirty="0" smtClean="0"/>
              <a:t>Allowing Third party developers to extend and use </a:t>
            </a:r>
            <a:r>
              <a:rPr lang="en-US" sz="900" dirty="0" err="1" smtClean="0"/>
              <a:t>nervousnet</a:t>
            </a:r>
            <a:r>
              <a:rPr lang="en-US" sz="900" dirty="0" smtClean="0"/>
              <a:t> API’s to use within their own Applications.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900" dirty="0" smtClean="0"/>
              <a:t>Such applications are dependent and requires the installation of </a:t>
            </a:r>
            <a:r>
              <a:rPr lang="en-US" sz="900" dirty="0" err="1" smtClean="0"/>
              <a:t>nervousnet</a:t>
            </a:r>
            <a:r>
              <a:rPr lang="en-US" sz="900" dirty="0" smtClean="0"/>
              <a:t> Core Application.</a:t>
            </a:r>
          </a:p>
          <a:p>
            <a:pPr algn="just"/>
            <a:r>
              <a:rPr lang="en-US" sz="900" dirty="0" smtClean="0"/>
              <a:t>Ways to achieve this:</a:t>
            </a:r>
          </a:p>
          <a:p>
            <a:pPr algn="just"/>
            <a:endParaRPr lang="en-US" sz="900" dirty="0"/>
          </a:p>
          <a:p>
            <a:pPr marL="342900" indent="-342900" algn="just">
              <a:buAutoNum type="arabicParenR"/>
            </a:pPr>
            <a:r>
              <a:rPr lang="en-US" sz="900" b="1" dirty="0" smtClean="0">
                <a:solidFill>
                  <a:srgbClr val="0D0D0D"/>
                </a:solidFill>
              </a:rPr>
              <a:t>WebViews: </a:t>
            </a:r>
            <a:r>
              <a:rPr lang="en-US" sz="900" dirty="0" smtClean="0"/>
              <a:t>Applications using WebViews run within webview component. Application modules are created using Html and JavaScript and not as independent applications rather </a:t>
            </a:r>
            <a:r>
              <a:rPr lang="en-US" sz="900" u="sng" dirty="0" smtClean="0"/>
              <a:t>run inside the webview component of the </a:t>
            </a:r>
            <a:r>
              <a:rPr lang="en-US" sz="900" u="sng" dirty="0" err="1" smtClean="0"/>
              <a:t>nervousnet</a:t>
            </a:r>
            <a:r>
              <a:rPr lang="en-US" sz="900" u="sng" dirty="0" smtClean="0"/>
              <a:t> core application</a:t>
            </a:r>
            <a:r>
              <a:rPr lang="en-US" sz="900" dirty="0" smtClean="0"/>
              <a:t>.  This approach also requires the creation of an </a:t>
            </a:r>
            <a:r>
              <a:rPr lang="en-US" sz="900" u="sng" dirty="0" smtClean="0"/>
              <a:t>external App Store</a:t>
            </a:r>
            <a:r>
              <a:rPr lang="en-US" sz="900" dirty="0" smtClean="0"/>
              <a:t> which allows the developers to submit, update, theirs apps. Implementation will be complex</a:t>
            </a:r>
            <a:r>
              <a:rPr lang="en-US" sz="900" dirty="0"/>
              <a:t> </a:t>
            </a:r>
            <a:r>
              <a:rPr lang="en-US" sz="900" dirty="0" smtClean="0"/>
              <a:t>and restricts the type of apps developers can create.</a:t>
            </a:r>
          </a:p>
          <a:p>
            <a:pPr marL="342900" indent="-342900" algn="just">
              <a:buAutoNum type="arabicParenR"/>
            </a:pPr>
            <a:endParaRPr lang="en-US" sz="900" dirty="0" smtClean="0"/>
          </a:p>
          <a:p>
            <a:pPr marL="342900" indent="-342900" algn="just">
              <a:buAutoNum type="arabicParenR"/>
            </a:pPr>
            <a:r>
              <a:rPr lang="en-US" sz="900" b="1" dirty="0" smtClean="0"/>
              <a:t>Background Services (Android): </a:t>
            </a:r>
            <a:r>
              <a:rPr lang="en-US" sz="900" u="sng" dirty="0"/>
              <a:t>N</a:t>
            </a:r>
            <a:r>
              <a:rPr lang="en-US" sz="900" u="sng" dirty="0" smtClean="0"/>
              <a:t>ative and supports all required functionality. Only possible in Android</a:t>
            </a:r>
            <a:r>
              <a:rPr lang="en-US" sz="900" dirty="0" smtClean="0"/>
              <a:t>. </a:t>
            </a:r>
            <a:r>
              <a:rPr lang="en-US" sz="900" u="sng" dirty="0" smtClean="0"/>
              <a:t>Will not work with iOS </a:t>
            </a:r>
            <a:r>
              <a:rPr lang="en-US" sz="900" dirty="0" smtClean="0"/>
              <a:t>as it does not allow to keep apps running in the background.   </a:t>
            </a:r>
          </a:p>
          <a:p>
            <a:pPr marL="342900" indent="-342900" algn="just">
              <a:buAutoNum type="arabicParenR"/>
            </a:pPr>
            <a:endParaRPr lang="en-US" sz="900" dirty="0"/>
          </a:p>
          <a:p>
            <a:pPr marL="342900" indent="-342900" algn="just">
              <a:buAutoNum type="arabicParenR"/>
            </a:pPr>
            <a:r>
              <a:rPr lang="en-US" sz="900" b="1" dirty="0" smtClean="0"/>
              <a:t>App groups (iOS):  </a:t>
            </a:r>
            <a:r>
              <a:rPr lang="en-US" sz="900" u="sng" dirty="0"/>
              <a:t>iOS 8</a:t>
            </a:r>
            <a:r>
              <a:rPr lang="en-US" sz="900" dirty="0"/>
              <a:t> allows for Communicating and persisting data between </a:t>
            </a:r>
            <a:r>
              <a:rPr lang="en-US" sz="900" dirty="0" smtClean="0"/>
              <a:t>apps  </a:t>
            </a:r>
            <a:r>
              <a:rPr lang="en-US" sz="900" dirty="0"/>
              <a:t>with App </a:t>
            </a:r>
            <a:r>
              <a:rPr lang="en-US" sz="900" dirty="0" smtClean="0"/>
              <a:t>Groups. </a:t>
            </a:r>
            <a:r>
              <a:rPr lang="en-US" sz="900" u="sng" dirty="0" smtClean="0"/>
              <a:t>We need to investigate </a:t>
            </a:r>
            <a:r>
              <a:rPr lang="en-US" sz="900" dirty="0" smtClean="0"/>
              <a:t>this further to see if we can work with this. (this works only for </a:t>
            </a:r>
            <a:r>
              <a:rPr lang="en-US" sz="900" u="sng" dirty="0" smtClean="0"/>
              <a:t>iOS apps released from the </a:t>
            </a:r>
            <a:r>
              <a:rPr lang="en-US" sz="900" u="sng" dirty="0"/>
              <a:t>same </a:t>
            </a:r>
            <a:r>
              <a:rPr lang="en-US" sz="900" u="sng" dirty="0" smtClean="0"/>
              <a:t>develope</a:t>
            </a:r>
            <a:r>
              <a:rPr lang="en-US" sz="900" dirty="0" smtClean="0"/>
              <a:t>r)</a:t>
            </a:r>
            <a:endParaRPr lang="en-US" sz="900" u="sng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9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r>
              <a:rPr lang="en-US" dirty="0" smtClean="0">
                <a:solidFill>
                  <a:schemeClr val="bg1"/>
                </a:solidFill>
              </a:rPr>
              <a:t> HUB Controller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397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What it does</a:t>
            </a:r>
            <a:r>
              <a:rPr lang="en-US" sz="1400" b="1" dirty="0" smtClean="0"/>
              <a:t>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Controls the flow of the application.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Manages various components and other features of the application</a:t>
            </a:r>
          </a:p>
          <a:p>
            <a:pPr algn="just"/>
            <a:endParaRPr lang="en-US" sz="1200" dirty="0"/>
          </a:p>
          <a:p>
            <a:pPr algn="just"/>
            <a:r>
              <a:rPr lang="en-US" sz="1400" b="1" dirty="0" smtClean="0"/>
              <a:t>Android &amp; 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First option is to Replace </a:t>
            </a:r>
            <a:r>
              <a:rPr lang="en-US" sz="1200" dirty="0"/>
              <a:t>Protobuf </a:t>
            </a:r>
            <a:r>
              <a:rPr lang="en-US" sz="1200" dirty="0" smtClean="0"/>
              <a:t>with a </a:t>
            </a:r>
            <a:r>
              <a:rPr lang="en-US" sz="1200" dirty="0"/>
              <a:t>JSON </a:t>
            </a:r>
            <a:r>
              <a:rPr lang="en-US" sz="1200" dirty="0" smtClean="0"/>
              <a:t>implementation wherever required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Protobuf replacement will effect the Server and Storage Engine.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Second Option is to keep the Protobuf implementation, but document the implementation and required files, so any new changes can be easily implemented.</a:t>
            </a:r>
            <a:endParaRPr lang="en-US" sz="1200" dirty="0"/>
          </a:p>
          <a:p>
            <a:pPr algn="just"/>
            <a:endParaRPr lang="en-US" sz="1400" dirty="0" smtClean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© ETH Zürich, COSS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45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HUB Storage Engine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Android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/>
              <a:t>Replace local file storage with </a:t>
            </a:r>
            <a:r>
              <a:rPr lang="en-US" sz="1400" dirty="0" err="1"/>
              <a:t>Sql</a:t>
            </a:r>
            <a:r>
              <a:rPr lang="en-US" sz="1400" dirty="0"/>
              <a:t> Lite.</a:t>
            </a:r>
          </a:p>
          <a:p>
            <a:pPr marL="285750" indent="-285750" algn="just">
              <a:buFont typeface="Arial"/>
              <a:buChar char="•"/>
            </a:pPr>
            <a:endParaRPr lang="en-US" sz="1400" dirty="0"/>
          </a:p>
          <a:p>
            <a:pPr algn="just"/>
            <a:r>
              <a:rPr lang="en-US" sz="1400" b="1" dirty="0"/>
              <a:t>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/>
              <a:t>No changes required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algn="just"/>
            <a:endParaRPr lang="en-US" sz="1400" dirty="0" smtClean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0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HUB Local Analytical Engine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What it does</a:t>
            </a:r>
            <a:r>
              <a:rPr lang="en-US" sz="1400" b="1" dirty="0" smtClean="0"/>
              <a:t>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Implements functions that allows for analyzing the sensor data collectively stored on the local device.</a:t>
            </a:r>
            <a:endParaRPr lang="en-US" sz="1200" dirty="0"/>
          </a:p>
          <a:p>
            <a:pPr marL="285750" indent="-285750" algn="just">
              <a:buFont typeface="Arial"/>
              <a:buChar char="•"/>
            </a:pPr>
            <a:r>
              <a:rPr lang="en-US" sz="1200" dirty="0"/>
              <a:t>T</a:t>
            </a:r>
            <a:r>
              <a:rPr lang="en-US" sz="1200" dirty="0" smtClean="0"/>
              <a:t>hese analytical functions or API’s will be used by the </a:t>
            </a:r>
            <a:r>
              <a:rPr lang="en-US" sz="1200" dirty="0" err="1" smtClean="0"/>
              <a:t>WebView’s</a:t>
            </a:r>
            <a:r>
              <a:rPr lang="en-US" sz="1200" dirty="0" smtClean="0"/>
              <a:t> and Background Services to request information</a:t>
            </a:r>
            <a:r>
              <a:rPr lang="en-US" sz="1400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sz="1400" b="1" dirty="0"/>
          </a:p>
          <a:p>
            <a:pPr algn="just"/>
            <a:r>
              <a:rPr lang="en-US" sz="1400" b="1" dirty="0" smtClean="0"/>
              <a:t>Android &amp; 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No changes to be done.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Further features and </a:t>
            </a:r>
            <a:r>
              <a:rPr lang="en-US" sz="1200" dirty="0"/>
              <a:t>functionalities to be </a:t>
            </a:r>
            <a:r>
              <a:rPr lang="en-US" sz="1200" dirty="0" smtClean="0"/>
              <a:t>implemented </a:t>
            </a:r>
            <a:endParaRPr lang="en-US" sz="1200" dirty="0"/>
          </a:p>
          <a:p>
            <a:pPr algn="just"/>
            <a:endParaRPr lang="en-US" sz="1400" dirty="0" smtClean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72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WebView 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2"/>
            <a:ext cx="87264" cy="21154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App Manager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HUB App Manager &amp; Store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3415" y="715252"/>
            <a:ext cx="290173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What it does?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Manages list of </a:t>
            </a:r>
            <a:r>
              <a:rPr lang="en-US" sz="1200" dirty="0" err="1" smtClean="0"/>
              <a:t>nervousnet</a:t>
            </a:r>
            <a:r>
              <a:rPr lang="en-US" sz="1200" dirty="0" smtClean="0"/>
              <a:t> Apps that are installed within the local installation instance.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Allows the user to browse through the list of available apps and install whatever is required.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/>
              <a:t>High complexity, similar to a scaled down version of app </a:t>
            </a:r>
            <a:r>
              <a:rPr lang="en-US" sz="1200" dirty="0" smtClean="0"/>
              <a:t>store, but running within the </a:t>
            </a:r>
            <a:r>
              <a:rPr lang="en-US" sz="1200" dirty="0" err="1" smtClean="0"/>
              <a:t>nervousnet</a:t>
            </a:r>
            <a:r>
              <a:rPr lang="en-US" sz="1200" dirty="0" smtClean="0"/>
              <a:t> app.</a:t>
            </a:r>
            <a:endParaRPr lang="en-US" sz="1200" dirty="0"/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Keeps track of which module is installed on a device.</a:t>
            </a:r>
          </a:p>
          <a:p>
            <a:pPr algn="just"/>
            <a:endParaRPr lang="en-US" sz="1400" b="1" dirty="0"/>
          </a:p>
          <a:p>
            <a:pPr algn="just"/>
            <a:endParaRPr lang="en-US" sz="1400" b="1" dirty="0"/>
          </a:p>
          <a:p>
            <a:pPr algn="just"/>
            <a:r>
              <a:rPr lang="en-US" sz="1400" b="1" dirty="0" smtClean="0"/>
              <a:t>Android &amp; iOS</a:t>
            </a:r>
            <a:endParaRPr lang="en-US" sz="1400" b="1" dirty="0"/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New feature to be built.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Use Webview to allows users to browse and install apps.</a:t>
            </a:r>
          </a:p>
          <a:p>
            <a:pPr marL="285750" indent="-285750" algn="just">
              <a:buFont typeface="Arial"/>
              <a:buChar char="•"/>
            </a:pPr>
            <a:endParaRPr lang="en-US" sz="1200" dirty="0" smtClean="0"/>
          </a:p>
          <a:p>
            <a:pPr marL="285750" indent="-285750" algn="just">
              <a:buFont typeface="Arial"/>
              <a:buChar char="•"/>
            </a:pPr>
            <a:endParaRPr lang="en-US" sz="1600" dirty="0" smtClean="0"/>
          </a:p>
          <a:p>
            <a:pPr marL="285750" indent="-285750" algn="just">
              <a:buFont typeface="Arial"/>
              <a:buChar char="•"/>
            </a:pPr>
            <a:endParaRPr lang="en-US" sz="1600" dirty="0" smtClean="0"/>
          </a:p>
          <a:p>
            <a:pPr marL="285750" indent="-285750" algn="just">
              <a:buFont typeface="Arial"/>
              <a:buChar char="•"/>
            </a:pPr>
            <a:endParaRPr lang="en-US" sz="1600" dirty="0" smtClean="0"/>
          </a:p>
          <a:p>
            <a:pPr marL="285750" indent="-285750" algn="just">
              <a:buFontTx/>
              <a:buChar char="-"/>
            </a:pPr>
            <a:endParaRPr lang="en-US" dirty="0" smtClean="0"/>
          </a:p>
          <a:p>
            <a:pPr marL="285750" indent="-285750" algn="just">
              <a:buFontTx/>
              <a:buChar char="-"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15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13529</TotalTime>
  <Words>1542</Words>
  <Application>Microsoft Macintosh PowerPoint</Application>
  <PresentationFormat>On-screen Show (16:9)</PresentationFormat>
  <Paragraphs>594</Paragraphs>
  <Slides>25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Perception</vt:lpstr>
      <vt:lpstr>nervousnet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Mitarbeiter</dc:creator>
  <cp:lastModifiedBy>Prasad Pulikal</cp:lastModifiedBy>
  <cp:revision>788</cp:revision>
  <dcterms:created xsi:type="dcterms:W3CDTF">2015-11-12T09:29:11Z</dcterms:created>
  <dcterms:modified xsi:type="dcterms:W3CDTF">2016-01-29T08:36:46Z</dcterms:modified>
</cp:coreProperties>
</file>