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5" r:id="rId4"/>
    <p:sldId id="258" r:id="rId5"/>
    <p:sldId id="277" r:id="rId6"/>
    <p:sldId id="281" r:id="rId7"/>
    <p:sldId id="278" r:id="rId8"/>
    <p:sldId id="276" r:id="rId9"/>
    <p:sldId id="267" r:id="rId10"/>
    <p:sldId id="275" r:id="rId11"/>
    <p:sldId id="279" r:id="rId12"/>
    <p:sldId id="293" r:id="rId13"/>
    <p:sldId id="292" r:id="rId14"/>
    <p:sldId id="288" r:id="rId15"/>
    <p:sldId id="287" r:id="rId16"/>
    <p:sldId id="294" r:id="rId17"/>
    <p:sldId id="297" r:id="rId18"/>
    <p:sldId id="298" r:id="rId19"/>
    <p:sldId id="299" r:id="rId20"/>
    <p:sldId id="300" r:id="rId21"/>
    <p:sldId id="302" r:id="rId22"/>
    <p:sldId id="301" r:id="rId23"/>
    <p:sldId id="295" r:id="rId24"/>
    <p:sldId id="296" r:id="rId25"/>
    <p:sldId id="29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0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974FB-B476-8B43-B8E7-39AB0774890B}" type="doc">
      <dgm:prSet loTypeId="urn:microsoft.com/office/officeart/2005/8/layout/hProcess9" loCatId="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37FF747-E0B8-894E-A1C4-A30A35FA9713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err="1" smtClean="0">
              <a:solidFill>
                <a:schemeClr val="tx1"/>
              </a:solidFill>
            </a:rPr>
            <a:t>nervousnet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049CE47-B8F4-5E4F-8BA1-F9BFAE822A0B}" type="par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DB12D98-30C1-4D40-BE94-CABA05E25483}" type="sib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F9B0E95-B67A-DC4F-9D06-F6A31FA6C23E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COSS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BA5D5B1-42DE-6149-8F3B-1DACF793F1EF}" type="par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AE3703C-37A6-CD4D-9965-38031BA6157A}" type="sib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D8F06B0-44B3-DF4E-B17C-042064EAC9B0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ETH Zurich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A2279D15-373A-5D4F-90A0-91227E93F50A}" type="par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B5207E8-38BD-EF41-8181-E5AC7953BF9D}" type="sib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C70CF80-BC05-C346-822C-09FA6A6DFA6F}">
      <dgm:prSet custT="1"/>
      <dgm:spPr/>
      <dgm:t>
        <a:bodyPr/>
        <a:lstStyle/>
        <a:p>
          <a:pPr algn="ctr"/>
          <a:r>
            <a:rPr lang="en-US" sz="1400" dirty="0" smtClean="0">
              <a:solidFill>
                <a:schemeClr val="tx1"/>
              </a:solidFill>
            </a:rPr>
            <a:t>External Users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  <a:endParaRPr lang="en-US" sz="1400" dirty="0">
            <a:solidFill>
              <a:schemeClr val="tx1"/>
            </a:solidFill>
          </a:endParaRPr>
        </a:p>
      </dgm:t>
    </dgm:pt>
    <dgm:pt modelId="{BD38ED02-1A5D-1B4A-9BC2-F70EEA488C19}" type="par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6E91D2C-5B6D-D44E-9312-6E3F3AFF6AD7}" type="sib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05D0F5A-F8C3-724B-9B49-E8E0DDFBEE8F}" type="pres">
      <dgm:prSet presAssocID="{6F5974FB-B476-8B43-B8E7-39AB0774890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A8692B-6012-734B-A701-1512F738CA1B}" type="pres">
      <dgm:prSet presAssocID="{6F5974FB-B476-8B43-B8E7-39AB0774890B}" presName="arrow" presStyleLbl="bgShp" presStyleIdx="0" presStyleCnt="1"/>
      <dgm:spPr/>
    </dgm:pt>
    <dgm:pt modelId="{FC3C17DE-3CCD-5544-9C11-545CE9A8309F}" type="pres">
      <dgm:prSet presAssocID="{6F5974FB-B476-8B43-B8E7-39AB0774890B}" presName="linearProcess" presStyleCnt="0"/>
      <dgm:spPr/>
    </dgm:pt>
    <dgm:pt modelId="{2CBECE77-BC34-8C41-BA8A-407DD579D8C8}" type="pres">
      <dgm:prSet presAssocID="{937FF747-E0B8-894E-A1C4-A30A35FA971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4D06D-D4F8-4C4D-8A10-02CF77D1618F}" type="pres">
      <dgm:prSet presAssocID="{DDB12D98-30C1-4D40-BE94-CABA05E25483}" presName="sibTrans" presStyleCnt="0"/>
      <dgm:spPr/>
    </dgm:pt>
    <dgm:pt modelId="{1749A5B1-96AC-3446-8EA7-D6B92E12B2A6}" type="pres">
      <dgm:prSet presAssocID="{2F9B0E95-B67A-DC4F-9D06-F6A31FA6C23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35E2B-71EF-9642-99C9-9756D955CA85}" type="pres">
      <dgm:prSet presAssocID="{5AE3703C-37A6-CD4D-9965-38031BA6157A}" presName="sibTrans" presStyleCnt="0"/>
      <dgm:spPr/>
    </dgm:pt>
    <dgm:pt modelId="{DE326530-5101-9145-925C-5F534DF8F763}" type="pres">
      <dgm:prSet presAssocID="{FD8F06B0-44B3-DF4E-B17C-042064EAC9B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63A63-66C6-7B4B-B7F1-125CD7F14247}" type="pres">
      <dgm:prSet presAssocID="{0B5207E8-38BD-EF41-8181-E5AC7953BF9D}" presName="sibTrans" presStyleCnt="0"/>
      <dgm:spPr/>
    </dgm:pt>
    <dgm:pt modelId="{BBB588FD-B139-1742-A3A8-BA97A89141B3}" type="pres">
      <dgm:prSet presAssocID="{1C70CF80-BC05-C346-822C-09FA6A6DFA6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B9F08-5A54-F041-9ABB-2EBCD90E37F6}" type="presOf" srcId="{6F5974FB-B476-8B43-B8E7-39AB0774890B}" destId="{805D0F5A-F8C3-724B-9B49-E8E0DDFBEE8F}" srcOrd="0" destOrd="0" presId="urn:microsoft.com/office/officeart/2005/8/layout/hProcess9"/>
    <dgm:cxn modelId="{18F28790-015B-4F44-82CB-2D678158459D}" srcId="{6F5974FB-B476-8B43-B8E7-39AB0774890B}" destId="{937FF747-E0B8-894E-A1C4-A30A35FA9713}" srcOrd="0" destOrd="0" parTransId="{6049CE47-B8F4-5E4F-8BA1-F9BFAE822A0B}" sibTransId="{DDB12D98-30C1-4D40-BE94-CABA05E25483}"/>
    <dgm:cxn modelId="{05FEB57F-39BE-6B44-8EE9-F2DEDAA14871}" type="presOf" srcId="{FD8F06B0-44B3-DF4E-B17C-042064EAC9B0}" destId="{DE326530-5101-9145-925C-5F534DF8F763}" srcOrd="0" destOrd="0" presId="urn:microsoft.com/office/officeart/2005/8/layout/hProcess9"/>
    <dgm:cxn modelId="{8DFFE5ED-57B4-AB49-8A70-5542135B3411}" type="presOf" srcId="{2F9B0E95-B67A-DC4F-9D06-F6A31FA6C23E}" destId="{1749A5B1-96AC-3446-8EA7-D6B92E12B2A6}" srcOrd="0" destOrd="0" presId="urn:microsoft.com/office/officeart/2005/8/layout/hProcess9"/>
    <dgm:cxn modelId="{FCA982F0-2A42-6640-9A23-FFA4BDE55A1F}" type="presOf" srcId="{937FF747-E0B8-894E-A1C4-A30A35FA9713}" destId="{2CBECE77-BC34-8C41-BA8A-407DD579D8C8}" srcOrd="0" destOrd="0" presId="urn:microsoft.com/office/officeart/2005/8/layout/hProcess9"/>
    <dgm:cxn modelId="{28734D1E-1060-AD46-8914-42FBB8F82B41}" type="presOf" srcId="{1C70CF80-BC05-C346-822C-09FA6A6DFA6F}" destId="{BBB588FD-B139-1742-A3A8-BA97A89141B3}" srcOrd="0" destOrd="0" presId="urn:microsoft.com/office/officeart/2005/8/layout/hProcess9"/>
    <dgm:cxn modelId="{6D9AEA3B-95A7-0748-A1E8-46506437A408}" srcId="{6F5974FB-B476-8B43-B8E7-39AB0774890B}" destId="{2F9B0E95-B67A-DC4F-9D06-F6A31FA6C23E}" srcOrd="1" destOrd="0" parTransId="{6BA5D5B1-42DE-6149-8F3B-1DACF793F1EF}" sibTransId="{5AE3703C-37A6-CD4D-9965-38031BA6157A}"/>
    <dgm:cxn modelId="{F5C38ACD-7DED-D34A-B3D0-D6BFA7E82BF6}" srcId="{6F5974FB-B476-8B43-B8E7-39AB0774890B}" destId="{FD8F06B0-44B3-DF4E-B17C-042064EAC9B0}" srcOrd="2" destOrd="0" parTransId="{A2279D15-373A-5D4F-90A0-91227E93F50A}" sibTransId="{0B5207E8-38BD-EF41-8181-E5AC7953BF9D}"/>
    <dgm:cxn modelId="{C351DF57-83A3-F242-B16B-34C00BA63FA8}" srcId="{6F5974FB-B476-8B43-B8E7-39AB0774890B}" destId="{1C70CF80-BC05-C346-822C-09FA6A6DFA6F}" srcOrd="3" destOrd="0" parTransId="{BD38ED02-1A5D-1B4A-9BC2-F70EEA488C19}" sibTransId="{26E91D2C-5B6D-D44E-9312-6E3F3AFF6AD7}"/>
    <dgm:cxn modelId="{554E7143-E5E9-9C4A-A37F-A126592388FD}" type="presParOf" srcId="{805D0F5A-F8C3-724B-9B49-E8E0DDFBEE8F}" destId="{82A8692B-6012-734B-A701-1512F738CA1B}" srcOrd="0" destOrd="0" presId="urn:microsoft.com/office/officeart/2005/8/layout/hProcess9"/>
    <dgm:cxn modelId="{546CCBAA-3596-5645-A9B3-A20F4E9FFC25}" type="presParOf" srcId="{805D0F5A-F8C3-724B-9B49-E8E0DDFBEE8F}" destId="{FC3C17DE-3CCD-5544-9C11-545CE9A8309F}" srcOrd="1" destOrd="0" presId="urn:microsoft.com/office/officeart/2005/8/layout/hProcess9"/>
    <dgm:cxn modelId="{EFD6DDC5-C164-F948-ACCA-3DF54DD82E85}" type="presParOf" srcId="{FC3C17DE-3CCD-5544-9C11-545CE9A8309F}" destId="{2CBECE77-BC34-8C41-BA8A-407DD579D8C8}" srcOrd="0" destOrd="0" presId="urn:microsoft.com/office/officeart/2005/8/layout/hProcess9"/>
    <dgm:cxn modelId="{9B915A23-8CB4-BE4A-AF38-57F2809C673A}" type="presParOf" srcId="{FC3C17DE-3CCD-5544-9C11-545CE9A8309F}" destId="{9434D06D-D4F8-4C4D-8A10-02CF77D1618F}" srcOrd="1" destOrd="0" presId="urn:microsoft.com/office/officeart/2005/8/layout/hProcess9"/>
    <dgm:cxn modelId="{A28304D4-D622-FB45-B3C2-65BFC5F286C6}" type="presParOf" srcId="{FC3C17DE-3CCD-5544-9C11-545CE9A8309F}" destId="{1749A5B1-96AC-3446-8EA7-D6B92E12B2A6}" srcOrd="2" destOrd="0" presId="urn:microsoft.com/office/officeart/2005/8/layout/hProcess9"/>
    <dgm:cxn modelId="{EE19DD1A-A013-A943-B56B-7B56841CC9DD}" type="presParOf" srcId="{FC3C17DE-3CCD-5544-9C11-545CE9A8309F}" destId="{C6135E2B-71EF-9642-99C9-9756D955CA85}" srcOrd="3" destOrd="0" presId="urn:microsoft.com/office/officeart/2005/8/layout/hProcess9"/>
    <dgm:cxn modelId="{ACD11320-826F-0A4E-9BCF-622419E2AA7B}" type="presParOf" srcId="{FC3C17DE-3CCD-5544-9C11-545CE9A8309F}" destId="{DE326530-5101-9145-925C-5F534DF8F763}" srcOrd="4" destOrd="0" presId="urn:microsoft.com/office/officeart/2005/8/layout/hProcess9"/>
    <dgm:cxn modelId="{5575AE3D-CCF6-A54B-BBA9-13211A774894}" type="presParOf" srcId="{FC3C17DE-3CCD-5544-9C11-545CE9A8309F}" destId="{D1563A63-66C6-7B4B-B7F1-125CD7F14247}" srcOrd="5" destOrd="0" presId="urn:microsoft.com/office/officeart/2005/8/layout/hProcess9"/>
    <dgm:cxn modelId="{7410B40D-96C4-FF41-80D2-A283AFDA6DB5}" type="presParOf" srcId="{FC3C17DE-3CCD-5544-9C11-545CE9A8309F}" destId="{BBB588FD-B139-1742-A3A8-BA97A89141B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8692B-6012-734B-A701-1512F738CA1B}">
      <dsp:nvSpPr>
        <dsp:cNvPr id="0" name=""/>
        <dsp:cNvSpPr/>
      </dsp:nvSpPr>
      <dsp:spPr>
        <a:xfrm>
          <a:off x="511175" y="0"/>
          <a:ext cx="5793316" cy="3215217"/>
        </a:xfrm>
        <a:prstGeom prst="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CE77-BC34-8C41-BA8A-407DD579D8C8}">
      <dsp:nvSpPr>
        <dsp:cNvPr id="0" name=""/>
        <dsp:cNvSpPr/>
      </dsp:nvSpPr>
      <dsp:spPr>
        <a:xfrm>
          <a:off x="2329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nervousnet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65111" y="1027347"/>
        <a:ext cx="1387993" cy="1160522"/>
      </dsp:txXfrm>
    </dsp:sp>
    <dsp:sp modelId="{1749A5B1-96AC-3446-8EA7-D6B92E12B2A6}">
      <dsp:nvSpPr>
        <dsp:cNvPr id="0" name=""/>
        <dsp:cNvSpPr/>
      </dsp:nvSpPr>
      <dsp:spPr>
        <a:xfrm>
          <a:off x="1768146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COSS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1830928" y="1027347"/>
        <a:ext cx="1387993" cy="1160522"/>
      </dsp:txXfrm>
    </dsp:sp>
    <dsp:sp modelId="{DE326530-5101-9145-925C-5F534DF8F763}">
      <dsp:nvSpPr>
        <dsp:cNvPr id="0" name=""/>
        <dsp:cNvSpPr/>
      </dsp:nvSpPr>
      <dsp:spPr>
        <a:xfrm>
          <a:off x="3533963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133877"/>
            <a:satOff val="-326"/>
            <a:lumOff val="394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ETH Zurich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3596745" y="1027347"/>
        <a:ext cx="1387993" cy="1160522"/>
      </dsp:txXfrm>
    </dsp:sp>
    <dsp:sp modelId="{BBB588FD-B139-1742-A3A8-BA97A89141B3}">
      <dsp:nvSpPr>
        <dsp:cNvPr id="0" name=""/>
        <dsp:cNvSpPr/>
      </dsp:nvSpPr>
      <dsp:spPr>
        <a:xfrm>
          <a:off x="5299780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External Users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62562" y="1027347"/>
        <a:ext cx="1387993" cy="11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27/01/16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27/01/16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27/01/16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27/01/16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27/01/16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27/01/16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27/01/16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27/01/16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8.xm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nervousnet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Re-engineering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</a:t>
            </a:r>
            <a:r>
              <a:rPr lang="en-US" dirty="0" err="1" smtClean="0">
                <a:solidFill>
                  <a:schemeClr val="bg1"/>
                </a:solidFill>
              </a:rPr>
              <a:t>WebView</a:t>
            </a:r>
            <a:r>
              <a:rPr lang="en-US" dirty="0" smtClean="0">
                <a:solidFill>
                  <a:schemeClr val="bg1"/>
                </a:solidFill>
              </a:rPr>
              <a:t>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for external applications running within a WebView to communicate with the LAE and request for content and data.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Completely new </a:t>
            </a:r>
            <a:r>
              <a:rPr lang="en-US" sz="1200" dirty="0"/>
              <a:t>f</a:t>
            </a:r>
            <a:r>
              <a:rPr lang="en-US" sz="1200" dirty="0" smtClean="0"/>
              <a:t>eature.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Define the protocol required for communication between the WebView apps</a:t>
            </a:r>
            <a:r>
              <a:rPr lang="en-US" sz="1200" dirty="0"/>
              <a:t> </a:t>
            </a:r>
            <a:r>
              <a:rPr lang="en-US" sz="1200" dirty="0" smtClean="0"/>
              <a:t>and the LAE</a:t>
            </a:r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TLS / SSL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SSL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D9D9D9"/>
                </a:solidFill>
              </a:rPr>
              <a:t>nervousnet</a:t>
            </a:r>
            <a:r>
              <a:rPr lang="en-US" sz="1200" dirty="0" smtClean="0">
                <a:solidFill>
                  <a:srgbClr val="D9D9D9"/>
                </a:solidFill>
              </a:rPr>
              <a:t> </a:t>
            </a:r>
            <a:r>
              <a:rPr lang="en-US" sz="1200" dirty="0">
                <a:solidFill>
                  <a:srgbClr val="D9D9D9"/>
                </a:solidFill>
              </a:rPr>
              <a:t>Proxy /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67" y="842656"/>
            <a:ext cx="2925703" cy="3022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Secure transmission of data from mobile client to Server.</a:t>
            </a:r>
          </a:p>
          <a:p>
            <a:endParaRPr lang="en-US" sz="1200" dirty="0"/>
          </a:p>
          <a:p>
            <a:r>
              <a:rPr lang="en-US" sz="1200" dirty="0" smtClean="0"/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Generate key on the server using </a:t>
            </a:r>
            <a:r>
              <a:rPr lang="en-US" sz="1200" dirty="0" err="1" smtClean="0"/>
              <a:t>KeyTool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Send key to CA authority for signing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Configure server to use HTTPS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Replace code to use https connections from the client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452411" y="3695700"/>
            <a:ext cx="17989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52411" y="635572"/>
            <a:ext cx="0" cy="10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– Why would users download it?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22400"/>
            <a:ext cx="1511299" cy="255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90425" y="780534"/>
            <a:ext cx="77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Utility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316425" y="780534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Extensions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1660723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Visualize Sensor Readings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Sensor Analytics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Extension Apps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*******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2899" y="1612900"/>
            <a:ext cx="3200401" cy="330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Applications depending upon the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App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Every time an extension app is started it checks if the “HUB” app is installed and running. If not, prompts to download it.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e.g. SwarmPulse,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Competition app, Falling walls treasure hunt app and more external developer apps.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839" y="3849694"/>
            <a:ext cx="915635" cy="430887"/>
          </a:xfrm>
          <a:prstGeom prst="rect">
            <a:avLst/>
          </a:prstGeom>
          <a:solidFill>
            <a:schemeClr val="lt1">
              <a:alpha val="9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 </a:t>
            </a:r>
          </a:p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HUB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Nunito-Black"/>
              <a:cs typeface="Nunito-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5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6999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69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1397000" y="171873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86557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7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3933" y="206586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286028" y="206585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2281775" y="276012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18159" y="34628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277526" y="345439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15146" y="1354672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44231" y="215052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421478" y="273003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655221" y="357293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523059" y="3589869"/>
            <a:ext cx="266706" cy="26670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48" y="511057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737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6720" y="1354673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1396999" y="49064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3814087" y="4910678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 Reading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1422401" y="276012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148" y="281034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626" y="2150530"/>
            <a:ext cx="270934" cy="27093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815146" y="1354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3822554" y="1621351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94649" y="162134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4690396" y="231561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3826780" y="30183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4686147" y="300988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931680" y="3145355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3831022" y="23156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097703" y="1744136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948614" y="1720296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841" y="2425225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4734972" y="2296463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468729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19411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9411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927878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919411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7877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35" name="Rectangle 34"/>
          <p:cNvSpPr/>
          <p:nvPr/>
        </p:nvSpPr>
        <p:spPr>
          <a:xfrm>
            <a:off x="1799948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27384" y="3513678"/>
            <a:ext cx="270937" cy="2709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074052" y="3526382"/>
            <a:ext cx="254002" cy="2540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18352" y="486835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25" y="39664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01533" y="124026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1533" y="124872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3801534" y="158739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91091" y="162973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1" y="162973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3818467" y="193452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>
            <a:hlinkClick r:id="rId4" action="ppaction://hlinksldjump"/>
          </p:cNvPr>
          <p:cNvSpPr/>
          <p:nvPr/>
        </p:nvSpPr>
        <p:spPr>
          <a:xfrm>
            <a:off x="4690562" y="193451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4686309" y="262878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22693" y="33315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4682060" y="33230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948765" y="201918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826012" y="259869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059755" y="344159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927593" y="3458529"/>
            <a:ext cx="266706" cy="266706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626534" y="2366003"/>
            <a:ext cx="1693334" cy="3941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 </a:t>
            </a:r>
          </a:p>
          <a:p>
            <a:pPr algn="ctr"/>
            <a:r>
              <a:rPr lang="en-US" sz="800" b="1" dirty="0" smtClean="0"/>
              <a:t>0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3826935" y="262878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6682" y="267900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5160" y="2019190"/>
            <a:ext cx="270934" cy="2709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93" y="527985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34701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0" y="2348536"/>
            <a:ext cx="1693334" cy="3730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</a:p>
          <a:p>
            <a:pPr algn="ctr"/>
            <a:r>
              <a:rPr lang="en-US" sz="800" b="1" dirty="0" smtClean="0"/>
              <a:t>0-1</a:t>
            </a:r>
            <a:endParaRPr lang="en-US" sz="800" b="1" dirty="0"/>
          </a:p>
        </p:txBody>
      </p:sp>
      <p:sp>
        <p:nvSpPr>
          <p:cNvPr id="79" name="Rectangle 78"/>
          <p:cNvSpPr/>
          <p:nvPr/>
        </p:nvSpPr>
        <p:spPr>
          <a:xfrm>
            <a:off x="1834701" y="137159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1842109" y="163827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14204" y="1638273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2709951" y="23325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1846335" y="303526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2705702" y="302680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51235" y="3162283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850577" y="233254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117258" y="1761064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968169" y="1737224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396" y="2442153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754527" y="2313391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92" y="1045972"/>
            <a:ext cx="1025670" cy="18462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02" y="3001407"/>
            <a:ext cx="1025670" cy="18462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3055095"/>
            <a:ext cx="1025670" cy="184620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716723" y="3392936"/>
            <a:ext cx="630170" cy="931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Temperature</a:t>
            </a:r>
            <a:endParaRPr lang="en-US" sz="500" b="1" dirty="0"/>
          </a:p>
        </p:txBody>
      </p:sp>
      <p:sp>
        <p:nvSpPr>
          <p:cNvPr id="28" name="Rectangle 27"/>
          <p:cNvSpPr/>
          <p:nvPr/>
        </p:nvSpPr>
        <p:spPr>
          <a:xfrm>
            <a:off x="4239908" y="1415628"/>
            <a:ext cx="679218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Accelerometer</a:t>
            </a:r>
            <a:endParaRPr lang="en-US" sz="500" b="1" dirty="0"/>
          </a:p>
        </p:txBody>
      </p:sp>
      <p:sp>
        <p:nvSpPr>
          <p:cNvPr id="32" name="Rectangle 31"/>
          <p:cNvSpPr/>
          <p:nvPr/>
        </p:nvSpPr>
        <p:spPr>
          <a:xfrm>
            <a:off x="4276706" y="3364160"/>
            <a:ext cx="661292" cy="84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Sound Sensor</a:t>
            </a:r>
            <a:endParaRPr lang="en-US" sz="5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9153" y="3646818"/>
            <a:ext cx="506306" cy="5063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5867232" y="3744319"/>
            <a:ext cx="293464" cy="59605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47897" y="4095431"/>
            <a:ext cx="5075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unito-Black"/>
                <a:cs typeface="Nunito-Black"/>
              </a:rPr>
              <a:t>46 dB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1045972"/>
            <a:ext cx="1025670" cy="184620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725092" y="1415628"/>
            <a:ext cx="626680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Light Sensor</a:t>
            </a:r>
            <a:endParaRPr lang="en-US" sz="5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5672554" y="1797443"/>
            <a:ext cx="679218" cy="59605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841068" y="19218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700" dirty="0" smtClean="0">
                <a:latin typeface="Nunito-Black"/>
                <a:cs typeface="Nunito-Black"/>
              </a:rPr>
              <a:t>lux</a:t>
            </a:r>
            <a:endParaRPr lang="en-US" sz="700" dirty="0">
              <a:latin typeface="Nunito-Black"/>
              <a:cs typeface="Nunito-Black"/>
            </a:endParaRPr>
          </a:p>
        </p:txBody>
      </p:sp>
    </p:spTree>
    <p:extLst>
      <p:ext uri="{BB962C8B-B14F-4D97-AF65-F5344CB8AC3E}">
        <p14:creationId xmlns:p14="http://schemas.microsoft.com/office/powerpoint/2010/main" val="165447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82" y="468729"/>
            <a:ext cx="2564175" cy="461551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828090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8090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24" name="Rectangle 23"/>
          <p:cNvSpPr/>
          <p:nvPr/>
        </p:nvSpPr>
        <p:spPr>
          <a:xfrm>
            <a:off x="1836557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1828090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36556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708627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136063" y="3513678"/>
            <a:ext cx="270937" cy="2709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982731" y="3526382"/>
            <a:ext cx="254002" cy="25400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89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-2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6478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4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2935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</a:t>
            </a:r>
            <a:r>
              <a:rPr lang="en-US" sz="800" b="1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6616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149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19537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8" name="Rectangle 17"/>
          <p:cNvSpPr/>
          <p:nvPr/>
        </p:nvSpPr>
        <p:spPr>
          <a:xfrm>
            <a:off x="1853550" y="1629844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9" y="1730981"/>
            <a:ext cx="461960" cy="41955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53550" y="2311390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418" y="2362192"/>
            <a:ext cx="575163" cy="57516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88545" y="2573858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2581" y="1803411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47" y="1515537"/>
            <a:ext cx="1025670" cy="184620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338885" y="1838736"/>
            <a:ext cx="647982" cy="134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App Showcase</a:t>
            </a:r>
            <a:endParaRPr lang="en-US" sz="500" b="1" dirty="0"/>
          </a:p>
        </p:txBody>
      </p:sp>
      <p:sp>
        <p:nvSpPr>
          <p:cNvPr id="37" name="Rectangle 36"/>
          <p:cNvSpPr/>
          <p:nvPr/>
        </p:nvSpPr>
        <p:spPr>
          <a:xfrm>
            <a:off x="4345235" y="1972746"/>
            <a:ext cx="647983" cy="257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00" b="1" dirty="0" smtClean="0"/>
              <a:t>      SwarmPulse</a:t>
            </a:r>
            <a:endParaRPr lang="en-US" sz="5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35" y="1981214"/>
            <a:ext cx="230065" cy="2300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345235" y="2211280"/>
            <a:ext cx="647983" cy="716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The SwarmPulse service allows for collective visualization and sharing of mobile sensor data, text messages, media files and more.</a:t>
            </a:r>
          </a:p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 The "SwarmPulse" service is built on top of research platform, a</a:t>
            </a:r>
            <a:endParaRPr lang="en-US" sz="400" b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11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4142144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02571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Internal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2571" y="4046589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External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71" y="35742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White-label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293" y="3591186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48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-4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37130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663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0051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</a:t>
            </a:r>
            <a:endParaRPr 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37129" y="1591751"/>
            <a:ext cx="1676255" cy="114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Data Retention:</a:t>
            </a:r>
          </a:p>
          <a:p>
            <a:endParaRPr lang="en-US" sz="800" b="1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r>
              <a:rPr lang="en-US" sz="700" dirty="0" smtClean="0">
                <a:latin typeface="Arial"/>
                <a:cs typeface="Arial"/>
              </a:rPr>
              <a:t>(Store Shared Data on Server)</a:t>
            </a:r>
          </a:p>
          <a:p>
            <a:endParaRPr lang="en-US" sz="700" dirty="0">
              <a:latin typeface="Arial"/>
              <a:cs typeface="Arial"/>
            </a:endParaRPr>
          </a:p>
          <a:p>
            <a:r>
              <a:rPr lang="en-US" sz="700" b="1" dirty="0" smtClean="0">
                <a:latin typeface="Arial"/>
                <a:cs typeface="Arial"/>
              </a:rPr>
              <a:t>Retain data for</a:t>
            </a:r>
            <a:r>
              <a:rPr lang="en-US" sz="700" dirty="0" smtClean="0">
                <a:latin typeface="Arial"/>
                <a:cs typeface="Arial"/>
              </a:rPr>
              <a:t>:</a:t>
            </a:r>
          </a:p>
          <a:p>
            <a:endParaRPr lang="en-US" sz="700" dirty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6533" y="2354344"/>
            <a:ext cx="1566196" cy="215444"/>
          </a:xfrm>
          <a:prstGeom prst="rect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 day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2825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26135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284920" y="2405143"/>
            <a:ext cx="169341" cy="12747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4209" y="2785551"/>
            <a:ext cx="1676255" cy="15081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Data Privacy:</a:t>
            </a:r>
          </a:p>
          <a:p>
            <a:endParaRPr lang="en-US" sz="800" b="1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r>
              <a:rPr lang="en-US" sz="700" dirty="0" smtClean="0">
                <a:latin typeface="Arial"/>
                <a:cs typeface="Arial"/>
              </a:rPr>
              <a:t>(Store Shared Data on Server)</a:t>
            </a:r>
          </a:p>
          <a:p>
            <a:endParaRPr lang="en-US" sz="700" dirty="0">
              <a:latin typeface="Arial"/>
              <a:cs typeface="Arial"/>
            </a:endParaRPr>
          </a:p>
          <a:p>
            <a:r>
              <a:rPr lang="en-US" sz="700" b="1" dirty="0" smtClean="0">
                <a:latin typeface="Arial"/>
                <a:cs typeface="Arial"/>
              </a:rPr>
              <a:t>Retain data for</a:t>
            </a:r>
            <a:r>
              <a:rPr lang="en-US" sz="700" dirty="0" smtClean="0">
                <a:latin typeface="Arial"/>
                <a:cs typeface="Arial"/>
              </a:rPr>
              <a:t>:</a:t>
            </a:r>
          </a:p>
          <a:p>
            <a:endParaRPr lang="en-US" sz="700" dirty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6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6016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-5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65358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56891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48279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91" y="468729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063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-6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37106" y="1303889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8494" y="130389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</a:t>
            </a:r>
            <a:endParaRPr lang="en-US" sz="800" b="1" dirty="0"/>
          </a:p>
        </p:txBody>
      </p:sp>
      <p:sp>
        <p:nvSpPr>
          <p:cNvPr id="21" name="Rectangle 20"/>
          <p:cNvSpPr/>
          <p:nvPr/>
        </p:nvSpPr>
        <p:spPr>
          <a:xfrm>
            <a:off x="1984164" y="1524045"/>
            <a:ext cx="1381025" cy="260771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</a:t>
            </a:r>
            <a:r>
              <a:rPr lang="en-US" sz="900" dirty="0" smtClean="0">
                <a:solidFill>
                  <a:schemeClr val="tx1"/>
                </a:solidFill>
              </a:rPr>
              <a:t>ervousNet HUB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</a:t>
            </a:r>
            <a:r>
              <a:rPr lang="en-US" sz="900" dirty="0" smtClean="0">
                <a:solidFill>
                  <a:schemeClr val="tx1"/>
                </a:solidFill>
              </a:rPr>
              <a:t> 0.0.1 – </a:t>
            </a:r>
            <a:r>
              <a:rPr lang="en-US" sz="900" dirty="0" smtClean="0">
                <a:solidFill>
                  <a:schemeClr val="tx1"/>
                </a:solidFill>
              </a:rPr>
              <a:t>beta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www.nervousnet.info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Targeting Users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78489717"/>
              </p:ext>
            </p:extLst>
          </p:nvPr>
        </p:nvGraphicFramePr>
        <p:xfrm>
          <a:off x="1185333" y="1388532"/>
          <a:ext cx="6815667" cy="32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50546" y="4723817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1350546" y="629585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08482" y="804913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2235207" y="2726269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2278658" y="1629782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2267545" y="3707539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82539" y="1689100"/>
            <a:ext cx="38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6671" y="4250122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Nervousnet</a:t>
            </a:r>
            <a:r>
              <a:rPr lang="en-US" sz="1100" dirty="0" smtClean="0"/>
              <a:t>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2" y="663453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795" y="821270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013755" y="2544243"/>
            <a:ext cx="693130" cy="6844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6968" y="2954878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442434" y="1380068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749" y="1722968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745077" y="145724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1" idx="0"/>
          </p:cNvCxnSpPr>
          <p:nvPr/>
        </p:nvCxnSpPr>
        <p:spPr>
          <a:xfrm>
            <a:off x="1360320" y="3228709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2"/>
            <a:endCxn id="6" idx="0"/>
          </p:cNvCxnSpPr>
          <p:nvPr/>
        </p:nvCxnSpPr>
        <p:spPr>
          <a:xfrm>
            <a:off x="1350546" y="1950711"/>
            <a:ext cx="9774" cy="593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2485" y="179590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485" y="10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7000" contras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757" y="4047099"/>
            <a:ext cx="613833" cy="6087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21314" y="4605050"/>
            <a:ext cx="649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2037492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Extensions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769788" y="2561171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3769788" y="2838282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3811721" y="3551549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4712138" y="2908773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3568708" y="2921826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920065" y="1847000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3340108" y="2440486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4488199" y="2427433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4483538" y="3310879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3354521" y="3312539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4310310" y="2257849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3730353" y="2257849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3730353" y="2851335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3718986" y="2328340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148665" y="2328340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3797308" y="2668103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6577267" y="4681009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74469" y="654987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28661" y="1465747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6574469" y="1698976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6577055" y="3070227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652165" y="4614353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6267532" y="1085103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6654062" y="2934153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6306572" y="2602439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6198883" y="3915004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102418" y="2683937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078133" y="1587450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062621" y="3828564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8200" y="820084"/>
            <a:ext cx="1893398" cy="837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/>
              <a:t>Background Services</a:t>
            </a: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3377046" y="747373"/>
            <a:ext cx="5326411" cy="42616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WebView Controller</a:t>
            </a:r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/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7563657" y="1657901"/>
            <a:ext cx="127270" cy="36753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5389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Proposed </a:t>
            </a:r>
            <a:r>
              <a:rPr lang="en-US" dirty="0" smtClean="0">
                <a:solidFill>
                  <a:schemeClr val="tx1"/>
                </a:solidFill>
              </a:rPr>
              <a:t>architecture for re-engineering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37366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dk1"/>
                </a:solidFill>
              </a:rPr>
              <a:t>API’s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Frame 34"/>
          <p:cNvSpPr/>
          <p:nvPr/>
        </p:nvSpPr>
        <p:spPr>
          <a:xfrm>
            <a:off x="1160556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02725" y="1040935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2044161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2416" y="1389510"/>
            <a:ext cx="15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dk1"/>
                </a:solidFill>
              </a:rPr>
              <a:t>SSL</a:t>
            </a:r>
            <a:endParaRPr lang="en-US" sz="1100" b="1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Manager</a:t>
            </a:r>
            <a:endParaRPr lang="en-US" sz="1200" dirty="0"/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54254" y="4758176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Mobile App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nervousnet</a:t>
            </a:r>
            <a:r>
              <a:rPr lang="en-US" sz="1200" dirty="0" smtClean="0"/>
              <a:t> Proxy / Server</a:t>
            </a:r>
            <a:endParaRPr lang="en-US" sz="1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</a:t>
            </a:r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sz="1200" b="1" dirty="0" err="1" smtClean="0">
                <a:solidFill>
                  <a:schemeClr val="tx1"/>
                </a:solidFill>
              </a:rPr>
              <a:t>WebView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963" y="702728"/>
            <a:ext cx="316067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 smtClean="0"/>
              <a:t>nervousnet</a:t>
            </a:r>
            <a:r>
              <a:rPr lang="en-US" sz="900" b="1" dirty="0" smtClean="0"/>
              <a:t> Applications</a:t>
            </a:r>
            <a:endParaRPr lang="en-US" sz="900" b="1" dirty="0"/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Allowing Third party developers to extend and use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API’s to use within their own Applications.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Such applications are dependent and requires the installation of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Core Application.</a:t>
            </a:r>
          </a:p>
          <a:p>
            <a:pPr algn="just"/>
            <a:r>
              <a:rPr lang="en-US" sz="900" dirty="0" smtClean="0"/>
              <a:t>Ways to achieve this:</a:t>
            </a:r>
          </a:p>
          <a:p>
            <a:pPr algn="just"/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>
                <a:solidFill>
                  <a:srgbClr val="0D0D0D"/>
                </a:solidFill>
              </a:rPr>
              <a:t>WebViews: </a:t>
            </a:r>
            <a:r>
              <a:rPr lang="en-US" sz="900" dirty="0" smtClean="0"/>
              <a:t>Applications using WebViews run within webview component. Application modules are created using Html and JavaScript and not as independent applications rather </a:t>
            </a:r>
            <a:r>
              <a:rPr lang="en-US" sz="900" u="sng" dirty="0" smtClean="0"/>
              <a:t>run inside the webview component of the </a:t>
            </a:r>
            <a:r>
              <a:rPr lang="en-US" sz="900" u="sng" dirty="0" err="1" smtClean="0"/>
              <a:t>nervousnet</a:t>
            </a:r>
            <a:r>
              <a:rPr lang="en-US" sz="900" u="sng" dirty="0" smtClean="0"/>
              <a:t> core application</a:t>
            </a:r>
            <a:r>
              <a:rPr lang="en-US" sz="900" dirty="0" smtClean="0"/>
              <a:t>.  This approach also requires the creation of an </a:t>
            </a:r>
            <a:r>
              <a:rPr lang="en-US" sz="900" u="sng" dirty="0" smtClean="0"/>
              <a:t>external App Store</a:t>
            </a:r>
            <a:r>
              <a:rPr lang="en-US" sz="900" dirty="0" smtClean="0"/>
              <a:t> which allows the developers to submit, update, theirs apps. Implementation will be complex</a:t>
            </a:r>
            <a:r>
              <a:rPr lang="en-US" sz="900" dirty="0"/>
              <a:t> </a:t>
            </a:r>
            <a:r>
              <a:rPr lang="en-US" sz="900" dirty="0" smtClean="0"/>
              <a:t>and restricts the type of apps developers can create.</a:t>
            </a:r>
          </a:p>
          <a:p>
            <a:pPr marL="342900" indent="-342900" algn="just">
              <a:buAutoNum type="arabicParenR"/>
            </a:pPr>
            <a:endParaRPr lang="en-US" sz="900" dirty="0" smtClean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Background Services (Android): </a:t>
            </a:r>
            <a:r>
              <a:rPr lang="en-US" sz="900" u="sng" dirty="0"/>
              <a:t>N</a:t>
            </a:r>
            <a:r>
              <a:rPr lang="en-US" sz="900" u="sng" dirty="0" smtClean="0"/>
              <a:t>ative and supports all required functionality. Only possible in Android</a:t>
            </a:r>
            <a:r>
              <a:rPr lang="en-US" sz="900" dirty="0" smtClean="0"/>
              <a:t>. </a:t>
            </a:r>
            <a:r>
              <a:rPr lang="en-US" sz="900" u="sng" dirty="0" smtClean="0"/>
              <a:t>Will not work with iOS </a:t>
            </a:r>
            <a:r>
              <a:rPr lang="en-US" sz="900" dirty="0" smtClean="0"/>
              <a:t>as it does not allow to keep apps running in the background.   </a:t>
            </a:r>
          </a:p>
          <a:p>
            <a:pPr marL="342900" indent="-342900" algn="just">
              <a:buAutoNum type="arabicParenR"/>
            </a:pPr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App groups (iOS):  </a:t>
            </a:r>
            <a:r>
              <a:rPr lang="en-US" sz="900" u="sng" dirty="0"/>
              <a:t>iOS 8</a:t>
            </a:r>
            <a:r>
              <a:rPr lang="en-US" sz="900" dirty="0"/>
              <a:t> allows for Communicating and persisting data between </a:t>
            </a:r>
            <a:r>
              <a:rPr lang="en-US" sz="900" dirty="0" smtClean="0"/>
              <a:t>apps  </a:t>
            </a:r>
            <a:r>
              <a:rPr lang="en-US" sz="900" dirty="0"/>
              <a:t>with App </a:t>
            </a:r>
            <a:r>
              <a:rPr lang="en-US" sz="900" dirty="0" smtClean="0"/>
              <a:t>Groups. </a:t>
            </a:r>
            <a:r>
              <a:rPr lang="en-US" sz="900" u="sng" dirty="0" smtClean="0"/>
              <a:t>We need to investigate </a:t>
            </a:r>
            <a:r>
              <a:rPr lang="en-US" sz="900" dirty="0" smtClean="0"/>
              <a:t>this further to see if we can work with this. (this works only for </a:t>
            </a:r>
            <a:r>
              <a:rPr lang="en-US" sz="900" u="sng" dirty="0" smtClean="0"/>
              <a:t>iOS apps released from the </a:t>
            </a:r>
            <a:r>
              <a:rPr lang="en-US" sz="900" u="sng" dirty="0"/>
              <a:t>same </a:t>
            </a:r>
            <a:r>
              <a:rPr lang="en-US" sz="900" u="sng" dirty="0" smtClean="0"/>
              <a:t>develope</a:t>
            </a:r>
            <a:r>
              <a:rPr lang="en-US" sz="900" dirty="0" smtClean="0"/>
              <a:t>r)</a:t>
            </a:r>
            <a:endParaRPr lang="en-US" sz="900" u="sng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 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Controls the flow of the application.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various components and other features of the application</a:t>
            </a:r>
          </a:p>
          <a:p>
            <a:pPr algn="just"/>
            <a:endParaRPr lang="en-US" sz="1200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First option is to Replace </a:t>
            </a:r>
            <a:r>
              <a:rPr lang="en-US" sz="1200" dirty="0"/>
              <a:t>Protobuf </a:t>
            </a:r>
            <a:r>
              <a:rPr lang="en-US" sz="1200" dirty="0" smtClean="0"/>
              <a:t>with a </a:t>
            </a:r>
            <a:r>
              <a:rPr lang="en-US" sz="1200" dirty="0"/>
              <a:t>JSON </a:t>
            </a:r>
            <a:r>
              <a:rPr lang="en-US" sz="1200" dirty="0" smtClean="0"/>
              <a:t>implementation wherever required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Protobuf replacement will effect the Server and Storage Engine.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Second Option is to keep the Protobuf implementation, but document the implementation and required files, so any new changes can be easily implemented.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© ETH Zürich, COSS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Storage 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Android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Replace local file storage with </a:t>
            </a:r>
            <a:r>
              <a:rPr lang="en-US" sz="1400" dirty="0" err="1"/>
              <a:t>Sql</a:t>
            </a:r>
            <a:r>
              <a:rPr lang="en-US" sz="1400" dirty="0"/>
              <a:t> Lite.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algn="just"/>
            <a:r>
              <a:rPr lang="en-US" sz="1400" b="1" dirty="0"/>
              <a:t>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No changes required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Local Analytical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Implements functions that allows for analyzing the sensor data collectively stored on the local device.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hese analytical functions or API’s will be used by the </a:t>
            </a:r>
            <a:r>
              <a:rPr lang="en-US" sz="1200" dirty="0" err="1" smtClean="0"/>
              <a:t>WebView’s</a:t>
            </a:r>
            <a:r>
              <a:rPr lang="en-US" sz="1200" dirty="0" smtClean="0"/>
              <a:t> and Background Services to request information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No changes to be done.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Further features and </a:t>
            </a:r>
            <a:r>
              <a:rPr lang="en-US" sz="1200" dirty="0"/>
              <a:t>functionalities to be </a:t>
            </a:r>
            <a:r>
              <a:rPr lang="en-US" sz="1200" dirty="0" smtClean="0"/>
              <a:t>implemented 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WebView 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App Manager &amp; 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415" y="715252"/>
            <a:ext cx="29017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list of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Apps that are installed within the local installation instance.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the user to browse through the list of available apps and install whatever is required.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High complexity, similar to a scaled down version of app </a:t>
            </a:r>
            <a:r>
              <a:rPr lang="en-US" sz="1200" dirty="0" smtClean="0"/>
              <a:t>store, but running within the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Keeps track of which module is installed on a device.</a:t>
            </a:r>
          </a:p>
          <a:p>
            <a:pPr algn="just"/>
            <a:endParaRPr lang="en-US" sz="1400" b="1" dirty="0"/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  <a:endParaRPr lang="en-US" sz="1400" b="1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New feature to be built.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Use Webview to allows users to browse and install apps.</a:t>
            </a:r>
          </a:p>
          <a:p>
            <a:pPr marL="285750" indent="-285750" algn="just">
              <a:buFont typeface="Arial"/>
              <a:buChar char="•"/>
            </a:pPr>
            <a:endParaRPr lang="en-US" sz="12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Tx/>
              <a:buChar char="-"/>
            </a:pPr>
            <a:endParaRPr lang="en-US" dirty="0" smtClean="0"/>
          </a:p>
          <a:p>
            <a:pPr marL="285750" indent="-285750" algn="just">
              <a:buFontTx/>
              <a:buChar char="-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10945</TotalTime>
  <Words>1527</Words>
  <Application>Microsoft Macintosh PowerPoint</Application>
  <PresentationFormat>On-screen Show (16:9)</PresentationFormat>
  <Paragraphs>580</Paragraphs>
  <Slides>25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764</cp:revision>
  <dcterms:created xsi:type="dcterms:W3CDTF">2015-11-12T09:29:11Z</dcterms:created>
  <dcterms:modified xsi:type="dcterms:W3CDTF">2016-01-27T13:32:00Z</dcterms:modified>
</cp:coreProperties>
</file>