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85" r:id="rId4"/>
    <p:sldId id="286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568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05/04/16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05/04/16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05/04/16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05/04/16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05/04/16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05/04/16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05/04/16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jpe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4533" y="4995333"/>
            <a:ext cx="143086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</a:rPr>
              <a:t>Author: ppulikal@ethz.ch</a:t>
            </a:r>
            <a:endParaRPr 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489036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0711" y="3512552"/>
            <a:ext cx="1820749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663" y="35125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82" y="650714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8735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1695" y="2589700"/>
            <a:ext cx="693130" cy="6262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1220374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1212689" y="1710229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523017" y="144450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38260" y="3207503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28486" y="1912571"/>
            <a:ext cx="9774" cy="651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3887" y="45923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197" y="116591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Extensions</a:t>
            </a:r>
          </a:p>
          <a:p>
            <a:pPr algn="ctr"/>
            <a:r>
              <a:rPr lang="en-US" sz="800" dirty="0" smtClean="0"/>
              <a:t>Or</a:t>
            </a:r>
          </a:p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2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7" name="Left Brace 66"/>
          <p:cNvSpPr/>
          <p:nvPr/>
        </p:nvSpPr>
        <p:spPr>
          <a:xfrm>
            <a:off x="889000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7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7571" y="4037131"/>
            <a:ext cx="660334" cy="6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0943" y="666715"/>
            <a:ext cx="7478222" cy="492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HUB 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Mobile Application built for Android and iOS platforms. </a:t>
            </a:r>
            <a:endParaRPr lang="en-US" sz="1000" dirty="0"/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Allows </a:t>
            </a:r>
            <a:r>
              <a:rPr lang="en-US" sz="1000" dirty="0" smtClean="0"/>
              <a:t>users </a:t>
            </a:r>
            <a:r>
              <a:rPr lang="en-US" sz="1000" dirty="0" smtClean="0"/>
              <a:t>to view and share various Sensor related Data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Required to be installed for running external apps (Extensions and Axons) built using</a:t>
            </a:r>
            <a:r>
              <a:rPr lang="en-US" sz="1000" b="1" i="1" dirty="0" smtClean="0"/>
              <a:t> </a:t>
            </a:r>
            <a:r>
              <a:rPr lang="en-US" sz="1000" b="1" i="1" dirty="0"/>
              <a:t>n</a:t>
            </a:r>
            <a:r>
              <a:rPr lang="en-US" sz="1000" b="1" i="1" dirty="0" smtClean="0"/>
              <a:t>ervousnet HUB API’s</a:t>
            </a:r>
            <a:r>
              <a:rPr lang="en-US" sz="1000" dirty="0" smtClean="0"/>
              <a:t>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Acts like a connectivity hub for external products like smartwatches, beacons and external sensors that want to share sensor data with the nervousnet platform</a:t>
            </a:r>
            <a:r>
              <a:rPr lang="en-US" sz="1000" dirty="0" smtClean="0"/>
              <a:t>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Android version uses background </a:t>
            </a:r>
            <a:r>
              <a:rPr lang="en-US" sz="1000" b="1" dirty="0" smtClean="0"/>
              <a:t>Services</a:t>
            </a:r>
            <a:r>
              <a:rPr lang="en-US" sz="1000" dirty="0" smtClean="0"/>
              <a:t> to enable third party apps and extensions to connect and share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iOS version uses </a:t>
            </a:r>
            <a:r>
              <a:rPr lang="en-US" sz="1000" b="1" dirty="0" err="1" smtClean="0"/>
              <a:t>WebViews</a:t>
            </a:r>
            <a:r>
              <a:rPr lang="en-US" sz="1000" dirty="0" smtClean="0"/>
              <a:t> and allows for external Axons to run inside a WebView container.</a:t>
            </a:r>
            <a:endParaRPr lang="en-US" sz="1000" dirty="0" smtClean="0"/>
          </a:p>
          <a:p>
            <a:pPr marL="628650" lvl="1" indent="-171450" algn="just">
              <a:buFont typeface="Arial"/>
              <a:buChar char="•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Extensions 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Android apps, Smart devices, beacons that can connect to the nervousnet HUB mobile app.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Uses the nervousnet HUB API's to receive and share sensor data. 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Works only in Android devices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/>
              <a:t>U</a:t>
            </a:r>
            <a:r>
              <a:rPr lang="en-US" sz="1000" dirty="0" smtClean="0"/>
              <a:t>ses the Android background services feature</a:t>
            </a:r>
            <a:r>
              <a:rPr lang="en-US" sz="1000" dirty="0" smtClean="0"/>
              <a:t>.</a:t>
            </a:r>
          </a:p>
          <a:p>
            <a:pPr lvl="1" algn="just"/>
            <a:endParaRPr lang="en-US" sz="1100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/>
              <a:t>Axons </a:t>
            </a:r>
            <a:r>
              <a:rPr lang="en-US" sz="1100" b="1" dirty="0" smtClean="0"/>
              <a:t>- </a:t>
            </a:r>
            <a:r>
              <a:rPr lang="en-US" sz="1000" dirty="0" smtClean="0"/>
              <a:t>HTML, JavaScript and CSS applications that run inside WebView containers inside the nervousnet apps.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 Currently </a:t>
            </a:r>
            <a:r>
              <a:rPr lang="en-US" sz="1000" dirty="0" smtClean="0"/>
              <a:t>supported </a:t>
            </a:r>
            <a:r>
              <a:rPr lang="en-US" sz="1000" dirty="0" smtClean="0"/>
              <a:t>on the </a:t>
            </a:r>
            <a:r>
              <a:rPr lang="en-US" sz="1000" dirty="0" smtClean="0"/>
              <a:t>iOS platform.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Android Platform support in </a:t>
            </a:r>
            <a:r>
              <a:rPr lang="en-US" sz="1000" dirty="0" smtClean="0"/>
              <a:t>the next phase.</a:t>
            </a:r>
            <a:endParaRPr lang="en-US" sz="1000" dirty="0" smtClean="0"/>
          </a:p>
          <a:p>
            <a:pPr marL="228600" indent="-228600" algn="just">
              <a:buFont typeface="+mj-lt"/>
              <a:buAutoNum type="arabicPeriod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nervousnet CORE –</a:t>
            </a:r>
            <a:r>
              <a:rPr lang="en-US" sz="1000" b="1" dirty="0" smtClean="0"/>
              <a:t> </a:t>
            </a:r>
            <a:r>
              <a:rPr lang="en-US" sz="1000" dirty="0" smtClean="0"/>
              <a:t>Distributed and Decentralized set of Servers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/>
              <a:t>U</a:t>
            </a:r>
            <a:r>
              <a:rPr lang="en-US" sz="1000" dirty="0" smtClean="0"/>
              <a:t>sed to store and collect Data shared by Clients (Mobile &amp; Web), </a:t>
            </a:r>
            <a:r>
              <a:rPr lang="en-US" sz="1000" dirty="0"/>
              <a:t>I</a:t>
            </a:r>
            <a:r>
              <a:rPr lang="en-US" sz="1000" dirty="0" smtClean="0"/>
              <a:t>OT Hardware sensors and devices and partner platforms.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Individual Servers are called </a:t>
            </a:r>
            <a:r>
              <a:rPr lang="en-US" sz="1000" b="1" dirty="0" smtClean="0"/>
              <a:t>nervousnet Nodes</a:t>
            </a:r>
            <a:r>
              <a:rPr lang="en-US" sz="1000" dirty="0" smtClean="0"/>
              <a:t>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Mobile Clients will have the option of selecting a server from a list.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183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2772" y="2311394"/>
            <a:ext cx="4987828" cy="1678256"/>
          </a:xfrm>
          <a:prstGeom prst="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469243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 smtClean="0"/>
              <a:t>Background Services (Android)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4253746" y="3547526"/>
            <a:ext cx="4297587" cy="334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Storage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1734" y="1546124"/>
            <a:ext cx="2868866" cy="1980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WebView Server</a:t>
            </a:r>
            <a:endParaRPr lang="en-US" sz="700" dirty="0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868866" cy="473129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/>
              <a:t>WebView</a:t>
            </a:r>
          </a:p>
        </p:txBody>
      </p:sp>
      <p:sp>
        <p:nvSpPr>
          <p:cNvPr id="30" name="Frame 29"/>
          <p:cNvSpPr/>
          <p:nvPr/>
        </p:nvSpPr>
        <p:spPr>
          <a:xfrm>
            <a:off x="624757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038497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3153" y="820084"/>
            <a:ext cx="181224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Third party applications / Axons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5676" y="785538"/>
            <a:ext cx="108304" cy="121468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96169" y="3765652"/>
            <a:ext cx="382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VM</a:t>
            </a:r>
            <a:endParaRPr lang="en-US" sz="9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11142" y="4065104"/>
            <a:ext cx="1052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nervousnet HUB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13162" y="2658444"/>
            <a:ext cx="1217601" cy="177872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Read API’s</a:t>
            </a:r>
            <a:endParaRPr lang="en-US" sz="600" i="1" dirty="0"/>
          </a:p>
        </p:txBody>
      </p:sp>
      <p:sp>
        <p:nvSpPr>
          <p:cNvPr id="45" name="Rectangle 44"/>
          <p:cNvSpPr/>
          <p:nvPr/>
        </p:nvSpPr>
        <p:spPr>
          <a:xfrm>
            <a:off x="4952988" y="2658516"/>
            <a:ext cx="1191462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Write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1" name="Rectangle 50"/>
          <p:cNvSpPr/>
          <p:nvPr/>
        </p:nvSpPr>
        <p:spPr>
          <a:xfrm>
            <a:off x="6172536" y="2658489"/>
            <a:ext cx="1184416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Query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3" name="Rectangle 52"/>
          <p:cNvSpPr/>
          <p:nvPr/>
        </p:nvSpPr>
        <p:spPr>
          <a:xfrm>
            <a:off x="4518820" y="1949430"/>
            <a:ext cx="2174383" cy="277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Authentication Engine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6181003" y="3096910"/>
            <a:ext cx="1162461" cy="2727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Local Analytics Engine (LAE)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321735" y="905511"/>
            <a:ext cx="2391806" cy="612609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000" dirty="0" smtClean="0"/>
              <a:t>External Applications</a:t>
            </a:r>
            <a:endParaRPr lang="en-US" sz="1000" dirty="0"/>
          </a:p>
        </p:txBody>
      </p:sp>
      <p:sp>
        <p:nvSpPr>
          <p:cNvPr id="67" name="Frame 66"/>
          <p:cNvSpPr/>
          <p:nvPr/>
        </p:nvSpPr>
        <p:spPr>
          <a:xfrm>
            <a:off x="69500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ame 67"/>
          <p:cNvSpPr/>
          <p:nvPr/>
        </p:nvSpPr>
        <p:spPr>
          <a:xfrm>
            <a:off x="1122644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/>
          <p:cNvSpPr/>
          <p:nvPr/>
        </p:nvSpPr>
        <p:spPr>
          <a:xfrm>
            <a:off x="1564813" y="1202956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006249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243918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4795" y="902728"/>
            <a:ext cx="126633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Extensions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73" name="Heptagon 72"/>
          <p:cNvSpPr/>
          <p:nvPr/>
        </p:nvSpPr>
        <p:spPr>
          <a:xfrm>
            <a:off x="3906173" y="43595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89019" y="785538"/>
            <a:ext cx="5214438" cy="347319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Heptagon 80"/>
          <p:cNvSpPr/>
          <p:nvPr/>
        </p:nvSpPr>
        <p:spPr>
          <a:xfrm>
            <a:off x="4058573" y="45119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Heptagon 81"/>
          <p:cNvSpPr/>
          <p:nvPr/>
        </p:nvSpPr>
        <p:spPr>
          <a:xfrm>
            <a:off x="4210973" y="46643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Heptagon 85"/>
          <p:cNvSpPr/>
          <p:nvPr/>
        </p:nvSpPr>
        <p:spPr>
          <a:xfrm>
            <a:off x="4374893" y="44118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Heptagon 86"/>
          <p:cNvSpPr/>
          <p:nvPr/>
        </p:nvSpPr>
        <p:spPr>
          <a:xfrm>
            <a:off x="4527293" y="45642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Heptagon 88"/>
          <p:cNvSpPr/>
          <p:nvPr/>
        </p:nvSpPr>
        <p:spPr>
          <a:xfrm>
            <a:off x="4735590" y="4349496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22948" y="718212"/>
            <a:ext cx="5620400" cy="4277121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3710346" y="4302687"/>
            <a:ext cx="1278081" cy="59486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7323668" y="4792858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BFBFBF"/>
                </a:solidFill>
              </a:rPr>
              <a:t>Mobile Phone Environment</a:t>
            </a:r>
            <a:endParaRPr lang="en-US" sz="900" b="1" dirty="0">
              <a:solidFill>
                <a:srgbClr val="BFBFB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78561" y="4705141"/>
            <a:ext cx="687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Sensors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240" y="3996484"/>
            <a:ext cx="284" cy="398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062344" y="4304016"/>
            <a:ext cx="1120841" cy="59353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r>
              <a:rPr lang="en-US" sz="700" dirty="0" smtClean="0"/>
              <a:t>Database</a:t>
            </a: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 smtClean="0"/>
          </a:p>
        </p:txBody>
      </p:sp>
      <p:sp>
        <p:nvSpPr>
          <p:cNvPr id="100" name="Heptagon 99"/>
          <p:cNvSpPr/>
          <p:nvPr/>
        </p:nvSpPr>
        <p:spPr>
          <a:xfrm>
            <a:off x="4679693" y="47166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048332" y="3790452"/>
            <a:ext cx="0" cy="58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71" y="4378710"/>
            <a:ext cx="290963" cy="290963"/>
          </a:xfrm>
          <a:prstGeom prst="rect">
            <a:avLst/>
          </a:prstGeom>
        </p:spPr>
      </p:pic>
      <p:sp>
        <p:nvSpPr>
          <p:cNvPr id="43" name="Left-Right Arrow 42"/>
          <p:cNvSpPr/>
          <p:nvPr/>
        </p:nvSpPr>
        <p:spPr>
          <a:xfrm>
            <a:off x="2726023" y="3557847"/>
            <a:ext cx="896750" cy="306287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SSL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27467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API’s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40797" y="2226734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74865" y="1761064"/>
            <a:ext cx="0" cy="6540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0518" y="2226729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5382" y="2658444"/>
            <a:ext cx="1175951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/>
              <a:t>V</a:t>
            </a:r>
            <a:r>
              <a:rPr lang="en-US" sz="600" dirty="0" smtClean="0"/>
              <a:t>. Sensor Registration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16188" y="1315785"/>
            <a:ext cx="0" cy="10823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4" idx="2"/>
          </p:cNvCxnSpPr>
          <p:nvPr/>
        </p:nvCxnSpPr>
        <p:spPr>
          <a:xfrm rot="16200000" flipH="1">
            <a:off x="6669419" y="3462524"/>
            <a:ext cx="188140" cy="251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6228" y="2398163"/>
            <a:ext cx="4855105" cy="4889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900" dirty="0"/>
              <a:t>n</a:t>
            </a:r>
            <a:r>
              <a:rPr lang="en-US" sz="900" dirty="0" smtClean="0"/>
              <a:t>ervousnet HUB API Interface</a:t>
            </a:r>
            <a:endParaRPr lang="en-US" sz="900" dirty="0"/>
          </a:p>
        </p:txBody>
      </p:sp>
      <p:cxnSp>
        <p:nvCxnSpPr>
          <p:cNvPr id="55" name="Straight Arrow Connector 54"/>
          <p:cNvCxnSpPr>
            <a:stCxn id="45" idx="2"/>
          </p:cNvCxnSpPr>
          <p:nvPr/>
        </p:nvCxnSpPr>
        <p:spPr>
          <a:xfrm>
            <a:off x="5548719" y="2836316"/>
            <a:ext cx="0" cy="7112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</p:cNvCxnSpPr>
          <p:nvPr/>
        </p:nvCxnSpPr>
        <p:spPr>
          <a:xfrm>
            <a:off x="4321963" y="2836316"/>
            <a:ext cx="747" cy="711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2"/>
            <a:endCxn id="54" idx="0"/>
          </p:cNvCxnSpPr>
          <p:nvPr/>
        </p:nvCxnSpPr>
        <p:spPr>
          <a:xfrm flipH="1">
            <a:off x="6762234" y="2836289"/>
            <a:ext cx="2510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722466" y="1315785"/>
            <a:ext cx="1" cy="65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26250" y="1712319"/>
            <a:ext cx="123" cy="287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526250" y="1315785"/>
            <a:ext cx="123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7839465" y="3201278"/>
            <a:ext cx="708908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9974" y="4538154"/>
            <a:ext cx="1708774" cy="398297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>
            <a:defPPr>
              <a:defRPr lang="en-US"/>
            </a:defPPr>
            <a:lvl1pPr>
              <a:lnSpc>
                <a:spcPct val="50000"/>
              </a:lnSpc>
              <a:defRPr sz="1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n</a:t>
            </a:r>
            <a:r>
              <a:rPr lang="en-US" dirty="0" smtClean="0"/>
              <a:t>ervousnet CORE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Distributed Servers )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402099" y="334374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endCxn id="107" idx="3"/>
          </p:cNvCxnSpPr>
          <p:nvPr/>
        </p:nvCxnSpPr>
        <p:spPr>
          <a:xfrm flipV="1">
            <a:off x="1402099" y="362085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4" idx="6"/>
            <a:endCxn id="111" idx="2"/>
          </p:cNvCxnSpPr>
          <p:nvPr/>
        </p:nvCxnSpPr>
        <p:spPr>
          <a:xfrm flipV="1">
            <a:off x="1444032" y="433411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1" idx="0"/>
            <a:endCxn id="107" idx="4"/>
          </p:cNvCxnSpPr>
          <p:nvPr/>
        </p:nvCxnSpPr>
        <p:spPr>
          <a:xfrm flipV="1">
            <a:off x="2344449" y="369134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4" idx="4"/>
          </p:cNvCxnSpPr>
          <p:nvPr/>
        </p:nvCxnSpPr>
        <p:spPr>
          <a:xfrm flipV="1">
            <a:off x="1201019" y="370439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552376" y="2629570"/>
            <a:ext cx="457200" cy="481340"/>
            <a:chOff x="5029201" y="1950712"/>
            <a:chExt cx="457200" cy="481340"/>
          </a:xfrm>
        </p:grpSpPr>
        <p:sp>
          <p:nvSpPr>
            <p:cNvPr id="97" name="Donut 9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2" name="Group 101"/>
          <p:cNvGrpSpPr/>
          <p:nvPr/>
        </p:nvGrpSpPr>
        <p:grpSpPr>
          <a:xfrm>
            <a:off x="972419" y="3223056"/>
            <a:ext cx="457200" cy="481340"/>
            <a:chOff x="5029201" y="1950712"/>
            <a:chExt cx="457200" cy="481340"/>
          </a:xfrm>
        </p:grpSpPr>
        <p:sp>
          <p:nvSpPr>
            <p:cNvPr id="104" name="Donut 10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2120510" y="3210003"/>
            <a:ext cx="457200" cy="481340"/>
            <a:chOff x="5029201" y="1950712"/>
            <a:chExt cx="457200" cy="481340"/>
          </a:xfrm>
        </p:grpSpPr>
        <p:sp>
          <p:nvSpPr>
            <p:cNvPr id="107" name="Donut 10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0" name="Group 109"/>
          <p:cNvGrpSpPr/>
          <p:nvPr/>
        </p:nvGrpSpPr>
        <p:grpSpPr>
          <a:xfrm>
            <a:off x="2115849" y="4093449"/>
            <a:ext cx="457200" cy="481340"/>
            <a:chOff x="5029201" y="1950712"/>
            <a:chExt cx="457200" cy="481340"/>
          </a:xfrm>
        </p:grpSpPr>
        <p:sp>
          <p:nvSpPr>
            <p:cNvPr id="111" name="Donut 110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3" name="Group 112"/>
          <p:cNvGrpSpPr/>
          <p:nvPr/>
        </p:nvGrpSpPr>
        <p:grpSpPr>
          <a:xfrm>
            <a:off x="986832" y="4095109"/>
            <a:ext cx="457200" cy="481340"/>
            <a:chOff x="5029201" y="1950712"/>
            <a:chExt cx="457200" cy="481340"/>
          </a:xfrm>
        </p:grpSpPr>
        <p:sp>
          <p:nvSpPr>
            <p:cNvPr id="114" name="Donut 11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16" name="Straight Connector 115"/>
          <p:cNvCxnSpPr>
            <a:stCxn id="97" idx="5"/>
            <a:endCxn id="107" idx="1"/>
          </p:cNvCxnSpPr>
          <p:nvPr/>
        </p:nvCxnSpPr>
        <p:spPr>
          <a:xfrm>
            <a:off x="1942621" y="304041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7" idx="3"/>
            <a:endCxn id="104" idx="7"/>
          </p:cNvCxnSpPr>
          <p:nvPr/>
        </p:nvCxnSpPr>
        <p:spPr>
          <a:xfrm flipH="1">
            <a:off x="1362664" y="304041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1"/>
            <a:endCxn id="104" idx="5"/>
          </p:cNvCxnSpPr>
          <p:nvPr/>
        </p:nvCxnSpPr>
        <p:spPr>
          <a:xfrm flipH="1" flipV="1">
            <a:off x="1362664" y="363390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97" idx="4"/>
          </p:cNvCxnSpPr>
          <p:nvPr/>
        </p:nvCxnSpPr>
        <p:spPr>
          <a:xfrm flipV="1">
            <a:off x="1351297" y="311091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1"/>
            <a:endCxn id="97" idx="4"/>
          </p:cNvCxnSpPr>
          <p:nvPr/>
        </p:nvCxnSpPr>
        <p:spPr>
          <a:xfrm flipH="1" flipV="1">
            <a:off x="1780976" y="311091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4" idx="6"/>
            <a:endCxn id="107" idx="2"/>
          </p:cNvCxnSpPr>
          <p:nvPr/>
        </p:nvCxnSpPr>
        <p:spPr>
          <a:xfrm flipV="1">
            <a:off x="1429619" y="345067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15847</TotalTime>
  <Words>400</Words>
  <Application>Microsoft Macintosh PowerPoint</Application>
  <PresentationFormat>On-screen Show (16:9)</PresentationFormat>
  <Paragraphs>108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934</cp:revision>
  <dcterms:created xsi:type="dcterms:W3CDTF">2015-11-12T09:29:11Z</dcterms:created>
  <dcterms:modified xsi:type="dcterms:W3CDTF">2016-04-05T15:39:56Z</dcterms:modified>
</cp:coreProperties>
</file>