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85" r:id="rId4"/>
    <p:sldId id="286" r:id="rId5"/>
    <p:sldId id="258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tarbeiter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9AE5"/>
    <a:srgbClr val="FF770D"/>
    <a:srgbClr val="FE8A0D"/>
    <a:srgbClr val="FFE059"/>
    <a:srgbClr val="FD90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34" d="100"/>
          <a:sy n="134" d="100"/>
        </p:scale>
        <p:origin x="-328" y="-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3948D9-09F8-A849-9C9E-931699A2CE8B}" type="doc">
      <dgm:prSet loTypeId="urn:microsoft.com/office/officeart/2005/8/layout/matrix1" loCatId="" qsTypeId="urn:microsoft.com/office/officeart/2005/8/quickstyle/simple3" qsCatId="simple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567BCEB4-1857-8C40-95D5-93B3CF649E57}">
      <dgm:prSet phldrT="[Text]"/>
      <dgm:spPr>
        <a:solidFill>
          <a:srgbClr val="FF770D"/>
        </a:solidFill>
      </dgm:spPr>
      <dgm:t>
        <a:bodyPr/>
        <a:lstStyle/>
        <a:p>
          <a:endParaRPr lang="en-US" b="1" dirty="0" smtClean="0">
            <a:latin typeface="Nunito-Black"/>
            <a:cs typeface="Nunito-Black"/>
          </a:endParaRPr>
        </a:p>
        <a:p>
          <a:endParaRPr lang="en-US" b="1" dirty="0">
            <a:solidFill>
              <a:schemeClr val="tx1">
                <a:lumMod val="50000"/>
                <a:lumOff val="50000"/>
              </a:schemeClr>
            </a:solidFill>
            <a:latin typeface="Nunito-Black"/>
            <a:cs typeface="Nunito-Black"/>
          </a:endParaRPr>
        </a:p>
      </dgm:t>
    </dgm:pt>
    <dgm:pt modelId="{46EE97BF-6B06-2E4A-A9F1-63AE47297087}" type="parTrans" cxnId="{6C9FFC52-44B8-9C4E-A475-2CF71A9C2DF0}">
      <dgm:prSet/>
      <dgm:spPr/>
      <dgm:t>
        <a:bodyPr/>
        <a:lstStyle/>
        <a:p>
          <a:endParaRPr lang="en-US"/>
        </a:p>
      </dgm:t>
    </dgm:pt>
    <dgm:pt modelId="{989198CF-D4FC-1A40-A9E9-BAEACDD6E5A2}" type="sibTrans" cxnId="{6C9FFC52-44B8-9C4E-A475-2CF71A9C2DF0}">
      <dgm:prSet/>
      <dgm:spPr/>
      <dgm:t>
        <a:bodyPr/>
        <a:lstStyle/>
        <a:p>
          <a:endParaRPr lang="en-US"/>
        </a:p>
      </dgm:t>
    </dgm:pt>
    <dgm:pt modelId="{99E5C9E9-80ED-8542-BAFC-67E26745AF4E}">
      <dgm:prSet phldrT="[Text]"/>
      <dgm:spPr>
        <a:gradFill flip="none" rotWithShape="1">
          <a:gsLst>
            <a:gs pos="50000">
              <a:schemeClr val="bg1"/>
            </a:gs>
            <a:gs pos="100000">
              <a:schemeClr val="bg1">
                <a:lumMod val="50000"/>
              </a:schemeClr>
            </a:gs>
          </a:gsLst>
          <a:lin ang="18900000" scaled="0"/>
          <a:tileRect/>
        </a:gradFill>
      </dgm:spPr>
      <dgm:t>
        <a:bodyPr/>
        <a:lstStyle/>
        <a:p>
          <a:pPr algn="l"/>
          <a:endParaRPr lang="en-US" b="1" u="sng" dirty="0" smtClean="0">
            <a:solidFill>
              <a:srgbClr val="404040"/>
            </a:solidFill>
            <a:latin typeface="Nunito-Black"/>
            <a:cs typeface="Nunito-Black"/>
          </a:endParaRPr>
        </a:p>
        <a:p>
          <a:pPr algn="l"/>
          <a:endParaRPr lang="en-US" b="1" u="sng" dirty="0" smtClean="0">
            <a:solidFill>
              <a:srgbClr val="404040"/>
            </a:solidFill>
            <a:latin typeface="Nunito-Black"/>
            <a:cs typeface="Nunito-Black"/>
          </a:endParaRPr>
        </a:p>
        <a:p>
          <a:pPr algn="l"/>
          <a:r>
            <a:rPr lang="en-US" b="1" u="sng" dirty="0" smtClean="0">
              <a:solidFill>
                <a:srgbClr val="404040"/>
              </a:solidFill>
              <a:latin typeface="Nunito-Black"/>
              <a:cs typeface="Nunito-Black"/>
            </a:rPr>
            <a:t>Community</a:t>
          </a:r>
          <a:endParaRPr lang="en-US" b="1" dirty="0"/>
        </a:p>
      </dgm:t>
    </dgm:pt>
    <dgm:pt modelId="{4C1C4189-FE4F-1A42-A059-A41DDBE368A6}" type="parTrans" cxnId="{77FB1734-89AF-BB46-A5BF-5FF212CF2421}">
      <dgm:prSet/>
      <dgm:spPr/>
      <dgm:t>
        <a:bodyPr/>
        <a:lstStyle/>
        <a:p>
          <a:endParaRPr lang="en-US"/>
        </a:p>
      </dgm:t>
    </dgm:pt>
    <dgm:pt modelId="{27201563-E8A6-5A47-B001-C3B8220ABB80}" type="sibTrans" cxnId="{77FB1734-89AF-BB46-A5BF-5FF212CF2421}">
      <dgm:prSet/>
      <dgm:spPr/>
      <dgm:t>
        <a:bodyPr/>
        <a:lstStyle/>
        <a:p>
          <a:endParaRPr lang="en-US"/>
        </a:p>
      </dgm:t>
    </dgm:pt>
    <dgm:pt modelId="{6AE528F1-7C14-664B-B766-E05388BFD6DF}">
      <dgm:prSet phldrT="[Text]"/>
      <dgm:spPr>
        <a:gradFill flip="none" rotWithShape="1">
          <a:gsLst>
            <a:gs pos="50000">
              <a:schemeClr val="bg1"/>
            </a:gs>
            <a:gs pos="100000">
              <a:schemeClr val="bg1">
                <a:lumMod val="75000"/>
              </a:schemeClr>
            </a:gs>
          </a:gsLst>
          <a:lin ang="18900000" scaled="0"/>
          <a:tileRect/>
        </a:gradFill>
      </dgm:spPr>
      <dgm:t>
        <a:bodyPr/>
        <a:lstStyle/>
        <a:p>
          <a:pPr algn="l"/>
          <a:r>
            <a:rPr lang="en-US" b="1" u="sng" dirty="0" smtClean="0">
              <a:solidFill>
                <a:schemeClr val="tx1">
                  <a:lumMod val="75000"/>
                  <a:lumOff val="25000"/>
                </a:schemeClr>
              </a:solidFill>
              <a:latin typeface="Nunito-Black"/>
              <a:cs typeface="Nunito-Black"/>
            </a:rPr>
            <a:t>Development</a:t>
          </a:r>
        </a:p>
        <a:p>
          <a:pPr algn="l"/>
          <a:endParaRPr lang="en-US" b="1" u="sng" dirty="0" smtClean="0">
            <a:solidFill>
              <a:schemeClr val="tx1">
                <a:lumMod val="75000"/>
                <a:lumOff val="25000"/>
              </a:schemeClr>
            </a:solidFill>
            <a:latin typeface="Nunito-Black"/>
            <a:cs typeface="Nunito-Black"/>
          </a:endParaRPr>
        </a:p>
        <a:p>
          <a:pPr algn="l"/>
          <a:endParaRPr lang="en-US" b="1" u="sng" dirty="0">
            <a:solidFill>
              <a:schemeClr val="tx1">
                <a:lumMod val="75000"/>
                <a:lumOff val="25000"/>
              </a:schemeClr>
            </a:solidFill>
            <a:latin typeface="Nunito-Black"/>
            <a:cs typeface="Nunito-Black"/>
          </a:endParaRPr>
        </a:p>
      </dgm:t>
    </dgm:pt>
    <dgm:pt modelId="{10825D1A-1961-7745-A291-177D46C8D6A9}" type="parTrans" cxnId="{186A369D-5E3A-8F40-9660-22ECA6714904}">
      <dgm:prSet/>
      <dgm:spPr/>
      <dgm:t>
        <a:bodyPr/>
        <a:lstStyle/>
        <a:p>
          <a:endParaRPr lang="en-US"/>
        </a:p>
      </dgm:t>
    </dgm:pt>
    <dgm:pt modelId="{171DE1C7-790D-F94D-8C00-47A501EB1C8A}" type="sibTrans" cxnId="{186A369D-5E3A-8F40-9660-22ECA6714904}">
      <dgm:prSet/>
      <dgm:spPr/>
      <dgm:t>
        <a:bodyPr/>
        <a:lstStyle/>
        <a:p>
          <a:endParaRPr lang="en-US"/>
        </a:p>
      </dgm:t>
    </dgm:pt>
    <dgm:pt modelId="{CE4760AF-6505-7547-ABC0-B7375BCAA8E0}">
      <dgm:prSet/>
      <dgm:spPr>
        <a:gradFill flip="none" rotWithShape="1">
          <a:gsLst>
            <a:gs pos="50000">
              <a:schemeClr val="bg1"/>
            </a:gs>
            <a:gs pos="100000">
              <a:schemeClr val="bg1">
                <a:lumMod val="65000"/>
              </a:schemeClr>
            </a:gs>
          </a:gsLst>
          <a:lin ang="18900000" scaled="0"/>
          <a:tileRect/>
        </a:gradFill>
      </dgm:spPr>
      <dgm:t>
        <a:bodyPr/>
        <a:lstStyle/>
        <a:p>
          <a:pPr algn="ctr"/>
          <a:endParaRPr lang="en-US" b="1" dirty="0" smtClean="0"/>
        </a:p>
        <a:p>
          <a:pPr algn="ctr"/>
          <a:endParaRPr lang="en-US" b="1" dirty="0" smtClean="0"/>
        </a:p>
        <a:p>
          <a:pPr algn="r"/>
          <a:r>
            <a:rPr lang="en-US" b="1" u="sng" dirty="0" smtClean="0">
              <a:solidFill>
                <a:srgbClr val="404040"/>
              </a:solidFill>
              <a:latin typeface="Nunito-Black"/>
              <a:cs typeface="Nunito-Black"/>
            </a:rPr>
            <a:t>Products | Applications</a:t>
          </a:r>
          <a:endParaRPr lang="en-US" b="1" u="sng" dirty="0">
            <a:solidFill>
              <a:srgbClr val="404040"/>
            </a:solidFill>
            <a:latin typeface="Nunito-Black"/>
            <a:cs typeface="Nunito-Black"/>
          </a:endParaRPr>
        </a:p>
      </dgm:t>
    </dgm:pt>
    <dgm:pt modelId="{7DA8C683-6F19-EA40-828C-27539E2A5263}" type="parTrans" cxnId="{B43F62C4-C831-0A49-95D1-3B87BD8C8A85}">
      <dgm:prSet/>
      <dgm:spPr/>
      <dgm:t>
        <a:bodyPr/>
        <a:lstStyle/>
        <a:p>
          <a:endParaRPr lang="en-US"/>
        </a:p>
      </dgm:t>
    </dgm:pt>
    <dgm:pt modelId="{DDB080EA-1CB0-B14A-BDE8-43348F2F6142}" type="sibTrans" cxnId="{B43F62C4-C831-0A49-95D1-3B87BD8C8A85}">
      <dgm:prSet/>
      <dgm:spPr/>
      <dgm:t>
        <a:bodyPr/>
        <a:lstStyle/>
        <a:p>
          <a:endParaRPr lang="en-US"/>
        </a:p>
      </dgm:t>
    </dgm:pt>
    <dgm:pt modelId="{8FB8ED0E-2D56-9E49-8741-026E322E8DB8}">
      <dgm:prSet phldrT="[Text]"/>
      <dgm:spPr>
        <a:gradFill flip="none" rotWithShape="1">
          <a:gsLst>
            <a:gs pos="0">
              <a:schemeClr val="bg1">
                <a:lumMod val="75000"/>
              </a:schemeClr>
            </a:gs>
            <a:gs pos="50000">
              <a:srgbClr val="FFFFFF"/>
            </a:gs>
          </a:gsLst>
          <a:lin ang="9000000" scaled="0"/>
          <a:tileRect/>
        </a:gradFill>
      </dgm:spPr>
      <dgm:t>
        <a:bodyPr/>
        <a:lstStyle/>
        <a:p>
          <a:pPr algn="r"/>
          <a:r>
            <a:rPr lang="en-US" b="1" u="sng" dirty="0" smtClean="0">
              <a:solidFill>
                <a:srgbClr val="404040"/>
              </a:solidFill>
              <a:latin typeface="Nunito-Black"/>
              <a:cs typeface="Nunito-Black"/>
            </a:rPr>
            <a:t>Tools</a:t>
          </a:r>
          <a:r>
            <a:rPr lang="en-US" b="1" u="sng" dirty="0" smtClean="0">
              <a:solidFill>
                <a:srgbClr val="404040"/>
              </a:solidFill>
            </a:rPr>
            <a:t>          </a:t>
          </a:r>
        </a:p>
        <a:p>
          <a:pPr algn="ctr"/>
          <a:endParaRPr lang="en-US" b="1" dirty="0" smtClean="0"/>
        </a:p>
        <a:p>
          <a:pPr algn="ctr"/>
          <a:endParaRPr lang="en-US" b="1" dirty="0"/>
        </a:p>
      </dgm:t>
    </dgm:pt>
    <dgm:pt modelId="{B6E46A1C-A0EB-B945-A1F1-0C5CEB090660}" type="sibTrans" cxnId="{36A6ABFB-0936-DC4F-8597-FBD04E767FB4}">
      <dgm:prSet/>
      <dgm:spPr/>
      <dgm:t>
        <a:bodyPr/>
        <a:lstStyle/>
        <a:p>
          <a:endParaRPr lang="en-US"/>
        </a:p>
      </dgm:t>
    </dgm:pt>
    <dgm:pt modelId="{662AEE9B-913C-C249-B334-42D1A1FB6DC7}" type="parTrans" cxnId="{36A6ABFB-0936-DC4F-8597-FBD04E767FB4}">
      <dgm:prSet/>
      <dgm:spPr/>
      <dgm:t>
        <a:bodyPr/>
        <a:lstStyle/>
        <a:p>
          <a:endParaRPr lang="en-US"/>
        </a:p>
      </dgm:t>
    </dgm:pt>
    <dgm:pt modelId="{735BBB7E-5BD2-604A-B557-3D372006E19A}" type="pres">
      <dgm:prSet presAssocID="{493948D9-09F8-A849-9C9E-931699A2CE8B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D9F814B-8F3E-8342-B108-5F417607A4E2}" type="pres">
      <dgm:prSet presAssocID="{493948D9-09F8-A849-9C9E-931699A2CE8B}" presName="matrix" presStyleCnt="0"/>
      <dgm:spPr/>
    </dgm:pt>
    <dgm:pt modelId="{B78127F1-A602-8446-88AC-7D69A83AB66B}" type="pres">
      <dgm:prSet presAssocID="{493948D9-09F8-A849-9C9E-931699A2CE8B}" presName="tile1" presStyleLbl="node1" presStyleIdx="0" presStyleCnt="4" custLinFactNeighborX="213"/>
      <dgm:spPr/>
      <dgm:t>
        <a:bodyPr/>
        <a:lstStyle/>
        <a:p>
          <a:endParaRPr lang="en-US"/>
        </a:p>
      </dgm:t>
    </dgm:pt>
    <dgm:pt modelId="{A3A22204-ABCE-0C42-A96D-DDDF4EE40536}" type="pres">
      <dgm:prSet presAssocID="{493948D9-09F8-A849-9C9E-931699A2CE8B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E1AE6B-CD5D-0A4A-AFB2-E40774EF8151}" type="pres">
      <dgm:prSet presAssocID="{493948D9-09F8-A849-9C9E-931699A2CE8B}" presName="tile2" presStyleLbl="node1" presStyleIdx="1" presStyleCnt="4"/>
      <dgm:spPr/>
      <dgm:t>
        <a:bodyPr/>
        <a:lstStyle/>
        <a:p>
          <a:endParaRPr lang="en-US"/>
        </a:p>
      </dgm:t>
    </dgm:pt>
    <dgm:pt modelId="{A5EB57EE-830C-774F-B1D4-3C388D9F7584}" type="pres">
      <dgm:prSet presAssocID="{493948D9-09F8-A849-9C9E-931699A2CE8B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30D4C7-F064-2548-A7F1-806F7742F4E3}" type="pres">
      <dgm:prSet presAssocID="{493948D9-09F8-A849-9C9E-931699A2CE8B}" presName="tile3" presStyleLbl="node1" presStyleIdx="2" presStyleCnt="4"/>
      <dgm:spPr/>
      <dgm:t>
        <a:bodyPr/>
        <a:lstStyle/>
        <a:p>
          <a:endParaRPr lang="en-US"/>
        </a:p>
      </dgm:t>
    </dgm:pt>
    <dgm:pt modelId="{B1334B85-A8BE-3949-863B-DD89A0AEAD37}" type="pres">
      <dgm:prSet presAssocID="{493948D9-09F8-A849-9C9E-931699A2CE8B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4E7B15-7311-494D-96FF-54F576253855}" type="pres">
      <dgm:prSet presAssocID="{493948D9-09F8-A849-9C9E-931699A2CE8B}" presName="tile4" presStyleLbl="node1" presStyleIdx="3" presStyleCnt="4" custLinFactNeighborX="0" custLinFactNeighborY="0"/>
      <dgm:spPr/>
      <dgm:t>
        <a:bodyPr/>
        <a:lstStyle/>
        <a:p>
          <a:endParaRPr lang="en-US"/>
        </a:p>
      </dgm:t>
    </dgm:pt>
    <dgm:pt modelId="{A5E14FEA-0BD1-E54C-8CEB-87375EF50FEB}" type="pres">
      <dgm:prSet presAssocID="{493948D9-09F8-A849-9C9E-931699A2CE8B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A49ACF-6896-2740-9C38-FBA6E5C6A9DE}" type="pres">
      <dgm:prSet presAssocID="{493948D9-09F8-A849-9C9E-931699A2CE8B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B2AF55A6-6534-9447-A99E-C8C8CA990CB8}" type="presOf" srcId="{CE4760AF-6505-7547-ABC0-B7375BCAA8E0}" destId="{A5E14FEA-0BD1-E54C-8CEB-87375EF50FEB}" srcOrd="1" destOrd="0" presId="urn:microsoft.com/office/officeart/2005/8/layout/matrix1"/>
    <dgm:cxn modelId="{FBEEFF99-9157-2548-80E8-7FEB7CD1EB01}" type="presOf" srcId="{99E5C9E9-80ED-8542-BAFC-67E26745AF4E}" destId="{5E30D4C7-F064-2548-A7F1-806F7742F4E3}" srcOrd="0" destOrd="0" presId="urn:microsoft.com/office/officeart/2005/8/layout/matrix1"/>
    <dgm:cxn modelId="{266B247E-1EF2-104D-8426-D5D2A015F55F}" type="presOf" srcId="{8FB8ED0E-2D56-9E49-8741-026E322E8DB8}" destId="{07E1AE6B-CD5D-0A4A-AFB2-E40774EF8151}" srcOrd="0" destOrd="0" presId="urn:microsoft.com/office/officeart/2005/8/layout/matrix1"/>
    <dgm:cxn modelId="{2091D8CB-D512-5145-B2AB-5416CFDCC96C}" type="presOf" srcId="{CE4760AF-6505-7547-ABC0-B7375BCAA8E0}" destId="{084E7B15-7311-494D-96FF-54F576253855}" srcOrd="0" destOrd="0" presId="urn:microsoft.com/office/officeart/2005/8/layout/matrix1"/>
    <dgm:cxn modelId="{36A6ABFB-0936-DC4F-8597-FBD04E767FB4}" srcId="{567BCEB4-1857-8C40-95D5-93B3CF649E57}" destId="{8FB8ED0E-2D56-9E49-8741-026E322E8DB8}" srcOrd="1" destOrd="0" parTransId="{662AEE9B-913C-C249-B334-42D1A1FB6DC7}" sibTransId="{B6E46A1C-A0EB-B945-A1F1-0C5CEB090660}"/>
    <dgm:cxn modelId="{77FB1734-89AF-BB46-A5BF-5FF212CF2421}" srcId="{567BCEB4-1857-8C40-95D5-93B3CF649E57}" destId="{99E5C9E9-80ED-8542-BAFC-67E26745AF4E}" srcOrd="2" destOrd="0" parTransId="{4C1C4189-FE4F-1A42-A059-A41DDBE368A6}" sibTransId="{27201563-E8A6-5A47-B001-C3B8220ABB80}"/>
    <dgm:cxn modelId="{B43F62C4-C831-0A49-95D1-3B87BD8C8A85}" srcId="{567BCEB4-1857-8C40-95D5-93B3CF649E57}" destId="{CE4760AF-6505-7547-ABC0-B7375BCAA8E0}" srcOrd="3" destOrd="0" parTransId="{7DA8C683-6F19-EA40-828C-27539E2A5263}" sibTransId="{DDB080EA-1CB0-B14A-BDE8-43348F2F6142}"/>
    <dgm:cxn modelId="{87E1CE32-5367-E843-863C-436471E7B89F}" type="presOf" srcId="{567BCEB4-1857-8C40-95D5-93B3CF649E57}" destId="{12A49ACF-6896-2740-9C38-FBA6E5C6A9DE}" srcOrd="0" destOrd="0" presId="urn:microsoft.com/office/officeart/2005/8/layout/matrix1"/>
    <dgm:cxn modelId="{186A369D-5E3A-8F40-9660-22ECA6714904}" srcId="{567BCEB4-1857-8C40-95D5-93B3CF649E57}" destId="{6AE528F1-7C14-664B-B766-E05388BFD6DF}" srcOrd="0" destOrd="0" parTransId="{10825D1A-1961-7745-A291-177D46C8D6A9}" sibTransId="{171DE1C7-790D-F94D-8C00-47A501EB1C8A}"/>
    <dgm:cxn modelId="{C4B02F27-4442-4E41-A755-35F8E29DB81C}" type="presOf" srcId="{6AE528F1-7C14-664B-B766-E05388BFD6DF}" destId="{B78127F1-A602-8446-88AC-7D69A83AB66B}" srcOrd="0" destOrd="0" presId="urn:microsoft.com/office/officeart/2005/8/layout/matrix1"/>
    <dgm:cxn modelId="{85F676D6-4D98-0F4A-932E-6162FD1A2B63}" type="presOf" srcId="{99E5C9E9-80ED-8542-BAFC-67E26745AF4E}" destId="{B1334B85-A8BE-3949-863B-DD89A0AEAD37}" srcOrd="1" destOrd="0" presId="urn:microsoft.com/office/officeart/2005/8/layout/matrix1"/>
    <dgm:cxn modelId="{6C9FFC52-44B8-9C4E-A475-2CF71A9C2DF0}" srcId="{493948D9-09F8-A849-9C9E-931699A2CE8B}" destId="{567BCEB4-1857-8C40-95D5-93B3CF649E57}" srcOrd="0" destOrd="0" parTransId="{46EE97BF-6B06-2E4A-A9F1-63AE47297087}" sibTransId="{989198CF-D4FC-1A40-A9E9-BAEACDD6E5A2}"/>
    <dgm:cxn modelId="{C8312812-92B6-7045-80E1-B6BB4B8354C0}" type="presOf" srcId="{8FB8ED0E-2D56-9E49-8741-026E322E8DB8}" destId="{A5EB57EE-830C-774F-B1D4-3C388D9F7584}" srcOrd="1" destOrd="0" presId="urn:microsoft.com/office/officeart/2005/8/layout/matrix1"/>
    <dgm:cxn modelId="{8A49EC22-F282-BF49-857C-372A6124E037}" type="presOf" srcId="{6AE528F1-7C14-664B-B766-E05388BFD6DF}" destId="{A3A22204-ABCE-0C42-A96D-DDDF4EE40536}" srcOrd="1" destOrd="0" presId="urn:microsoft.com/office/officeart/2005/8/layout/matrix1"/>
    <dgm:cxn modelId="{0AD76B4E-F3C3-8449-AF65-8C586CFB2190}" type="presOf" srcId="{493948D9-09F8-A849-9C9E-931699A2CE8B}" destId="{735BBB7E-5BD2-604A-B557-3D372006E19A}" srcOrd="0" destOrd="0" presId="urn:microsoft.com/office/officeart/2005/8/layout/matrix1"/>
    <dgm:cxn modelId="{19778D54-1E39-4343-9AA9-26DD48DE1D9C}" type="presParOf" srcId="{735BBB7E-5BD2-604A-B557-3D372006E19A}" destId="{7D9F814B-8F3E-8342-B108-5F417607A4E2}" srcOrd="0" destOrd="0" presId="urn:microsoft.com/office/officeart/2005/8/layout/matrix1"/>
    <dgm:cxn modelId="{22F72293-487A-5A44-B28C-A0618B9B5603}" type="presParOf" srcId="{7D9F814B-8F3E-8342-B108-5F417607A4E2}" destId="{B78127F1-A602-8446-88AC-7D69A83AB66B}" srcOrd="0" destOrd="0" presId="urn:microsoft.com/office/officeart/2005/8/layout/matrix1"/>
    <dgm:cxn modelId="{61D10E07-CF78-7F4B-9CE8-6B2AA06693B4}" type="presParOf" srcId="{7D9F814B-8F3E-8342-B108-5F417607A4E2}" destId="{A3A22204-ABCE-0C42-A96D-DDDF4EE40536}" srcOrd="1" destOrd="0" presId="urn:microsoft.com/office/officeart/2005/8/layout/matrix1"/>
    <dgm:cxn modelId="{0B74C9C3-910F-0840-B4C8-3BA53EF178AA}" type="presParOf" srcId="{7D9F814B-8F3E-8342-B108-5F417607A4E2}" destId="{07E1AE6B-CD5D-0A4A-AFB2-E40774EF8151}" srcOrd="2" destOrd="0" presId="urn:microsoft.com/office/officeart/2005/8/layout/matrix1"/>
    <dgm:cxn modelId="{0E337FA8-F33E-D741-B88F-E7B3B344F24E}" type="presParOf" srcId="{7D9F814B-8F3E-8342-B108-5F417607A4E2}" destId="{A5EB57EE-830C-774F-B1D4-3C388D9F7584}" srcOrd="3" destOrd="0" presId="urn:microsoft.com/office/officeart/2005/8/layout/matrix1"/>
    <dgm:cxn modelId="{9CFC6A7A-6F94-8449-A7BB-0E3B97B319B4}" type="presParOf" srcId="{7D9F814B-8F3E-8342-B108-5F417607A4E2}" destId="{5E30D4C7-F064-2548-A7F1-806F7742F4E3}" srcOrd="4" destOrd="0" presId="urn:microsoft.com/office/officeart/2005/8/layout/matrix1"/>
    <dgm:cxn modelId="{8F87E2FA-E403-B442-83A9-F8749D068351}" type="presParOf" srcId="{7D9F814B-8F3E-8342-B108-5F417607A4E2}" destId="{B1334B85-A8BE-3949-863B-DD89A0AEAD37}" srcOrd="5" destOrd="0" presId="urn:microsoft.com/office/officeart/2005/8/layout/matrix1"/>
    <dgm:cxn modelId="{4CFAFDB9-2B2F-E24C-A0E9-0E905371EF5B}" type="presParOf" srcId="{7D9F814B-8F3E-8342-B108-5F417607A4E2}" destId="{084E7B15-7311-494D-96FF-54F576253855}" srcOrd="6" destOrd="0" presId="urn:microsoft.com/office/officeart/2005/8/layout/matrix1"/>
    <dgm:cxn modelId="{AE6C37AA-B72F-7D4E-9B06-E5CB71C1D25E}" type="presParOf" srcId="{7D9F814B-8F3E-8342-B108-5F417607A4E2}" destId="{A5E14FEA-0BD1-E54C-8CEB-87375EF50FEB}" srcOrd="7" destOrd="0" presId="urn:microsoft.com/office/officeart/2005/8/layout/matrix1"/>
    <dgm:cxn modelId="{D5002CA7-0517-824F-84F9-BC941EAD5469}" type="presParOf" srcId="{735BBB7E-5BD2-604A-B557-3D372006E19A}" destId="{12A49ACF-6896-2740-9C38-FBA6E5C6A9DE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8127F1-A602-8446-88AC-7D69A83AB66B}">
      <dsp:nvSpPr>
        <dsp:cNvPr id="0" name=""/>
        <dsp:cNvSpPr/>
      </dsp:nvSpPr>
      <dsp:spPr>
        <a:xfrm rot="16200000">
          <a:off x="993506" y="-984982"/>
          <a:ext cx="2032000" cy="4001964"/>
        </a:xfrm>
        <a:prstGeom prst="round1Rect">
          <a:avLst/>
        </a:prstGeom>
        <a:gradFill flip="none" rotWithShape="1">
          <a:gsLst>
            <a:gs pos="50000">
              <a:schemeClr val="bg1"/>
            </a:gs>
            <a:gs pos="100000">
              <a:schemeClr val="bg1">
                <a:lumMod val="75000"/>
              </a:schemeClr>
            </a:gs>
          </a:gsLst>
          <a:lin ang="18900000" scaled="0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u="sng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Nunito-Black"/>
              <a:cs typeface="Nunito-Black"/>
            </a:rPr>
            <a:t>Development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u="sng" kern="1200" dirty="0" smtClean="0">
            <a:solidFill>
              <a:schemeClr val="tx1">
                <a:lumMod val="75000"/>
                <a:lumOff val="25000"/>
              </a:schemeClr>
            </a:solidFill>
            <a:latin typeface="Nunito-Black"/>
            <a:cs typeface="Nunito-Black"/>
          </a:endParaRP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u="sng" kern="1200" dirty="0">
            <a:solidFill>
              <a:schemeClr val="tx1">
                <a:lumMod val="75000"/>
                <a:lumOff val="25000"/>
              </a:schemeClr>
            </a:solidFill>
            <a:latin typeface="Nunito-Black"/>
            <a:cs typeface="Nunito-Black"/>
          </a:endParaRPr>
        </a:p>
      </dsp:txBody>
      <dsp:txXfrm rot="5400000">
        <a:off x="8524" y="0"/>
        <a:ext cx="4001964" cy="1524000"/>
      </dsp:txXfrm>
    </dsp:sp>
    <dsp:sp modelId="{07E1AE6B-CD5D-0A4A-AFB2-E40774EF8151}">
      <dsp:nvSpPr>
        <dsp:cNvPr id="0" name=""/>
        <dsp:cNvSpPr/>
      </dsp:nvSpPr>
      <dsp:spPr>
        <a:xfrm>
          <a:off x="4001964" y="0"/>
          <a:ext cx="4001964" cy="2032000"/>
        </a:xfrm>
        <a:prstGeom prst="round1Rect">
          <a:avLst/>
        </a:prstGeom>
        <a:gradFill flip="none" rotWithShape="1">
          <a:gsLst>
            <a:gs pos="0">
              <a:schemeClr val="bg1">
                <a:lumMod val="75000"/>
              </a:schemeClr>
            </a:gs>
            <a:gs pos="50000">
              <a:srgbClr val="FFFFFF"/>
            </a:gs>
          </a:gsLst>
          <a:lin ang="9000000" scaled="0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u="sng" kern="1200" dirty="0" smtClean="0">
              <a:solidFill>
                <a:srgbClr val="404040"/>
              </a:solidFill>
              <a:latin typeface="Nunito-Black"/>
              <a:cs typeface="Nunito-Black"/>
            </a:rPr>
            <a:t>Tools</a:t>
          </a:r>
          <a:r>
            <a:rPr lang="en-US" sz="2200" b="1" u="sng" kern="1200" dirty="0" smtClean="0">
              <a:solidFill>
                <a:srgbClr val="404040"/>
              </a:solidFill>
            </a:rPr>
            <a:t>          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kern="1200" dirty="0" smtClean="0"/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kern="1200" dirty="0"/>
        </a:p>
      </dsp:txBody>
      <dsp:txXfrm>
        <a:off x="4001964" y="0"/>
        <a:ext cx="4001964" cy="1524000"/>
      </dsp:txXfrm>
    </dsp:sp>
    <dsp:sp modelId="{5E30D4C7-F064-2548-A7F1-806F7742F4E3}">
      <dsp:nvSpPr>
        <dsp:cNvPr id="0" name=""/>
        <dsp:cNvSpPr/>
      </dsp:nvSpPr>
      <dsp:spPr>
        <a:xfrm rot="10800000">
          <a:off x="0" y="2032000"/>
          <a:ext cx="4001964" cy="2032000"/>
        </a:xfrm>
        <a:prstGeom prst="round1Rect">
          <a:avLst/>
        </a:prstGeom>
        <a:gradFill flip="none" rotWithShape="1">
          <a:gsLst>
            <a:gs pos="50000">
              <a:schemeClr val="bg1"/>
            </a:gs>
            <a:gs pos="100000">
              <a:schemeClr val="bg1">
                <a:lumMod val="50000"/>
              </a:schemeClr>
            </a:gs>
          </a:gsLst>
          <a:lin ang="18900000" scaled="0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u="sng" kern="1200" dirty="0" smtClean="0">
            <a:solidFill>
              <a:srgbClr val="404040"/>
            </a:solidFill>
            <a:latin typeface="Nunito-Black"/>
            <a:cs typeface="Nunito-Black"/>
          </a:endParaRP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u="sng" kern="1200" dirty="0" smtClean="0">
            <a:solidFill>
              <a:srgbClr val="404040"/>
            </a:solidFill>
            <a:latin typeface="Nunito-Black"/>
            <a:cs typeface="Nunito-Black"/>
          </a:endParaRP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u="sng" kern="1200" dirty="0" smtClean="0">
              <a:solidFill>
                <a:srgbClr val="404040"/>
              </a:solidFill>
              <a:latin typeface="Nunito-Black"/>
              <a:cs typeface="Nunito-Black"/>
            </a:rPr>
            <a:t>Community</a:t>
          </a:r>
          <a:endParaRPr lang="en-US" sz="2200" b="1" kern="1200" dirty="0"/>
        </a:p>
      </dsp:txBody>
      <dsp:txXfrm rot="10800000">
        <a:off x="0" y="2539999"/>
        <a:ext cx="4001964" cy="1524000"/>
      </dsp:txXfrm>
    </dsp:sp>
    <dsp:sp modelId="{084E7B15-7311-494D-96FF-54F576253855}">
      <dsp:nvSpPr>
        <dsp:cNvPr id="0" name=""/>
        <dsp:cNvSpPr/>
      </dsp:nvSpPr>
      <dsp:spPr>
        <a:xfrm rot="5400000">
          <a:off x="4986946" y="1047017"/>
          <a:ext cx="2032000" cy="4001964"/>
        </a:xfrm>
        <a:prstGeom prst="round1Rect">
          <a:avLst/>
        </a:prstGeom>
        <a:gradFill flip="none" rotWithShape="1">
          <a:gsLst>
            <a:gs pos="50000">
              <a:schemeClr val="bg1"/>
            </a:gs>
            <a:gs pos="100000">
              <a:schemeClr val="bg1">
                <a:lumMod val="65000"/>
              </a:schemeClr>
            </a:gs>
          </a:gsLst>
          <a:lin ang="18900000" scaled="0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kern="1200" dirty="0" smtClean="0"/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kern="1200" dirty="0" smtClean="0"/>
        </a:p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u="sng" kern="1200" dirty="0" smtClean="0">
              <a:solidFill>
                <a:srgbClr val="404040"/>
              </a:solidFill>
              <a:latin typeface="Nunito-Black"/>
              <a:cs typeface="Nunito-Black"/>
            </a:rPr>
            <a:t>Products | Applications</a:t>
          </a:r>
          <a:endParaRPr lang="en-US" sz="2200" b="1" u="sng" kern="1200" dirty="0">
            <a:solidFill>
              <a:srgbClr val="404040"/>
            </a:solidFill>
            <a:latin typeface="Nunito-Black"/>
            <a:cs typeface="Nunito-Black"/>
          </a:endParaRPr>
        </a:p>
      </dsp:txBody>
      <dsp:txXfrm rot="-5400000">
        <a:off x="4001964" y="2539999"/>
        <a:ext cx="4001964" cy="1524000"/>
      </dsp:txXfrm>
    </dsp:sp>
    <dsp:sp modelId="{12A49ACF-6896-2740-9C38-FBA6E5C6A9DE}">
      <dsp:nvSpPr>
        <dsp:cNvPr id="0" name=""/>
        <dsp:cNvSpPr/>
      </dsp:nvSpPr>
      <dsp:spPr>
        <a:xfrm>
          <a:off x="2801375" y="1523999"/>
          <a:ext cx="2401178" cy="1016000"/>
        </a:xfrm>
        <a:prstGeom prst="roundRect">
          <a:avLst/>
        </a:prstGeom>
        <a:solidFill>
          <a:srgbClr val="FF770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kern="1200" dirty="0" smtClean="0">
            <a:latin typeface="Nunito-Black"/>
            <a:cs typeface="Nunito-Black"/>
          </a:endParaRP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kern="1200" dirty="0">
            <a:solidFill>
              <a:schemeClr val="tx1">
                <a:lumMod val="50000"/>
                <a:lumOff val="50000"/>
              </a:schemeClr>
            </a:solidFill>
            <a:latin typeface="Nunito-Black"/>
            <a:cs typeface="Nunito-Black"/>
          </a:endParaRPr>
        </a:p>
      </dsp:txBody>
      <dsp:txXfrm>
        <a:off x="2850972" y="1573596"/>
        <a:ext cx="2301984" cy="9168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EADBD-8C2A-0E4C-92CE-5EBFF6224A3A}" type="datetime1">
              <a:rPr lang="en-US" smtClean="0"/>
              <a:t>20/04/16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24D750-A8E9-D645-8132-9B49B039E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20574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A2197B-82DA-B840-975D-6BA3EE4C2DC8}" type="datetime1">
              <a:rPr lang="en-US" smtClean="0"/>
              <a:t>20/04/16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2561ED-42AD-874A-817D-D113AC0F5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23282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75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36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08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08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17989"/>
            <a:ext cx="8915400" cy="6583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275915"/>
            <a:ext cx="8001000" cy="286758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7090-103A-FA49-A3B4-31066D77167B}" type="datetime1">
              <a:rPr lang="en-US" smtClean="0"/>
              <a:t>20/04/16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43534"/>
            <a:ext cx="8915400" cy="6858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8" y="1536192"/>
            <a:ext cx="3427413" cy="315468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1529334"/>
            <a:ext cx="4572000" cy="3168396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ABC2C74B-38EB-6142-981A-F4874F5C558C}" type="datetime1">
              <a:rPr lang="en-US" smtClean="0"/>
              <a:t>20/04/16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86100"/>
            <a:ext cx="8915400" cy="658368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751729"/>
            <a:ext cx="8001000" cy="1391771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08B6A-9F4E-B64E-B36C-0598F402E0B0}" type="datetime1">
              <a:rPr lang="en-US" smtClean="0"/>
              <a:t>20/04/16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847165"/>
            <a:ext cx="7988300" cy="223570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86100"/>
            <a:ext cx="8915400" cy="658368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751729"/>
            <a:ext cx="8001000" cy="1391771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85937D96-DDC1-4747-AA95-A033CACCB96C}" type="datetime1">
              <a:rPr lang="en-US" smtClean="0"/>
              <a:t>20/04/16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847165"/>
            <a:ext cx="3986784" cy="223570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847165"/>
            <a:ext cx="3986784" cy="223570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86100"/>
            <a:ext cx="8915400" cy="658368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751729"/>
            <a:ext cx="8001000" cy="1391771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5321CDED-9626-FA46-9EE7-E82FB8600649}" type="datetime1">
              <a:rPr lang="en-US" smtClean="0"/>
              <a:t>20/04/16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847165"/>
            <a:ext cx="6601968" cy="223570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847165"/>
            <a:ext cx="1371600" cy="111099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1971877"/>
            <a:ext cx="1371600" cy="111099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507A-5856-C541-981B-4412383053C8}" type="datetime1">
              <a:rPr lang="en-US" smtClean="0"/>
              <a:t>20/04/16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847165"/>
            <a:ext cx="914400" cy="4149959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301003"/>
            <a:ext cx="6426200" cy="340672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5DD47-EC52-8743-A4BF-BDFBFBA3AE81}" type="datetime1">
              <a:rPr lang="en-US" smtClean="0"/>
              <a:t>20/04/16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7DB73-494B-5E4A-8019-F4524E111BAF}" type="datetime1">
              <a:rPr lang="en-US" smtClean="0"/>
              <a:t>20/04/16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769076"/>
            <a:ext cx="8915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57700"/>
            <a:ext cx="8001000" cy="6858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EB98-4821-3849-86D7-AEAB3699D07C}" type="datetime1">
              <a:rPr lang="en-US" smtClean="0"/>
              <a:t>20/04/16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847165"/>
            <a:ext cx="7988300" cy="29146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00299"/>
            <a:ext cx="8915400" cy="17145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113455"/>
            <a:ext cx="8001000" cy="58293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11E45-9E9F-C742-80C0-3820C3566BB1}" type="datetime1">
              <a:rPr lang="en-US" smtClean="0"/>
              <a:t>20/04/16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1946672"/>
            <a:ext cx="3566160" cy="276105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1946672"/>
            <a:ext cx="3566160" cy="276105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CB5CC828-769C-E54C-9215-692401F93968}" type="datetime1">
              <a:rPr lang="en-US" smtClean="0"/>
              <a:t>20/04/16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1513285"/>
            <a:ext cx="3566160" cy="65841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2299447"/>
            <a:ext cx="3566160" cy="240828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1513285"/>
            <a:ext cx="3566160" cy="65841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2299447"/>
            <a:ext cx="3566160" cy="240828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1AA2AE0E-A114-5642-B6C6-FD149E76306E}" type="datetime1">
              <a:rPr lang="en-US" smtClean="0"/>
              <a:t>20/04/16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41195"/>
            <a:ext cx="2895600" cy="273844"/>
          </a:xfrm>
        </p:spPr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15A52-2182-4049-98B2-F3202A644989}" type="datetime1">
              <a:rPr lang="en-US" smtClean="0"/>
              <a:t>20/04/16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4FDC8-DC40-7C44-B03A-3EFB3AAE78B7}" type="datetime1">
              <a:rPr lang="en-US" smtClean="0"/>
              <a:t>20/04/16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43534"/>
            <a:ext cx="8915400" cy="6858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1943101"/>
            <a:ext cx="3566160" cy="276463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1529333"/>
            <a:ext cx="3566160" cy="3168396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22BC680A-A1C5-9D47-898A-4B941B6FDB12}" type="datetime1">
              <a:rPr lang="en-US" smtClean="0"/>
              <a:t>20/04/16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842892"/>
            <a:ext cx="8913813" cy="6858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946672"/>
            <a:ext cx="7610476" cy="2753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41195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94D9655-E859-0A4D-ABA6-66C7095048D0}" type="datetime1">
              <a:rPr lang="en-US" smtClean="0"/>
              <a:t>20/04/16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41195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4926807"/>
            <a:ext cx="457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3716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5006340"/>
            <a:ext cx="7999413" cy="13716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</p:sldLayoutIdLst>
  <p:hf sldNum="0" hd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microsoft.com/office/2007/relationships/hdphoto" Target="../media/hdphoto3.wdp"/><Relationship Id="rId16" Type="http://schemas.openxmlformats.org/officeDocument/2006/relationships/image" Target="../media/image13.png"/><Relationship Id="rId17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microsoft.com/office/2007/relationships/hdphoto" Target="../media/hdphoto1.wdp"/><Relationship Id="rId6" Type="http://schemas.openxmlformats.org/officeDocument/2006/relationships/image" Target="../media/image5.jpeg"/><Relationship Id="rId7" Type="http://schemas.microsoft.com/office/2007/relationships/hdphoto" Target="../media/hdphoto2.wdp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nervousnet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275915"/>
            <a:ext cx="8001000" cy="2719418"/>
          </a:xfrm>
        </p:spPr>
        <p:txBody>
          <a:bodyPr>
            <a:normAutofit/>
          </a:bodyPr>
          <a:lstStyle/>
          <a:p>
            <a:r>
              <a:rPr lang="en-US" dirty="0" smtClean="0"/>
              <a:t>An Overview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© ETH Zürich, COSS 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84533" y="4995333"/>
            <a:ext cx="1430868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</a:rPr>
              <a:t>Author: ppulikal@ethz.ch</a:t>
            </a:r>
            <a:endParaRPr 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770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610489036"/>
              </p:ext>
            </p:extLst>
          </p:nvPr>
        </p:nvGraphicFramePr>
        <p:xfrm>
          <a:off x="877960" y="770822"/>
          <a:ext cx="8003929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760711" y="3512552"/>
            <a:ext cx="1820749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Mobile Applications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94090" y="3051217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Forums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4090" y="3813964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Tutorials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47202" y="4129498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Blogs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71293" y="1203334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Visualization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02571" y="2255325"/>
            <a:ext cx="1426562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Data Analytics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091134" y="1203334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Maintenance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304442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nervousnet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91134" y="305137"/>
            <a:ext cx="5790755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The Ecosystem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88041" y="1649413"/>
            <a:ext cx="1283045" cy="492443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Status Checking </a:t>
            </a:r>
            <a:endParaRPr lang="en-US" dirty="0"/>
          </a:p>
        </p:txBody>
      </p:sp>
      <p:pic>
        <p:nvPicPr>
          <p:cNvPr id="18" name="Picture 17" descr="cropped-cropped-nervousnet-headline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579" y="2565351"/>
            <a:ext cx="2319031" cy="42843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084593" y="1742550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New Features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89663" y="3512552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err="1" smtClean="0"/>
              <a:t>IoT</a:t>
            </a:r>
            <a:r>
              <a:rPr lang="en-US" dirty="0" smtClean="0"/>
              <a:t> Sensors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47200" y="3444992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Surveys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1120588" y="93810"/>
            <a:ext cx="2895600" cy="273844"/>
          </a:xfrm>
        </p:spPr>
        <p:txBody>
          <a:bodyPr/>
          <a:lstStyle/>
          <a:p>
            <a:r>
              <a:rPr lang="en-US" dirty="0" smtClean="0">
                <a:solidFill>
                  <a:srgbClr val="A6A6A6"/>
                </a:solidFill>
              </a:rPr>
              <a:t>© ETH Zürich, COSS </a:t>
            </a:r>
            <a:endParaRPr lang="en-US" dirty="0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832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128486" y="4711078"/>
            <a:ext cx="0" cy="2799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3" idx="0"/>
          </p:cNvCxnSpPr>
          <p:nvPr/>
        </p:nvCxnSpPr>
        <p:spPr>
          <a:xfrm flipV="1">
            <a:off x="2128486" y="616846"/>
            <a:ext cx="0" cy="175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nervousnet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The Platform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1786422" y="792174"/>
            <a:ext cx="684128" cy="114579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Right Arrow 3"/>
          <p:cNvSpPr/>
          <p:nvPr/>
        </p:nvSpPr>
        <p:spPr>
          <a:xfrm>
            <a:off x="3013147" y="2713530"/>
            <a:ext cx="978408" cy="20320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292340">
            <a:off x="3056598" y="1617043"/>
            <a:ext cx="978408" cy="18237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20375805">
            <a:off x="3045485" y="3694800"/>
            <a:ext cx="978408" cy="210043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360479" y="1676361"/>
            <a:ext cx="7681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Mobile App</a:t>
            </a:r>
            <a:endParaRPr lang="en-US" sz="800" dirty="0"/>
          </a:p>
        </p:txBody>
      </p:sp>
      <p:sp>
        <p:nvSpPr>
          <p:cNvPr id="13" name="TextBox 12"/>
          <p:cNvSpPr txBox="1"/>
          <p:nvPr/>
        </p:nvSpPr>
        <p:spPr>
          <a:xfrm>
            <a:off x="4204611" y="4237383"/>
            <a:ext cx="16019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Nervousnet CORE</a:t>
            </a:r>
          </a:p>
          <a:p>
            <a:pPr algn="ctr"/>
            <a:r>
              <a:rPr lang="en-US" sz="1100" dirty="0" smtClean="0"/>
              <a:t>( Distributed Servers )</a:t>
            </a:r>
            <a:endParaRPr lang="en-US" sz="11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242" y="641237"/>
            <a:ext cx="362435" cy="65238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biLevel thresh="75000"/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74000" contras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4917" y="808531"/>
            <a:ext cx="261892" cy="2618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grayscl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91695" y="2589700"/>
            <a:ext cx="693130" cy="62627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304908" y="2942139"/>
            <a:ext cx="571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IOT</a:t>
            </a:r>
          </a:p>
          <a:p>
            <a:pPr algn="ctr"/>
            <a:r>
              <a:rPr lang="en-US" sz="800" dirty="0" smtClean="0"/>
              <a:t>devices</a:t>
            </a:r>
            <a:endParaRPr lang="en-US" sz="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grayscl/>
          </a:blip>
          <a:stretch>
            <a:fillRect/>
          </a:stretch>
        </p:blipFill>
        <p:spPr>
          <a:xfrm>
            <a:off x="926556" y="1367329"/>
            <a:ext cx="260253" cy="2602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grayscl/>
          </a:blip>
          <a:stretch>
            <a:fillRect/>
          </a:stretch>
        </p:blipFill>
        <p:spPr>
          <a:xfrm>
            <a:off x="918871" y="1710229"/>
            <a:ext cx="267938" cy="328833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>
            <a:off x="2138260" y="3207503"/>
            <a:ext cx="1354" cy="8183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128486" y="1912571"/>
            <a:ext cx="9774" cy="6517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530425" y="1783162"/>
            <a:ext cx="243277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530425" y="1070423"/>
            <a:ext cx="243277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303887" y="4592311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Partner</a:t>
            </a:r>
          </a:p>
          <a:p>
            <a:pPr algn="ctr"/>
            <a:r>
              <a:rPr lang="en-US" sz="800" dirty="0" smtClean="0"/>
              <a:t>Platforms</a:t>
            </a:r>
            <a:endParaRPr 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117229" y="1165917"/>
            <a:ext cx="4796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Axons</a:t>
            </a:r>
            <a:endParaRPr lang="en-US" sz="800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4547728" y="2548432"/>
            <a:ext cx="768791" cy="811954"/>
          </a:xfrm>
          <a:prstGeom prst="lin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40" name="Straight Connector 39"/>
          <p:cNvCxnSpPr>
            <a:endCxn id="73" idx="3"/>
          </p:cNvCxnSpPr>
          <p:nvPr/>
        </p:nvCxnSpPr>
        <p:spPr>
          <a:xfrm flipV="1">
            <a:off x="4547728" y="2825543"/>
            <a:ext cx="785366" cy="534843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79" idx="6"/>
            <a:endCxn id="76" idx="2"/>
          </p:cNvCxnSpPr>
          <p:nvPr/>
        </p:nvCxnSpPr>
        <p:spPr>
          <a:xfrm flipV="1">
            <a:off x="4589661" y="3538810"/>
            <a:ext cx="671817" cy="1660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76" idx="0"/>
            <a:endCxn id="73" idx="4"/>
          </p:cNvCxnSpPr>
          <p:nvPr/>
        </p:nvCxnSpPr>
        <p:spPr>
          <a:xfrm flipV="1">
            <a:off x="5490078" y="2896034"/>
            <a:ext cx="4661" cy="402106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70" idx="4"/>
          </p:cNvCxnSpPr>
          <p:nvPr/>
        </p:nvCxnSpPr>
        <p:spPr>
          <a:xfrm flipV="1">
            <a:off x="4346648" y="2909087"/>
            <a:ext cx="0" cy="389053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4698005" y="1834261"/>
            <a:ext cx="457200" cy="481340"/>
            <a:chOff x="5029201" y="1950712"/>
            <a:chExt cx="457200" cy="481340"/>
          </a:xfrm>
        </p:grpSpPr>
        <p:sp>
          <p:nvSpPr>
            <p:cNvPr id="59" name="Donut 58"/>
            <p:cNvSpPr/>
            <p:nvPr/>
          </p:nvSpPr>
          <p:spPr>
            <a:xfrm>
              <a:off x="5029201" y="1950712"/>
              <a:ext cx="457200" cy="481340"/>
            </a:xfrm>
            <a:prstGeom prst="donut">
              <a:avLst>
                <a:gd name="adj" fmla="val 666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105405" y="2036197"/>
              <a:ext cx="296762" cy="296762"/>
            </a:xfrm>
            <a:prstGeom prst="rect">
              <a:avLst/>
            </a:prstGeo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69" name="Group 68"/>
          <p:cNvGrpSpPr/>
          <p:nvPr/>
        </p:nvGrpSpPr>
        <p:grpSpPr>
          <a:xfrm>
            <a:off x="4118048" y="2427747"/>
            <a:ext cx="457200" cy="481340"/>
            <a:chOff x="5029201" y="1950712"/>
            <a:chExt cx="457200" cy="481340"/>
          </a:xfrm>
        </p:grpSpPr>
        <p:sp>
          <p:nvSpPr>
            <p:cNvPr id="70" name="Donut 69"/>
            <p:cNvSpPr/>
            <p:nvPr/>
          </p:nvSpPr>
          <p:spPr>
            <a:xfrm>
              <a:off x="5029201" y="1950712"/>
              <a:ext cx="457200" cy="481340"/>
            </a:xfrm>
            <a:prstGeom prst="donut">
              <a:avLst>
                <a:gd name="adj" fmla="val 666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105405" y="2036197"/>
              <a:ext cx="296762" cy="296762"/>
            </a:xfrm>
            <a:prstGeom prst="rect">
              <a:avLst/>
            </a:prstGeo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72" name="Group 71"/>
          <p:cNvGrpSpPr/>
          <p:nvPr/>
        </p:nvGrpSpPr>
        <p:grpSpPr>
          <a:xfrm>
            <a:off x="5266139" y="2414694"/>
            <a:ext cx="457200" cy="481340"/>
            <a:chOff x="5029201" y="1950712"/>
            <a:chExt cx="457200" cy="481340"/>
          </a:xfrm>
        </p:grpSpPr>
        <p:sp>
          <p:nvSpPr>
            <p:cNvPr id="73" name="Donut 72"/>
            <p:cNvSpPr/>
            <p:nvPr/>
          </p:nvSpPr>
          <p:spPr>
            <a:xfrm>
              <a:off x="5029201" y="1950712"/>
              <a:ext cx="457200" cy="481340"/>
            </a:xfrm>
            <a:prstGeom prst="donut">
              <a:avLst>
                <a:gd name="adj" fmla="val 666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105405" y="2036197"/>
              <a:ext cx="296762" cy="296762"/>
            </a:xfrm>
            <a:prstGeom prst="rect">
              <a:avLst/>
            </a:prstGeo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75" name="Group 74"/>
          <p:cNvGrpSpPr/>
          <p:nvPr/>
        </p:nvGrpSpPr>
        <p:grpSpPr>
          <a:xfrm>
            <a:off x="5261478" y="3298140"/>
            <a:ext cx="457200" cy="481340"/>
            <a:chOff x="5029201" y="1950712"/>
            <a:chExt cx="457200" cy="481340"/>
          </a:xfrm>
        </p:grpSpPr>
        <p:sp>
          <p:nvSpPr>
            <p:cNvPr id="76" name="Donut 75"/>
            <p:cNvSpPr/>
            <p:nvPr/>
          </p:nvSpPr>
          <p:spPr>
            <a:xfrm>
              <a:off x="5029201" y="1950712"/>
              <a:ext cx="457200" cy="481340"/>
            </a:xfrm>
            <a:prstGeom prst="donut">
              <a:avLst>
                <a:gd name="adj" fmla="val 666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105405" y="2036197"/>
              <a:ext cx="296762" cy="296762"/>
            </a:xfrm>
            <a:prstGeom prst="rect">
              <a:avLst/>
            </a:prstGeo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78" name="Group 77"/>
          <p:cNvGrpSpPr/>
          <p:nvPr/>
        </p:nvGrpSpPr>
        <p:grpSpPr>
          <a:xfrm>
            <a:off x="4132461" y="3299800"/>
            <a:ext cx="457200" cy="481340"/>
            <a:chOff x="5029201" y="1950712"/>
            <a:chExt cx="457200" cy="481340"/>
          </a:xfrm>
        </p:grpSpPr>
        <p:sp>
          <p:nvSpPr>
            <p:cNvPr id="79" name="Donut 78"/>
            <p:cNvSpPr/>
            <p:nvPr/>
          </p:nvSpPr>
          <p:spPr>
            <a:xfrm>
              <a:off x="5029201" y="1950712"/>
              <a:ext cx="457200" cy="481340"/>
            </a:xfrm>
            <a:prstGeom prst="donut">
              <a:avLst>
                <a:gd name="adj" fmla="val 666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105405" y="2036197"/>
              <a:ext cx="296762" cy="296762"/>
            </a:xfrm>
            <a:prstGeom prst="rect">
              <a:avLst/>
            </a:prstGeo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cxnSp>
        <p:nvCxnSpPr>
          <p:cNvPr id="89" name="Straight Connector 88"/>
          <p:cNvCxnSpPr>
            <a:stCxn id="59" idx="5"/>
            <a:endCxn id="73" idx="1"/>
          </p:cNvCxnSpPr>
          <p:nvPr/>
        </p:nvCxnSpPr>
        <p:spPr>
          <a:xfrm>
            <a:off x="5088250" y="2245110"/>
            <a:ext cx="244844" cy="240075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59" idx="3"/>
            <a:endCxn id="70" idx="7"/>
          </p:cNvCxnSpPr>
          <p:nvPr/>
        </p:nvCxnSpPr>
        <p:spPr>
          <a:xfrm flipH="1">
            <a:off x="4508293" y="2245110"/>
            <a:ext cx="256667" cy="253128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76" idx="1"/>
            <a:endCxn id="70" idx="5"/>
          </p:cNvCxnSpPr>
          <p:nvPr/>
        </p:nvCxnSpPr>
        <p:spPr>
          <a:xfrm flipH="1" flipV="1">
            <a:off x="4508293" y="2838596"/>
            <a:ext cx="820140" cy="530035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endCxn id="59" idx="4"/>
          </p:cNvCxnSpPr>
          <p:nvPr/>
        </p:nvCxnSpPr>
        <p:spPr>
          <a:xfrm flipV="1">
            <a:off x="4496926" y="2315601"/>
            <a:ext cx="429679" cy="1168014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76" idx="1"/>
            <a:endCxn id="59" idx="4"/>
          </p:cNvCxnSpPr>
          <p:nvPr/>
        </p:nvCxnSpPr>
        <p:spPr>
          <a:xfrm flipH="1" flipV="1">
            <a:off x="4926605" y="2315601"/>
            <a:ext cx="401828" cy="1053030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70" idx="6"/>
            <a:endCxn id="73" idx="2"/>
          </p:cNvCxnSpPr>
          <p:nvPr/>
        </p:nvCxnSpPr>
        <p:spPr>
          <a:xfrm flipV="1">
            <a:off x="4575248" y="2655364"/>
            <a:ext cx="690891" cy="13053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41" idx="2"/>
          </p:cNvCxnSpPr>
          <p:nvPr/>
        </p:nvCxnSpPr>
        <p:spPr>
          <a:xfrm flipH="1">
            <a:off x="7355207" y="4668270"/>
            <a:ext cx="4619" cy="3227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7352409" y="642248"/>
            <a:ext cx="0" cy="453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7406601" y="1453008"/>
            <a:ext cx="5822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Analyze</a:t>
            </a:r>
            <a:endParaRPr lang="en-US" sz="800" dirty="0"/>
          </a:p>
        </p:txBody>
      </p:sp>
      <p:cxnSp>
        <p:nvCxnSpPr>
          <p:cNvPr id="120" name="Straight Connector 119"/>
          <p:cNvCxnSpPr>
            <a:stCxn id="126" idx="2"/>
            <a:endCxn id="133" idx="0"/>
          </p:cNvCxnSpPr>
          <p:nvPr/>
        </p:nvCxnSpPr>
        <p:spPr>
          <a:xfrm>
            <a:off x="7352409" y="1686237"/>
            <a:ext cx="2586" cy="9034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133" idx="2"/>
            <a:endCxn id="141" idx="0"/>
          </p:cNvCxnSpPr>
          <p:nvPr/>
        </p:nvCxnSpPr>
        <p:spPr>
          <a:xfrm>
            <a:off x="7354995" y="3057488"/>
            <a:ext cx="4831" cy="844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7430105" y="4601614"/>
            <a:ext cx="4584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Utilize</a:t>
            </a:r>
            <a:endParaRPr lang="en-US" sz="800" dirty="0"/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11">
            <a:grayscl/>
          </a:blip>
          <a:stretch>
            <a:fillRect/>
          </a:stretch>
        </p:blipFill>
        <p:spPr>
          <a:xfrm>
            <a:off x="7045472" y="1072364"/>
            <a:ext cx="613873" cy="613873"/>
          </a:xfrm>
          <a:prstGeom prst="rect">
            <a:avLst/>
          </a:prstGeom>
        </p:spPr>
      </p:pic>
      <p:sp>
        <p:nvSpPr>
          <p:cNvPr id="131" name="TextBox 130"/>
          <p:cNvSpPr txBox="1"/>
          <p:nvPr/>
        </p:nvSpPr>
        <p:spPr>
          <a:xfrm>
            <a:off x="7432002" y="2921414"/>
            <a:ext cx="6013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Visualize</a:t>
            </a:r>
            <a:endParaRPr lang="en-US" sz="800" dirty="0"/>
          </a:p>
        </p:txBody>
      </p:sp>
      <p:pic>
        <p:nvPicPr>
          <p:cNvPr id="133" name="Picture 132"/>
          <p:cNvPicPr>
            <a:picLocks noChangeAspect="1"/>
          </p:cNvPicPr>
          <p:nvPr/>
        </p:nvPicPr>
        <p:blipFill>
          <a:blip r:embed="rId12">
            <a:biLevel thresh="75000"/>
          </a:blip>
          <a:stretch>
            <a:fillRect/>
          </a:stretch>
        </p:blipFill>
        <p:spPr>
          <a:xfrm>
            <a:off x="7084512" y="2589700"/>
            <a:ext cx="540965" cy="467788"/>
          </a:xfrm>
          <a:prstGeom prst="rect">
            <a:avLst/>
          </a:prstGeom>
        </p:spPr>
      </p:pic>
      <p:pic>
        <p:nvPicPr>
          <p:cNvPr id="141" name="Picture 140"/>
          <p:cNvPicPr>
            <a:picLocks noChangeAspect="1"/>
          </p:cNvPicPr>
          <p:nvPr/>
        </p:nvPicPr>
        <p:blipFill>
          <a:blip r:embed="rId13">
            <a:grayscl/>
          </a:blip>
          <a:stretch>
            <a:fillRect/>
          </a:stretch>
        </p:blipFill>
        <p:spPr>
          <a:xfrm>
            <a:off x="6976823" y="3902265"/>
            <a:ext cx="766005" cy="766005"/>
          </a:xfrm>
          <a:prstGeom prst="rect">
            <a:avLst/>
          </a:prstGeom>
        </p:spPr>
      </p:pic>
      <p:sp>
        <p:nvSpPr>
          <p:cNvPr id="144" name="Right Arrow 143"/>
          <p:cNvSpPr/>
          <p:nvPr/>
        </p:nvSpPr>
        <p:spPr>
          <a:xfrm>
            <a:off x="5880358" y="2671198"/>
            <a:ext cx="978408" cy="20320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ight Arrow 144"/>
          <p:cNvSpPr/>
          <p:nvPr/>
        </p:nvSpPr>
        <p:spPr>
          <a:xfrm rot="20482027">
            <a:off x="5856073" y="1574711"/>
            <a:ext cx="978408" cy="18237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ight Arrow 145"/>
          <p:cNvSpPr/>
          <p:nvPr/>
        </p:nvSpPr>
        <p:spPr>
          <a:xfrm rot="950142">
            <a:off x="5840561" y="3815825"/>
            <a:ext cx="978408" cy="210043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  <a:scene3d>
            <a:camera prst="obliqueTopRight">
              <a:rot lat="0" lon="0" rev="0"/>
            </a:camera>
            <a:lightRig rig="threePt" dir="tl"/>
          </a:scene3d>
          <a:sp3d>
            <a:bevelT w="25400" h="254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ooter Placeholder 150"/>
          <p:cNvSpPr>
            <a:spLocks noGrp="1"/>
          </p:cNvSpPr>
          <p:nvPr>
            <p:ph type="ftr" sz="quarter" idx="11"/>
          </p:nvPr>
        </p:nvSpPr>
        <p:spPr>
          <a:xfrm>
            <a:off x="1120588" y="55902"/>
            <a:ext cx="2895600" cy="273844"/>
          </a:xfrm>
        </p:spPr>
        <p:txBody>
          <a:bodyPr/>
          <a:lstStyle/>
          <a:p>
            <a:r>
              <a:rPr lang="en-US" dirty="0" smtClean="0">
                <a:solidFill>
                  <a:srgbClr val="A6A6A6"/>
                </a:solidFill>
              </a:rPr>
              <a:t>© ETH Zürich, COSS </a:t>
            </a:r>
            <a:endParaRPr lang="en-US" dirty="0">
              <a:solidFill>
                <a:srgbClr val="A6A6A6"/>
              </a:solidFill>
            </a:endParaRPr>
          </a:p>
        </p:txBody>
      </p:sp>
      <p:sp>
        <p:nvSpPr>
          <p:cNvPr id="67" name="Left Brace 66"/>
          <p:cNvSpPr/>
          <p:nvPr/>
        </p:nvSpPr>
        <p:spPr>
          <a:xfrm>
            <a:off x="595182" y="982133"/>
            <a:ext cx="304800" cy="852128"/>
          </a:xfrm>
          <a:prstGeom prst="leftBrac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harpenSoften amount="78000"/>
                    </a14:imgEffect>
                    <a14:imgEffect>
                      <a14:brightnessContrast contras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07571" y="4037131"/>
            <a:ext cx="660334" cy="656540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 rot="16200000">
            <a:off x="1141030" y="1324942"/>
            <a:ext cx="11577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smtClean="0"/>
              <a:t>API's</a:t>
            </a:r>
            <a:endParaRPr lang="en-US" sz="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403639" y="1165917"/>
            <a:ext cx="183008" cy="18300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348221" y="1458942"/>
            <a:ext cx="286462" cy="28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175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97383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ervousnet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91134" y="298078"/>
            <a:ext cx="5852214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The Platform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120588" y="65379"/>
            <a:ext cx="2895600" cy="273844"/>
          </a:xfrm>
        </p:spPr>
        <p:txBody>
          <a:bodyPr/>
          <a:lstStyle/>
          <a:p>
            <a:r>
              <a:rPr lang="en-US" dirty="0" smtClean="0">
                <a:solidFill>
                  <a:srgbClr val="A6A6A6"/>
                </a:solidFill>
              </a:rPr>
              <a:t>© ETH Zürich, COSS </a:t>
            </a:r>
            <a:endParaRPr lang="en-US" dirty="0">
              <a:solidFill>
                <a:srgbClr val="A6A6A6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0943" y="666715"/>
            <a:ext cx="7478222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en-US" sz="1100" b="1" dirty="0" smtClean="0"/>
              <a:t>Mobile App- </a:t>
            </a:r>
            <a:r>
              <a:rPr lang="en-US" sz="1000" dirty="0" smtClean="0"/>
              <a:t>Native</a:t>
            </a:r>
            <a:r>
              <a:rPr lang="en-US" sz="1000" b="1" dirty="0" smtClean="0"/>
              <a:t> </a:t>
            </a:r>
            <a:r>
              <a:rPr lang="en-US" sz="1000" dirty="0" smtClean="0"/>
              <a:t>Mobile Application built for Android and iOS platforms. </a:t>
            </a:r>
            <a:endParaRPr lang="en-US" sz="1000" dirty="0"/>
          </a:p>
          <a:p>
            <a:pPr marL="628650" lvl="1" indent="-171450" algn="just">
              <a:buFont typeface="Arial"/>
              <a:buChar char="•"/>
            </a:pPr>
            <a:r>
              <a:rPr lang="en-US" sz="1000" dirty="0" smtClean="0"/>
              <a:t>Allows users to view and share various Sensor related Data</a:t>
            </a:r>
          </a:p>
          <a:p>
            <a:pPr marL="628650" lvl="1" indent="-171450" algn="just">
              <a:buFont typeface="Arial"/>
              <a:buChar char="•"/>
            </a:pPr>
            <a:r>
              <a:rPr lang="en-US" sz="1000" dirty="0" smtClean="0"/>
              <a:t>Required to be installed for running external apps (Axons) built using</a:t>
            </a:r>
            <a:r>
              <a:rPr lang="en-US" sz="1000" b="1" i="1" dirty="0" smtClean="0"/>
              <a:t> </a:t>
            </a:r>
            <a:r>
              <a:rPr lang="en-US" sz="1000" b="1" i="1" dirty="0"/>
              <a:t>n</a:t>
            </a:r>
            <a:r>
              <a:rPr lang="en-US" sz="1000" b="1" i="1" dirty="0" smtClean="0"/>
              <a:t>ervousnet </a:t>
            </a:r>
            <a:r>
              <a:rPr lang="en-US" sz="1000" b="1" i="1" dirty="0" err="1" smtClean="0"/>
              <a:t>PlatformAPI’s</a:t>
            </a:r>
            <a:r>
              <a:rPr lang="en-US" sz="1000" dirty="0" smtClean="0"/>
              <a:t>.</a:t>
            </a:r>
          </a:p>
          <a:p>
            <a:pPr marL="628650" lvl="1" indent="-171450" algn="just">
              <a:buFont typeface="Arial"/>
              <a:buChar char="•"/>
            </a:pPr>
            <a:r>
              <a:rPr lang="en-US" sz="1000" dirty="0" smtClean="0"/>
              <a:t>Acts like a connectivity hub for external products like smartwatches, beacons and external sensors that want to share sensor data with the nervousnet platform.</a:t>
            </a:r>
          </a:p>
          <a:p>
            <a:pPr marL="628650" lvl="1" indent="-171450" algn="just">
              <a:buFont typeface="Arial"/>
              <a:buChar char="•"/>
            </a:pPr>
            <a:r>
              <a:rPr lang="en-US" sz="1000" dirty="0" smtClean="0"/>
              <a:t>Android version uses background </a:t>
            </a:r>
            <a:r>
              <a:rPr lang="en-US" sz="1000" b="1" dirty="0" smtClean="0"/>
              <a:t>Services</a:t>
            </a:r>
            <a:r>
              <a:rPr lang="en-US" sz="1000" dirty="0" smtClean="0"/>
              <a:t> to enable third party apps and extensions to connect and share data with the Nervousnet platform.</a:t>
            </a:r>
          </a:p>
          <a:p>
            <a:pPr marL="628650" lvl="1" indent="-171450" algn="just">
              <a:buFont typeface="Arial"/>
              <a:buChar char="•"/>
            </a:pPr>
            <a:r>
              <a:rPr lang="en-US" sz="1000" dirty="0" smtClean="0"/>
              <a:t>iOS version uses </a:t>
            </a:r>
            <a:r>
              <a:rPr lang="en-US" sz="1000" b="1" dirty="0" err="1" smtClean="0"/>
              <a:t>WebViews</a:t>
            </a:r>
            <a:r>
              <a:rPr lang="en-US" sz="1000" dirty="0" smtClean="0"/>
              <a:t> and allows for external Axons to run inside a WebView container.</a:t>
            </a:r>
          </a:p>
          <a:p>
            <a:pPr marL="628650" lvl="1" indent="-171450" algn="just">
              <a:buFont typeface="Arial"/>
              <a:buChar char="•"/>
            </a:pPr>
            <a:endParaRPr lang="en-US" sz="1100" dirty="0"/>
          </a:p>
          <a:p>
            <a:pPr marL="228600" indent="-228600" algn="just">
              <a:buFont typeface="+mj-lt"/>
              <a:buAutoNum type="arabicPeriod"/>
            </a:pPr>
            <a:r>
              <a:rPr lang="en-US" sz="1100" b="1" dirty="0" smtClean="0"/>
              <a:t>Axons (Native)- </a:t>
            </a:r>
            <a:r>
              <a:rPr lang="en-US" sz="1000" dirty="0" smtClean="0"/>
              <a:t>Native</a:t>
            </a:r>
            <a:r>
              <a:rPr lang="en-US" sz="1000" b="1" dirty="0" smtClean="0"/>
              <a:t> </a:t>
            </a:r>
            <a:r>
              <a:rPr lang="en-US" sz="1000" dirty="0" smtClean="0"/>
              <a:t>Android apps, Smart devices, beacons that can connect to the nervousnet HUB mobile app.</a:t>
            </a:r>
          </a:p>
          <a:p>
            <a:pPr marL="685800" lvl="1" indent="-228600" algn="just">
              <a:buFont typeface="Arial"/>
              <a:buChar char="•"/>
            </a:pPr>
            <a:r>
              <a:rPr lang="en-US" sz="1000" dirty="0" smtClean="0"/>
              <a:t>Uses the nervousnet Platform API's to receive and share sensor data.  </a:t>
            </a:r>
          </a:p>
          <a:p>
            <a:pPr marL="685800" lvl="1" indent="-228600" algn="just">
              <a:buFont typeface="Arial"/>
              <a:buChar char="•"/>
            </a:pPr>
            <a:r>
              <a:rPr lang="en-US" sz="1000" dirty="0" smtClean="0"/>
              <a:t>Works only in Android devices</a:t>
            </a:r>
          </a:p>
          <a:p>
            <a:pPr marL="685800" lvl="1" indent="-228600" algn="just">
              <a:buFont typeface="Arial"/>
              <a:buChar char="•"/>
            </a:pPr>
            <a:r>
              <a:rPr lang="en-US" sz="1000" dirty="0"/>
              <a:t>U</a:t>
            </a:r>
            <a:r>
              <a:rPr lang="en-US" sz="1000" dirty="0" smtClean="0"/>
              <a:t>ses the Android background services feature.</a:t>
            </a:r>
          </a:p>
          <a:p>
            <a:pPr marL="685800" lvl="1" indent="-228600" algn="just">
              <a:buFont typeface="Arial"/>
              <a:buChar char="•"/>
            </a:pPr>
            <a:r>
              <a:rPr lang="en-US" sz="1000" dirty="0" smtClean="0"/>
              <a:t>Possibility of using </a:t>
            </a:r>
            <a:r>
              <a:rPr lang="en-US" sz="1000" u="sng" dirty="0" smtClean="0"/>
              <a:t>Bluetooth,</a:t>
            </a:r>
            <a:r>
              <a:rPr lang="en-US" sz="1000" dirty="0" smtClean="0"/>
              <a:t> </a:t>
            </a:r>
            <a:r>
              <a:rPr lang="en-US" sz="1000" u="sng" dirty="0" smtClean="0"/>
              <a:t>Wi-Fi Direct </a:t>
            </a:r>
            <a:r>
              <a:rPr lang="en-US" sz="1000" dirty="0" smtClean="0"/>
              <a:t>to do connect to the nervousnet mobile app.</a:t>
            </a:r>
          </a:p>
          <a:p>
            <a:pPr lvl="1" algn="just"/>
            <a:endParaRPr lang="en-US" sz="1100" dirty="0" smtClean="0"/>
          </a:p>
          <a:p>
            <a:pPr marL="228600" indent="-228600" algn="just">
              <a:buFont typeface="+mj-lt"/>
              <a:buAutoNum type="arabicPeriod"/>
            </a:pPr>
            <a:r>
              <a:rPr lang="en-US" sz="1100" b="1" dirty="0" smtClean="0"/>
              <a:t>Axons - </a:t>
            </a:r>
            <a:r>
              <a:rPr lang="en-US" sz="1000" dirty="0" smtClean="0"/>
              <a:t>HTML, JavaScript and CSS applications that run inside WebView containers inside the nervousnet apps. </a:t>
            </a:r>
          </a:p>
          <a:p>
            <a:pPr marL="685800" lvl="1" indent="-228600" algn="just">
              <a:buFont typeface="Arial"/>
              <a:buChar char="•"/>
            </a:pPr>
            <a:r>
              <a:rPr lang="en-US" sz="1000" dirty="0" smtClean="0"/>
              <a:t>Currently supported on the iOS platform.</a:t>
            </a:r>
          </a:p>
          <a:p>
            <a:pPr marL="685800" lvl="1" indent="-228600" algn="just">
              <a:buFont typeface="Arial"/>
              <a:buChar char="•"/>
            </a:pPr>
            <a:r>
              <a:rPr lang="en-US" sz="1000" dirty="0" smtClean="0"/>
              <a:t>Android Platform support in the next phase.</a:t>
            </a:r>
          </a:p>
          <a:p>
            <a:pPr marL="228600" indent="-228600" algn="just">
              <a:buFont typeface="+mj-lt"/>
              <a:buAutoNum type="arabicPeriod"/>
            </a:pPr>
            <a:endParaRPr lang="en-US" sz="1100" dirty="0"/>
          </a:p>
          <a:p>
            <a:pPr marL="228600" indent="-228600" algn="just">
              <a:buFont typeface="+mj-lt"/>
              <a:buAutoNum type="arabicPeriod"/>
            </a:pPr>
            <a:r>
              <a:rPr lang="en-US" sz="1100" b="1" dirty="0" smtClean="0"/>
              <a:t>nervousnet CORE –</a:t>
            </a:r>
            <a:r>
              <a:rPr lang="en-US" sz="1000" b="1" dirty="0" smtClean="0"/>
              <a:t> </a:t>
            </a:r>
            <a:r>
              <a:rPr lang="en-US" sz="1000" dirty="0" smtClean="0"/>
              <a:t>Distributed and Decentralized set of Servers </a:t>
            </a:r>
          </a:p>
          <a:p>
            <a:pPr marL="685800" lvl="1" indent="-228600" algn="just">
              <a:buFont typeface="Arial"/>
              <a:buChar char="•"/>
            </a:pPr>
            <a:r>
              <a:rPr lang="en-US" sz="1000" dirty="0" smtClean="0"/>
              <a:t>Used to store and collect Data shared by Clients (Mobile &amp; Web), IOT Hardware sensors and devices, partner platforms and more.</a:t>
            </a:r>
          </a:p>
          <a:p>
            <a:pPr marL="685800" lvl="1" indent="-228600" algn="just">
              <a:buFont typeface="Arial"/>
              <a:buChar char="•"/>
            </a:pPr>
            <a:r>
              <a:rPr lang="en-US" sz="1000" dirty="0" smtClean="0"/>
              <a:t>Individual Servers are called </a:t>
            </a:r>
            <a:r>
              <a:rPr lang="en-US" sz="1000" b="1" dirty="0" smtClean="0"/>
              <a:t>nervousnet Nodes</a:t>
            </a:r>
            <a:r>
              <a:rPr lang="en-US" sz="1000" dirty="0" smtClean="0"/>
              <a:t>. </a:t>
            </a:r>
          </a:p>
          <a:p>
            <a:pPr marL="685800" lvl="1" indent="-228600" algn="just">
              <a:buFont typeface="Arial"/>
              <a:buChar char="•"/>
            </a:pPr>
            <a:r>
              <a:rPr lang="en-US" sz="1000" dirty="0" smtClean="0"/>
              <a:t>Mobile Clients will have the option of selecting a server from a list.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61833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22772" y="2311394"/>
            <a:ext cx="4987828" cy="1678256"/>
          </a:xfrm>
          <a:prstGeom prst="rect">
            <a:avLst/>
          </a:prstGeom>
          <a:noFill/>
          <a:ln w="12700" cmpd="sng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3622772" y="846542"/>
            <a:ext cx="1854367" cy="469243"/>
          </a:xfrm>
          <a:prstGeom prst="rect">
            <a:avLst/>
          </a:prstGeom>
          <a:ln w="3175" cap="rnd" cmpd="sng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700" dirty="0" smtClean="0"/>
              <a:t>Background Services (Android)</a:t>
            </a:r>
            <a:endParaRPr lang="en-US" sz="700" i="1" dirty="0"/>
          </a:p>
        </p:txBody>
      </p:sp>
      <p:sp>
        <p:nvSpPr>
          <p:cNvPr id="5" name="Rectangle 4"/>
          <p:cNvSpPr/>
          <p:nvPr/>
        </p:nvSpPr>
        <p:spPr>
          <a:xfrm>
            <a:off x="4253746" y="3547526"/>
            <a:ext cx="4297587" cy="33421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Storage Engine</a:t>
            </a:r>
          </a:p>
        </p:txBody>
      </p:sp>
      <p:sp>
        <p:nvSpPr>
          <p:cNvPr id="8" name="Rectangle 7"/>
          <p:cNvSpPr/>
          <p:nvPr/>
        </p:nvSpPr>
        <p:spPr>
          <a:xfrm>
            <a:off x="5741734" y="1546124"/>
            <a:ext cx="2868866" cy="19800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WebView Server</a:t>
            </a:r>
            <a:endParaRPr lang="en-US" sz="700" dirty="0"/>
          </a:p>
        </p:txBody>
      </p:sp>
      <p:sp>
        <p:nvSpPr>
          <p:cNvPr id="21" name="Rectangle 20"/>
          <p:cNvSpPr/>
          <p:nvPr/>
        </p:nvSpPr>
        <p:spPr>
          <a:xfrm>
            <a:off x="5741734" y="842656"/>
            <a:ext cx="2868866" cy="473129"/>
          </a:xfrm>
          <a:prstGeom prst="rect">
            <a:avLst/>
          </a:prstGeom>
          <a:ln w="3175" cap="rnd" cmpd="sng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700" dirty="0"/>
              <a:t>WebView</a:t>
            </a:r>
          </a:p>
        </p:txBody>
      </p:sp>
      <p:sp>
        <p:nvSpPr>
          <p:cNvPr id="30" name="Frame 29"/>
          <p:cNvSpPr/>
          <p:nvPr/>
        </p:nvSpPr>
        <p:spPr>
          <a:xfrm>
            <a:off x="6247570" y="1038672"/>
            <a:ext cx="121625" cy="197810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Frame 30"/>
          <p:cNvSpPr/>
          <p:nvPr/>
        </p:nvSpPr>
        <p:spPr>
          <a:xfrm>
            <a:off x="6675206" y="1038672"/>
            <a:ext cx="121625" cy="197810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Frame 31"/>
          <p:cNvSpPr/>
          <p:nvPr/>
        </p:nvSpPr>
        <p:spPr>
          <a:xfrm>
            <a:off x="7117375" y="1038497"/>
            <a:ext cx="121625" cy="197810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Frame 32"/>
          <p:cNvSpPr/>
          <p:nvPr/>
        </p:nvSpPr>
        <p:spPr>
          <a:xfrm>
            <a:off x="7558811" y="1038672"/>
            <a:ext cx="121625" cy="197810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rame 33"/>
          <p:cNvSpPr/>
          <p:nvPr/>
        </p:nvSpPr>
        <p:spPr>
          <a:xfrm>
            <a:off x="7991750" y="1038672"/>
            <a:ext cx="121625" cy="197810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053153" y="820084"/>
            <a:ext cx="1812247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 smtClean="0">
                <a:solidFill>
                  <a:srgbClr val="7F7F7F"/>
                </a:solidFill>
              </a:rPr>
              <a:t>Third party applications / Axons</a:t>
            </a:r>
            <a:endParaRPr lang="en-US" sz="600" dirty="0">
              <a:solidFill>
                <a:srgbClr val="7F7F7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297383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ervousnet HUB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91134" y="298078"/>
            <a:ext cx="5852214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Mobile Application Architecture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45676" y="785538"/>
            <a:ext cx="108304" cy="1214688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 cmpd="sng">
            <a:solidFill>
              <a:schemeClr val="tx1"/>
            </a:solidFill>
            <a:prstDash val="sysDash"/>
            <a:beve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296169" y="3765652"/>
            <a:ext cx="382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chemeClr val="bg1">
                    <a:lumMod val="85000"/>
                  </a:schemeClr>
                </a:solidFill>
              </a:rPr>
              <a:t>VM</a:t>
            </a:r>
            <a:endParaRPr lang="en-US" sz="9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117376" y="4065104"/>
            <a:ext cx="20849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>
                    <a:lumMod val="75000"/>
                  </a:schemeClr>
                </a:solidFill>
              </a:rPr>
              <a:t>nervousnet </a:t>
            </a:r>
            <a:r>
              <a:rPr lang="en-US" sz="900" b="1" dirty="0" smtClean="0">
                <a:solidFill>
                  <a:schemeClr val="bg1">
                    <a:lumMod val="75000"/>
                  </a:schemeClr>
                </a:solidFill>
              </a:rPr>
              <a:t>mobile App</a:t>
            </a:r>
            <a:endParaRPr lang="en-US" sz="9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120588" y="74856"/>
            <a:ext cx="2895600" cy="273844"/>
          </a:xfrm>
        </p:spPr>
        <p:txBody>
          <a:bodyPr/>
          <a:lstStyle/>
          <a:p>
            <a:r>
              <a:rPr lang="en-US" dirty="0" smtClean="0">
                <a:solidFill>
                  <a:srgbClr val="A6A6A6"/>
                </a:solidFill>
              </a:rPr>
              <a:t>© ETH Zürich, COSS </a:t>
            </a:r>
            <a:endParaRPr lang="en-US" dirty="0">
              <a:solidFill>
                <a:srgbClr val="A6A6A6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713162" y="2658444"/>
            <a:ext cx="1217601" cy="177872"/>
          </a:xfrm>
          <a:prstGeom prst="rect">
            <a:avLst/>
          </a:prstGeom>
          <a:ln cap="rnd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 algn="ctr">
              <a:lnSpc>
                <a:spcPct val="50000"/>
              </a:lnSpc>
            </a:pPr>
            <a:r>
              <a:rPr lang="en-US" sz="600" dirty="0" smtClean="0"/>
              <a:t>Read API’s</a:t>
            </a:r>
            <a:endParaRPr lang="en-US" sz="600" i="1" dirty="0"/>
          </a:p>
        </p:txBody>
      </p:sp>
      <p:sp>
        <p:nvSpPr>
          <p:cNvPr id="45" name="Rectangle 44"/>
          <p:cNvSpPr/>
          <p:nvPr/>
        </p:nvSpPr>
        <p:spPr>
          <a:xfrm>
            <a:off x="4952988" y="2658516"/>
            <a:ext cx="1191462" cy="177800"/>
          </a:xfrm>
          <a:prstGeom prst="rect">
            <a:avLst/>
          </a:prstGeom>
          <a:ln cap="rnd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 algn="ctr">
              <a:lnSpc>
                <a:spcPct val="50000"/>
              </a:lnSpc>
            </a:pPr>
            <a:r>
              <a:rPr lang="en-US" sz="600" dirty="0" smtClean="0"/>
              <a:t>Write API’s</a:t>
            </a:r>
          </a:p>
          <a:p>
            <a:pPr algn="ctr">
              <a:lnSpc>
                <a:spcPct val="50000"/>
              </a:lnSpc>
            </a:pPr>
            <a:endParaRPr lang="en-US" sz="600" i="1" dirty="0"/>
          </a:p>
        </p:txBody>
      </p:sp>
      <p:sp>
        <p:nvSpPr>
          <p:cNvPr id="51" name="Rectangle 50"/>
          <p:cNvSpPr/>
          <p:nvPr/>
        </p:nvSpPr>
        <p:spPr>
          <a:xfrm>
            <a:off x="6172536" y="2658489"/>
            <a:ext cx="1184416" cy="177800"/>
          </a:xfrm>
          <a:prstGeom prst="rect">
            <a:avLst/>
          </a:prstGeom>
          <a:ln cap="rnd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 algn="ctr">
              <a:lnSpc>
                <a:spcPct val="50000"/>
              </a:lnSpc>
            </a:pPr>
            <a:r>
              <a:rPr lang="en-US" sz="600" dirty="0" smtClean="0"/>
              <a:t>Query API’s</a:t>
            </a:r>
          </a:p>
          <a:p>
            <a:pPr algn="ctr">
              <a:lnSpc>
                <a:spcPct val="50000"/>
              </a:lnSpc>
            </a:pPr>
            <a:endParaRPr lang="en-US" sz="600" i="1" dirty="0"/>
          </a:p>
        </p:txBody>
      </p:sp>
      <p:sp>
        <p:nvSpPr>
          <p:cNvPr id="53" name="Rectangle 52"/>
          <p:cNvSpPr/>
          <p:nvPr/>
        </p:nvSpPr>
        <p:spPr>
          <a:xfrm>
            <a:off x="4518820" y="1949430"/>
            <a:ext cx="2174383" cy="27730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Authentication Engine</a:t>
            </a:r>
            <a:endParaRPr lang="en-US" sz="900" dirty="0"/>
          </a:p>
        </p:txBody>
      </p:sp>
      <p:sp>
        <p:nvSpPr>
          <p:cNvPr id="54" name="Rectangle 53"/>
          <p:cNvSpPr/>
          <p:nvPr/>
        </p:nvSpPr>
        <p:spPr>
          <a:xfrm>
            <a:off x="6181003" y="3096910"/>
            <a:ext cx="1162461" cy="27279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Local Analytics Engine (LAE)</a:t>
            </a:r>
            <a:endParaRPr lang="en-US" sz="800" dirty="0"/>
          </a:p>
        </p:txBody>
      </p:sp>
      <p:sp>
        <p:nvSpPr>
          <p:cNvPr id="66" name="Rectangle 65"/>
          <p:cNvSpPr/>
          <p:nvPr/>
        </p:nvSpPr>
        <p:spPr>
          <a:xfrm>
            <a:off x="321735" y="905511"/>
            <a:ext cx="2391806" cy="612609"/>
          </a:xfrm>
          <a:prstGeom prst="rect">
            <a:avLst/>
          </a:prstGeom>
          <a:ln w="19050" cap="rnd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000" dirty="0" smtClean="0"/>
              <a:t>External Applications</a:t>
            </a:r>
            <a:endParaRPr lang="en-US" sz="1000" dirty="0"/>
          </a:p>
        </p:txBody>
      </p:sp>
      <p:sp>
        <p:nvSpPr>
          <p:cNvPr id="67" name="Frame 66"/>
          <p:cNvSpPr/>
          <p:nvPr/>
        </p:nvSpPr>
        <p:spPr>
          <a:xfrm>
            <a:off x="695008" y="1203131"/>
            <a:ext cx="121625" cy="197810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Frame 67"/>
          <p:cNvSpPr/>
          <p:nvPr/>
        </p:nvSpPr>
        <p:spPr>
          <a:xfrm>
            <a:off x="1122644" y="1203131"/>
            <a:ext cx="121625" cy="197810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9" name="Frame 68"/>
          <p:cNvSpPr/>
          <p:nvPr/>
        </p:nvSpPr>
        <p:spPr>
          <a:xfrm>
            <a:off x="1564813" y="1202956"/>
            <a:ext cx="121625" cy="197810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0" name="Frame 69"/>
          <p:cNvSpPr/>
          <p:nvPr/>
        </p:nvSpPr>
        <p:spPr>
          <a:xfrm>
            <a:off x="2006249" y="1203131"/>
            <a:ext cx="121625" cy="197810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1" name="Frame 70"/>
          <p:cNvSpPr/>
          <p:nvPr/>
        </p:nvSpPr>
        <p:spPr>
          <a:xfrm>
            <a:off x="2439188" y="1203131"/>
            <a:ext cx="121625" cy="197810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777405" y="902728"/>
            <a:ext cx="1266339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 smtClean="0">
                <a:solidFill>
                  <a:srgbClr val="7F7F7F"/>
                </a:solidFill>
              </a:rPr>
              <a:t>Native Axons </a:t>
            </a:r>
            <a:endParaRPr lang="en-US" sz="600" dirty="0">
              <a:solidFill>
                <a:srgbClr val="7F7F7F"/>
              </a:solidFill>
            </a:endParaRPr>
          </a:p>
        </p:txBody>
      </p:sp>
      <p:sp>
        <p:nvSpPr>
          <p:cNvPr id="73" name="Heptagon 72"/>
          <p:cNvSpPr/>
          <p:nvPr/>
        </p:nvSpPr>
        <p:spPr>
          <a:xfrm>
            <a:off x="3906173" y="4359508"/>
            <a:ext cx="195173" cy="138562"/>
          </a:xfrm>
          <a:prstGeom prst="hept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3489019" y="785538"/>
            <a:ext cx="5214438" cy="3473195"/>
          </a:xfrm>
          <a:prstGeom prst="rect">
            <a:avLst/>
          </a:prstGeom>
          <a:noFill/>
          <a:ln w="3175" cmpd="sng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1" name="Heptagon 80"/>
          <p:cNvSpPr/>
          <p:nvPr/>
        </p:nvSpPr>
        <p:spPr>
          <a:xfrm>
            <a:off x="4058573" y="4511908"/>
            <a:ext cx="195173" cy="138562"/>
          </a:xfrm>
          <a:prstGeom prst="hept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2" name="Heptagon 81"/>
          <p:cNvSpPr/>
          <p:nvPr/>
        </p:nvSpPr>
        <p:spPr>
          <a:xfrm>
            <a:off x="4210973" y="4664308"/>
            <a:ext cx="195173" cy="138562"/>
          </a:xfrm>
          <a:prstGeom prst="hept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6" name="Heptagon 85"/>
          <p:cNvSpPr/>
          <p:nvPr/>
        </p:nvSpPr>
        <p:spPr>
          <a:xfrm>
            <a:off x="4374893" y="4411855"/>
            <a:ext cx="195173" cy="138562"/>
          </a:xfrm>
          <a:prstGeom prst="hept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7" name="Heptagon 86"/>
          <p:cNvSpPr/>
          <p:nvPr/>
        </p:nvSpPr>
        <p:spPr>
          <a:xfrm>
            <a:off x="4527293" y="4564255"/>
            <a:ext cx="195173" cy="138562"/>
          </a:xfrm>
          <a:prstGeom prst="hept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9" name="Heptagon 88"/>
          <p:cNvSpPr/>
          <p:nvPr/>
        </p:nvSpPr>
        <p:spPr>
          <a:xfrm>
            <a:off x="4735590" y="4349496"/>
            <a:ext cx="195173" cy="138562"/>
          </a:xfrm>
          <a:prstGeom prst="hept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3322948" y="718212"/>
            <a:ext cx="5620400" cy="4277121"/>
          </a:xfrm>
          <a:prstGeom prst="rect">
            <a:avLst/>
          </a:prstGeom>
          <a:noFill/>
          <a:ln w="19050" cmpd="sng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3" name="Rectangle 92"/>
          <p:cNvSpPr/>
          <p:nvPr/>
        </p:nvSpPr>
        <p:spPr>
          <a:xfrm>
            <a:off x="3710346" y="4302687"/>
            <a:ext cx="1278081" cy="594865"/>
          </a:xfrm>
          <a:prstGeom prst="rect">
            <a:avLst/>
          </a:prstGeom>
          <a:noFill/>
          <a:ln w="12700" cap="rnd" cmpd="sng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endParaRPr lang="en-US" sz="700" dirty="0"/>
          </a:p>
        </p:txBody>
      </p:sp>
      <p:sp>
        <p:nvSpPr>
          <p:cNvPr id="94" name="TextBox 93"/>
          <p:cNvSpPr txBox="1"/>
          <p:nvPr/>
        </p:nvSpPr>
        <p:spPr>
          <a:xfrm>
            <a:off x="7323668" y="4792858"/>
            <a:ext cx="16722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rgbClr val="BFBFBF"/>
                </a:solidFill>
              </a:rPr>
              <a:t>Mobile Phone Environment</a:t>
            </a:r>
            <a:endParaRPr lang="en-US" sz="900" b="1" dirty="0">
              <a:solidFill>
                <a:srgbClr val="BFBFBF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578561" y="4705141"/>
            <a:ext cx="687131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Sensors</a:t>
            </a:r>
            <a:endParaRPr lang="en-US" sz="800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3796240" y="3996484"/>
            <a:ext cx="284" cy="3984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5062344" y="4304016"/>
            <a:ext cx="1120841" cy="593535"/>
          </a:xfrm>
          <a:prstGeom prst="rect">
            <a:avLst/>
          </a:prstGeom>
          <a:noFill/>
          <a:ln w="12700" cap="rnd" cmpd="sng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endParaRPr lang="en-US" sz="700" dirty="0" smtClean="0"/>
          </a:p>
          <a:p>
            <a:pPr>
              <a:lnSpc>
                <a:spcPct val="50000"/>
              </a:lnSpc>
            </a:pPr>
            <a:endParaRPr lang="en-US" sz="700" dirty="0"/>
          </a:p>
          <a:p>
            <a:pPr>
              <a:lnSpc>
                <a:spcPct val="50000"/>
              </a:lnSpc>
            </a:pPr>
            <a:endParaRPr lang="en-US" sz="700" dirty="0" smtClean="0"/>
          </a:p>
          <a:p>
            <a:pPr>
              <a:lnSpc>
                <a:spcPct val="50000"/>
              </a:lnSpc>
            </a:pPr>
            <a:endParaRPr lang="en-US" sz="700" dirty="0"/>
          </a:p>
          <a:p>
            <a:pPr>
              <a:lnSpc>
                <a:spcPct val="50000"/>
              </a:lnSpc>
            </a:pPr>
            <a:endParaRPr lang="en-US" sz="700" dirty="0" smtClean="0"/>
          </a:p>
          <a:p>
            <a:pPr>
              <a:lnSpc>
                <a:spcPct val="50000"/>
              </a:lnSpc>
            </a:pPr>
            <a:endParaRPr lang="en-US" sz="700" dirty="0"/>
          </a:p>
          <a:p>
            <a:pPr>
              <a:lnSpc>
                <a:spcPct val="50000"/>
              </a:lnSpc>
            </a:pPr>
            <a:endParaRPr lang="en-US" sz="700" dirty="0" smtClean="0"/>
          </a:p>
          <a:p>
            <a:pPr>
              <a:lnSpc>
                <a:spcPct val="50000"/>
              </a:lnSpc>
            </a:pPr>
            <a:r>
              <a:rPr lang="en-US" sz="700" dirty="0" smtClean="0"/>
              <a:t>Database</a:t>
            </a:r>
            <a:endParaRPr lang="en-US" sz="700" dirty="0"/>
          </a:p>
          <a:p>
            <a:pPr>
              <a:lnSpc>
                <a:spcPct val="50000"/>
              </a:lnSpc>
            </a:pPr>
            <a:endParaRPr lang="en-US" sz="700" dirty="0" smtClean="0"/>
          </a:p>
          <a:p>
            <a:pPr>
              <a:lnSpc>
                <a:spcPct val="50000"/>
              </a:lnSpc>
            </a:pPr>
            <a:endParaRPr lang="en-US" sz="700" dirty="0" smtClean="0"/>
          </a:p>
        </p:txBody>
      </p:sp>
      <p:sp>
        <p:nvSpPr>
          <p:cNvPr id="100" name="Heptagon 99"/>
          <p:cNvSpPr/>
          <p:nvPr/>
        </p:nvSpPr>
        <p:spPr>
          <a:xfrm>
            <a:off x="4679693" y="4716655"/>
            <a:ext cx="195173" cy="138562"/>
          </a:xfrm>
          <a:prstGeom prst="hept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6048332" y="3790452"/>
            <a:ext cx="0" cy="5882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9" name="Picture 1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771" y="4378710"/>
            <a:ext cx="290963" cy="290963"/>
          </a:xfrm>
          <a:prstGeom prst="rect">
            <a:avLst/>
          </a:prstGeom>
        </p:spPr>
      </p:pic>
      <p:sp>
        <p:nvSpPr>
          <p:cNvPr id="43" name="Left-Right Arrow 42"/>
          <p:cNvSpPr/>
          <p:nvPr/>
        </p:nvSpPr>
        <p:spPr>
          <a:xfrm>
            <a:off x="2726023" y="3557847"/>
            <a:ext cx="896750" cy="306287"/>
          </a:xfrm>
          <a:prstGeom prst="leftRightArrow">
            <a:avLst>
              <a:gd name="adj1" fmla="val 50000"/>
              <a:gd name="adj2" fmla="val 34428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SSL</a:t>
            </a:r>
          </a:p>
        </p:txBody>
      </p:sp>
      <p:sp>
        <p:nvSpPr>
          <p:cNvPr id="26" name="Left-Right Arrow 25"/>
          <p:cNvSpPr/>
          <p:nvPr/>
        </p:nvSpPr>
        <p:spPr>
          <a:xfrm>
            <a:off x="2733007" y="1041110"/>
            <a:ext cx="889766" cy="274675"/>
          </a:xfrm>
          <a:prstGeom prst="leftRightArrow">
            <a:avLst>
              <a:gd name="adj1" fmla="val 54720"/>
              <a:gd name="adj2" fmla="val 35838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API’s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6540797" y="2226734"/>
            <a:ext cx="0" cy="17142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8174865" y="1761064"/>
            <a:ext cx="0" cy="654033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4720518" y="2226729"/>
            <a:ext cx="0" cy="17142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7375382" y="2658444"/>
            <a:ext cx="1175951" cy="177800"/>
          </a:xfrm>
          <a:prstGeom prst="rect">
            <a:avLst/>
          </a:prstGeom>
          <a:ln cap="rnd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 algn="ctr">
              <a:lnSpc>
                <a:spcPct val="50000"/>
              </a:lnSpc>
            </a:pPr>
            <a:r>
              <a:rPr lang="en-US" sz="600" dirty="0"/>
              <a:t>V</a:t>
            </a:r>
            <a:r>
              <a:rPr lang="en-US" sz="600" dirty="0" smtClean="0"/>
              <a:t>. Sensor Registration API’s</a:t>
            </a:r>
          </a:p>
          <a:p>
            <a:pPr algn="ctr">
              <a:lnSpc>
                <a:spcPct val="50000"/>
              </a:lnSpc>
            </a:pPr>
            <a:endParaRPr lang="en-US" sz="600" i="1" dirty="0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4016188" y="1315785"/>
            <a:ext cx="0" cy="1082373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54" idx="2"/>
          </p:cNvCxnSpPr>
          <p:nvPr/>
        </p:nvCxnSpPr>
        <p:spPr>
          <a:xfrm rot="16200000" flipH="1">
            <a:off x="6669419" y="3462524"/>
            <a:ext cx="188140" cy="2510"/>
          </a:xfrm>
          <a:prstGeom prst="bentConnector3">
            <a:avLst>
              <a:gd name="adj1" fmla="val 50000"/>
            </a:avLst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696228" y="2398163"/>
            <a:ext cx="4855105" cy="48896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>
            <a:normAutofit/>
          </a:bodyPr>
          <a:lstStyle/>
          <a:p>
            <a:pPr algn="ctr"/>
            <a:r>
              <a:rPr lang="en-US" sz="900" dirty="0"/>
              <a:t>n</a:t>
            </a:r>
            <a:r>
              <a:rPr lang="en-US" sz="900" dirty="0" smtClean="0"/>
              <a:t>ervousnet HUB API Interface</a:t>
            </a:r>
            <a:endParaRPr lang="en-US" sz="900" dirty="0"/>
          </a:p>
        </p:txBody>
      </p:sp>
      <p:cxnSp>
        <p:nvCxnSpPr>
          <p:cNvPr id="55" name="Straight Arrow Connector 54"/>
          <p:cNvCxnSpPr>
            <a:stCxn id="45" idx="2"/>
          </p:cNvCxnSpPr>
          <p:nvPr/>
        </p:nvCxnSpPr>
        <p:spPr>
          <a:xfrm>
            <a:off x="5548719" y="2836316"/>
            <a:ext cx="0" cy="71120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1" idx="2"/>
          </p:cNvCxnSpPr>
          <p:nvPr/>
        </p:nvCxnSpPr>
        <p:spPr>
          <a:xfrm>
            <a:off x="4321963" y="2836316"/>
            <a:ext cx="747" cy="7112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51" idx="2"/>
            <a:endCxn id="54" idx="0"/>
          </p:cNvCxnSpPr>
          <p:nvPr/>
        </p:nvCxnSpPr>
        <p:spPr>
          <a:xfrm flipH="1">
            <a:off x="6762234" y="2836289"/>
            <a:ext cx="2510" cy="2606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4722466" y="1315785"/>
            <a:ext cx="1" cy="6571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>
            <a:off x="6526250" y="1712319"/>
            <a:ext cx="123" cy="2879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>
            <a:off x="6526250" y="1315785"/>
            <a:ext cx="123" cy="2606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Elbow Connector 90"/>
          <p:cNvCxnSpPr/>
          <p:nvPr/>
        </p:nvCxnSpPr>
        <p:spPr>
          <a:xfrm rot="5400000">
            <a:off x="7839465" y="3201278"/>
            <a:ext cx="708908" cy="12700"/>
          </a:xfrm>
          <a:prstGeom prst="bentConnector3">
            <a:avLst>
              <a:gd name="adj1" fmla="val 50000"/>
            </a:avLst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919974" y="4538154"/>
            <a:ext cx="1708774" cy="398297"/>
          </a:xfrm>
          <a:prstGeom prst="rect">
            <a:avLst/>
          </a:prstGeom>
          <a:ln w="19050" cap="rnd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>
            <a:defPPr>
              <a:defRPr lang="en-US"/>
            </a:defPPr>
            <a:lvl1pPr>
              <a:lnSpc>
                <a:spcPct val="50000"/>
              </a:lnSpc>
              <a:defRPr sz="10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ctr"/>
            <a:r>
              <a:rPr lang="en-US" dirty="0"/>
              <a:t>n</a:t>
            </a:r>
            <a:r>
              <a:rPr lang="en-US" dirty="0" smtClean="0"/>
              <a:t>ervousnet CORE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( Distributed Servers )</a:t>
            </a:r>
          </a:p>
        </p:txBody>
      </p:sp>
      <p:cxnSp>
        <p:nvCxnSpPr>
          <p:cNvPr id="75" name="Straight Connector 74"/>
          <p:cNvCxnSpPr/>
          <p:nvPr/>
        </p:nvCxnSpPr>
        <p:spPr>
          <a:xfrm flipV="1">
            <a:off x="1402099" y="3343741"/>
            <a:ext cx="768791" cy="811954"/>
          </a:xfrm>
          <a:prstGeom prst="lin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78" name="Straight Connector 77"/>
          <p:cNvCxnSpPr>
            <a:endCxn id="107" idx="3"/>
          </p:cNvCxnSpPr>
          <p:nvPr/>
        </p:nvCxnSpPr>
        <p:spPr>
          <a:xfrm flipV="1">
            <a:off x="1402099" y="3620852"/>
            <a:ext cx="785366" cy="534843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114" idx="6"/>
            <a:endCxn id="111" idx="2"/>
          </p:cNvCxnSpPr>
          <p:nvPr/>
        </p:nvCxnSpPr>
        <p:spPr>
          <a:xfrm flipV="1">
            <a:off x="1444032" y="4334119"/>
            <a:ext cx="671817" cy="1660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111" idx="0"/>
            <a:endCxn id="107" idx="4"/>
          </p:cNvCxnSpPr>
          <p:nvPr/>
        </p:nvCxnSpPr>
        <p:spPr>
          <a:xfrm flipV="1">
            <a:off x="2344449" y="3691343"/>
            <a:ext cx="4661" cy="402106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endCxn id="104" idx="4"/>
          </p:cNvCxnSpPr>
          <p:nvPr/>
        </p:nvCxnSpPr>
        <p:spPr>
          <a:xfrm flipV="1">
            <a:off x="1201019" y="3704396"/>
            <a:ext cx="0" cy="389053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1552376" y="2629570"/>
            <a:ext cx="457200" cy="481340"/>
            <a:chOff x="5029201" y="1950712"/>
            <a:chExt cx="457200" cy="481340"/>
          </a:xfrm>
        </p:grpSpPr>
        <p:sp>
          <p:nvSpPr>
            <p:cNvPr id="97" name="Donut 96"/>
            <p:cNvSpPr/>
            <p:nvPr/>
          </p:nvSpPr>
          <p:spPr>
            <a:xfrm>
              <a:off x="5029201" y="1950712"/>
              <a:ext cx="457200" cy="481340"/>
            </a:xfrm>
            <a:prstGeom prst="donut">
              <a:avLst>
                <a:gd name="adj" fmla="val 666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05405" y="2036197"/>
              <a:ext cx="296762" cy="296762"/>
            </a:xfrm>
            <a:prstGeom prst="rect">
              <a:avLst/>
            </a:prstGeo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102" name="Group 101"/>
          <p:cNvGrpSpPr/>
          <p:nvPr/>
        </p:nvGrpSpPr>
        <p:grpSpPr>
          <a:xfrm>
            <a:off x="972419" y="3223056"/>
            <a:ext cx="457200" cy="481340"/>
            <a:chOff x="5029201" y="1950712"/>
            <a:chExt cx="457200" cy="481340"/>
          </a:xfrm>
        </p:grpSpPr>
        <p:sp>
          <p:nvSpPr>
            <p:cNvPr id="104" name="Donut 103"/>
            <p:cNvSpPr/>
            <p:nvPr/>
          </p:nvSpPr>
          <p:spPr>
            <a:xfrm>
              <a:off x="5029201" y="1950712"/>
              <a:ext cx="457200" cy="481340"/>
            </a:xfrm>
            <a:prstGeom prst="donut">
              <a:avLst>
                <a:gd name="adj" fmla="val 666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05405" y="2036197"/>
              <a:ext cx="296762" cy="296762"/>
            </a:xfrm>
            <a:prstGeom prst="rect">
              <a:avLst/>
            </a:prstGeo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106" name="Group 105"/>
          <p:cNvGrpSpPr/>
          <p:nvPr/>
        </p:nvGrpSpPr>
        <p:grpSpPr>
          <a:xfrm>
            <a:off x="2120510" y="3210003"/>
            <a:ext cx="457200" cy="481340"/>
            <a:chOff x="5029201" y="1950712"/>
            <a:chExt cx="457200" cy="481340"/>
          </a:xfrm>
        </p:grpSpPr>
        <p:sp>
          <p:nvSpPr>
            <p:cNvPr id="107" name="Donut 106"/>
            <p:cNvSpPr/>
            <p:nvPr/>
          </p:nvSpPr>
          <p:spPr>
            <a:xfrm>
              <a:off x="5029201" y="1950712"/>
              <a:ext cx="457200" cy="481340"/>
            </a:xfrm>
            <a:prstGeom prst="donut">
              <a:avLst>
                <a:gd name="adj" fmla="val 666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08" name="Picture 10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05405" y="2036197"/>
              <a:ext cx="296762" cy="296762"/>
            </a:xfrm>
            <a:prstGeom prst="rect">
              <a:avLst/>
            </a:prstGeo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110" name="Group 109"/>
          <p:cNvGrpSpPr/>
          <p:nvPr/>
        </p:nvGrpSpPr>
        <p:grpSpPr>
          <a:xfrm>
            <a:off x="2115849" y="4093449"/>
            <a:ext cx="457200" cy="481340"/>
            <a:chOff x="5029201" y="1950712"/>
            <a:chExt cx="457200" cy="481340"/>
          </a:xfrm>
        </p:grpSpPr>
        <p:sp>
          <p:nvSpPr>
            <p:cNvPr id="111" name="Donut 110"/>
            <p:cNvSpPr/>
            <p:nvPr/>
          </p:nvSpPr>
          <p:spPr>
            <a:xfrm>
              <a:off x="5029201" y="1950712"/>
              <a:ext cx="457200" cy="481340"/>
            </a:xfrm>
            <a:prstGeom prst="donut">
              <a:avLst>
                <a:gd name="adj" fmla="val 666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12" name="Picture 1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05405" y="2036197"/>
              <a:ext cx="296762" cy="296762"/>
            </a:xfrm>
            <a:prstGeom prst="rect">
              <a:avLst/>
            </a:prstGeo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113" name="Group 112"/>
          <p:cNvGrpSpPr/>
          <p:nvPr/>
        </p:nvGrpSpPr>
        <p:grpSpPr>
          <a:xfrm>
            <a:off x="986832" y="4095109"/>
            <a:ext cx="457200" cy="481340"/>
            <a:chOff x="5029201" y="1950712"/>
            <a:chExt cx="457200" cy="481340"/>
          </a:xfrm>
        </p:grpSpPr>
        <p:sp>
          <p:nvSpPr>
            <p:cNvPr id="114" name="Donut 113"/>
            <p:cNvSpPr/>
            <p:nvPr/>
          </p:nvSpPr>
          <p:spPr>
            <a:xfrm>
              <a:off x="5029201" y="1950712"/>
              <a:ext cx="457200" cy="481340"/>
            </a:xfrm>
            <a:prstGeom prst="donut">
              <a:avLst>
                <a:gd name="adj" fmla="val 666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15" name="Picture 1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05405" y="2036197"/>
              <a:ext cx="296762" cy="296762"/>
            </a:xfrm>
            <a:prstGeom prst="rect">
              <a:avLst/>
            </a:prstGeo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cxnSp>
        <p:nvCxnSpPr>
          <p:cNvPr id="116" name="Straight Connector 115"/>
          <p:cNvCxnSpPr>
            <a:stCxn id="97" idx="5"/>
            <a:endCxn id="107" idx="1"/>
          </p:cNvCxnSpPr>
          <p:nvPr/>
        </p:nvCxnSpPr>
        <p:spPr>
          <a:xfrm>
            <a:off x="1942621" y="3040419"/>
            <a:ext cx="244844" cy="240075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97" idx="3"/>
            <a:endCxn id="104" idx="7"/>
          </p:cNvCxnSpPr>
          <p:nvPr/>
        </p:nvCxnSpPr>
        <p:spPr>
          <a:xfrm flipH="1">
            <a:off x="1362664" y="3040419"/>
            <a:ext cx="256667" cy="253128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11" idx="1"/>
            <a:endCxn id="104" idx="5"/>
          </p:cNvCxnSpPr>
          <p:nvPr/>
        </p:nvCxnSpPr>
        <p:spPr>
          <a:xfrm flipH="1" flipV="1">
            <a:off x="1362664" y="3633905"/>
            <a:ext cx="820140" cy="530035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endCxn id="97" idx="4"/>
          </p:cNvCxnSpPr>
          <p:nvPr/>
        </p:nvCxnSpPr>
        <p:spPr>
          <a:xfrm flipV="1">
            <a:off x="1351297" y="3110910"/>
            <a:ext cx="429679" cy="1168014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111" idx="1"/>
            <a:endCxn id="97" idx="4"/>
          </p:cNvCxnSpPr>
          <p:nvPr/>
        </p:nvCxnSpPr>
        <p:spPr>
          <a:xfrm flipH="1" flipV="1">
            <a:off x="1780976" y="3110910"/>
            <a:ext cx="401828" cy="1053030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04" idx="6"/>
            <a:endCxn id="107" idx="2"/>
          </p:cNvCxnSpPr>
          <p:nvPr/>
        </p:nvCxnSpPr>
        <p:spPr>
          <a:xfrm flipV="1">
            <a:off x="1429619" y="3450673"/>
            <a:ext cx="690891" cy="13053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75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16900</TotalTime>
  <Words>422</Words>
  <Application>Microsoft Macintosh PowerPoint</Application>
  <PresentationFormat>On-screen Show (16:9)</PresentationFormat>
  <Paragraphs>103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Perception</vt:lpstr>
      <vt:lpstr>nervousnet </vt:lpstr>
      <vt:lpstr>PowerPoint Presentation</vt:lpstr>
      <vt:lpstr>PowerPoint Presentation</vt:lpstr>
      <vt:lpstr>PowerPoint Presentation</vt:lpstr>
      <vt:lpstr>PowerPoint Presentation</vt:lpstr>
    </vt:vector>
  </TitlesOfParts>
  <Company>ETH Zuerich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Mitarbeiter</dc:creator>
  <cp:lastModifiedBy>Prasad Pulikal</cp:lastModifiedBy>
  <cp:revision>963</cp:revision>
  <dcterms:created xsi:type="dcterms:W3CDTF">2015-11-12T09:29:11Z</dcterms:created>
  <dcterms:modified xsi:type="dcterms:W3CDTF">2016-04-20T12:02:51Z</dcterms:modified>
</cp:coreProperties>
</file>