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81" r:id="rId6"/>
    <p:sldId id="278" r:id="rId7"/>
    <p:sldId id="276" r:id="rId8"/>
    <p:sldId id="267" r:id="rId9"/>
    <p:sldId id="275" r:id="rId10"/>
    <p:sldId id="279" r:id="rId11"/>
    <p:sldId id="283" r:id="rId12"/>
    <p:sldId id="282" r:id="rId13"/>
    <p:sldId id="285" r:id="rId14"/>
    <p:sldId id="293" r:id="rId15"/>
    <p:sldId id="294" r:id="rId16"/>
    <p:sldId id="292" r:id="rId17"/>
    <p:sldId id="288" r:id="rId18"/>
    <p:sldId id="287" r:id="rId19"/>
    <p:sldId id="290" r:id="rId20"/>
    <p:sldId id="291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arbeit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E5"/>
    <a:srgbClr val="FF770D"/>
    <a:srgbClr val="FE8A0D"/>
    <a:srgbClr val="FFE059"/>
    <a:srgbClr val="FD9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43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48D9-09F8-A849-9C9E-931699A2CE8B}" type="doc">
      <dgm:prSet loTypeId="urn:microsoft.com/office/officeart/2005/8/layout/matrix1" loCatId="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567BCEB4-1857-8C40-95D5-93B3CF649E57}">
      <dgm:prSet phldrT="[Text]"/>
      <dgm:spPr>
        <a:solidFill>
          <a:srgbClr val="FF770D"/>
        </a:solidFill>
      </dgm:spPr>
      <dgm:t>
        <a:bodyPr/>
        <a:lstStyle/>
        <a:p>
          <a:endParaRPr lang="en-US" b="1" dirty="0" smtClean="0">
            <a:latin typeface="Nunito-Black"/>
            <a:cs typeface="Nunito-Black"/>
          </a:endParaRPr>
        </a:p>
        <a:p>
          <a:endParaRPr lang="en-US" b="1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gm:t>
    </dgm:pt>
    <dgm:pt modelId="{46EE97BF-6B06-2E4A-A9F1-63AE47297087}" type="parTrans" cxnId="{6C9FFC52-44B8-9C4E-A475-2CF71A9C2DF0}">
      <dgm:prSet/>
      <dgm:spPr/>
      <dgm:t>
        <a:bodyPr/>
        <a:lstStyle/>
        <a:p>
          <a:endParaRPr lang="en-US"/>
        </a:p>
      </dgm:t>
    </dgm:pt>
    <dgm:pt modelId="{989198CF-D4FC-1A40-A9E9-BAEACDD6E5A2}" type="sibTrans" cxnId="{6C9FFC52-44B8-9C4E-A475-2CF71A9C2DF0}">
      <dgm:prSet/>
      <dgm:spPr/>
      <dgm:t>
        <a:bodyPr/>
        <a:lstStyle/>
        <a:p>
          <a:endParaRPr lang="en-US"/>
        </a:p>
      </dgm:t>
    </dgm:pt>
    <dgm:pt modelId="{99E5C9E9-80ED-8542-BAFC-67E26745AF4E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endParaRPr lang="en-US" b="1" u="sng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algn="l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b="1" dirty="0"/>
        </a:p>
      </dgm:t>
    </dgm:pt>
    <dgm:pt modelId="{4C1C4189-FE4F-1A42-A059-A41DDBE368A6}" type="parTrans" cxnId="{77FB1734-89AF-BB46-A5BF-5FF212CF2421}">
      <dgm:prSet/>
      <dgm:spPr/>
      <dgm:t>
        <a:bodyPr/>
        <a:lstStyle/>
        <a:p>
          <a:endParaRPr lang="en-US"/>
        </a:p>
      </dgm:t>
    </dgm:pt>
    <dgm:pt modelId="{27201563-E8A6-5A47-B001-C3B8220ABB80}" type="sibTrans" cxnId="{77FB1734-89AF-BB46-A5BF-5FF212CF2421}">
      <dgm:prSet/>
      <dgm:spPr/>
      <dgm:t>
        <a:bodyPr/>
        <a:lstStyle/>
        <a:p>
          <a:endParaRPr lang="en-US"/>
        </a:p>
      </dgm:t>
    </dgm:pt>
    <dgm:pt modelId="{6AE528F1-7C14-664B-B766-E05388BFD6DF}">
      <dgm:prSet phldrT="[Text]"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l"/>
          <a:r>
            <a:rPr lang="en-US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algn="l"/>
          <a:endParaRPr lang="en-US" b="1" u="sng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algn="l"/>
          <a:endParaRPr lang="en-US" b="1" u="sng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gm:t>
    </dgm:pt>
    <dgm:pt modelId="{10825D1A-1961-7745-A291-177D46C8D6A9}" type="parTrans" cxnId="{186A369D-5E3A-8F40-9660-22ECA6714904}">
      <dgm:prSet/>
      <dgm:spPr/>
      <dgm:t>
        <a:bodyPr/>
        <a:lstStyle/>
        <a:p>
          <a:endParaRPr lang="en-US"/>
        </a:p>
      </dgm:t>
    </dgm:pt>
    <dgm:pt modelId="{171DE1C7-790D-F94D-8C00-47A501EB1C8A}" type="sibTrans" cxnId="{186A369D-5E3A-8F40-9660-22ECA6714904}">
      <dgm:prSet/>
      <dgm:spPr/>
      <dgm:t>
        <a:bodyPr/>
        <a:lstStyle/>
        <a:p>
          <a:endParaRPr lang="en-US"/>
        </a:p>
      </dgm:t>
    </dgm:pt>
    <dgm:pt modelId="{CE4760AF-6505-7547-ABC0-B7375BCAA8E0}">
      <dgm:prSet/>
      <dgm:spPr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</dgm:spPr>
      <dgm:t>
        <a:bodyPr/>
        <a:lstStyle/>
        <a:p>
          <a:pPr algn="ctr"/>
          <a:endParaRPr lang="en-US" b="1" dirty="0" smtClean="0"/>
        </a:p>
        <a:p>
          <a:pPr algn="ctr"/>
          <a:endParaRPr lang="en-US" b="1" dirty="0" smtClean="0"/>
        </a:p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b="1" u="sng" dirty="0">
            <a:solidFill>
              <a:srgbClr val="404040"/>
            </a:solidFill>
            <a:latin typeface="Nunito-Black"/>
            <a:cs typeface="Nunito-Black"/>
          </a:endParaRPr>
        </a:p>
      </dgm:t>
    </dgm:pt>
    <dgm:pt modelId="{7DA8C683-6F19-EA40-828C-27539E2A5263}" type="parTrans" cxnId="{B43F62C4-C831-0A49-95D1-3B87BD8C8A85}">
      <dgm:prSet/>
      <dgm:spPr/>
      <dgm:t>
        <a:bodyPr/>
        <a:lstStyle/>
        <a:p>
          <a:endParaRPr lang="en-US"/>
        </a:p>
      </dgm:t>
    </dgm:pt>
    <dgm:pt modelId="{DDB080EA-1CB0-B14A-BDE8-43348F2F6142}" type="sibTrans" cxnId="{B43F62C4-C831-0A49-95D1-3B87BD8C8A85}">
      <dgm:prSet/>
      <dgm:spPr/>
      <dgm:t>
        <a:bodyPr/>
        <a:lstStyle/>
        <a:p>
          <a:endParaRPr lang="en-US"/>
        </a:p>
      </dgm:t>
    </dgm:pt>
    <dgm:pt modelId="{8FB8ED0E-2D56-9E49-8741-026E322E8DB8}">
      <dgm:prSet phldrT="[Text]"/>
      <dgm:spPr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</dgm:spPr>
      <dgm:t>
        <a:bodyPr/>
        <a:lstStyle/>
        <a:p>
          <a:pPr algn="r"/>
          <a:r>
            <a:rPr lang="en-US" b="1" u="sng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b="1" u="sng" dirty="0" smtClean="0">
              <a:solidFill>
                <a:srgbClr val="404040"/>
              </a:solidFill>
            </a:rPr>
            <a:t>          </a:t>
          </a:r>
        </a:p>
        <a:p>
          <a:pPr algn="ctr"/>
          <a:endParaRPr lang="en-US" b="1" dirty="0" smtClean="0"/>
        </a:p>
        <a:p>
          <a:pPr algn="ctr"/>
          <a:endParaRPr lang="en-US" b="1" dirty="0"/>
        </a:p>
      </dgm:t>
    </dgm:pt>
    <dgm:pt modelId="{B6E46A1C-A0EB-B945-A1F1-0C5CEB090660}" type="sibTrans" cxnId="{36A6ABFB-0936-DC4F-8597-FBD04E767FB4}">
      <dgm:prSet/>
      <dgm:spPr/>
      <dgm:t>
        <a:bodyPr/>
        <a:lstStyle/>
        <a:p>
          <a:endParaRPr lang="en-US"/>
        </a:p>
      </dgm:t>
    </dgm:pt>
    <dgm:pt modelId="{662AEE9B-913C-C249-B334-42D1A1FB6DC7}" type="parTrans" cxnId="{36A6ABFB-0936-DC4F-8597-FBD04E767FB4}">
      <dgm:prSet/>
      <dgm:spPr/>
      <dgm:t>
        <a:bodyPr/>
        <a:lstStyle/>
        <a:p>
          <a:endParaRPr lang="en-US"/>
        </a:p>
      </dgm:t>
    </dgm:pt>
    <dgm:pt modelId="{735BBB7E-5BD2-604A-B557-3D372006E19A}" type="pres">
      <dgm:prSet presAssocID="{493948D9-09F8-A849-9C9E-931699A2CE8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9F814B-8F3E-8342-B108-5F417607A4E2}" type="pres">
      <dgm:prSet presAssocID="{493948D9-09F8-A849-9C9E-931699A2CE8B}" presName="matrix" presStyleCnt="0"/>
      <dgm:spPr/>
    </dgm:pt>
    <dgm:pt modelId="{B78127F1-A602-8446-88AC-7D69A83AB66B}" type="pres">
      <dgm:prSet presAssocID="{493948D9-09F8-A849-9C9E-931699A2CE8B}" presName="tile1" presStyleLbl="node1" presStyleIdx="0" presStyleCnt="4" custLinFactNeighborX="213"/>
      <dgm:spPr/>
      <dgm:t>
        <a:bodyPr/>
        <a:lstStyle/>
        <a:p>
          <a:endParaRPr lang="en-US"/>
        </a:p>
      </dgm:t>
    </dgm:pt>
    <dgm:pt modelId="{A3A22204-ABCE-0C42-A96D-DDDF4EE40536}" type="pres">
      <dgm:prSet presAssocID="{493948D9-09F8-A849-9C9E-931699A2CE8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1AE6B-CD5D-0A4A-AFB2-E40774EF8151}" type="pres">
      <dgm:prSet presAssocID="{493948D9-09F8-A849-9C9E-931699A2CE8B}" presName="tile2" presStyleLbl="node1" presStyleIdx="1" presStyleCnt="4"/>
      <dgm:spPr/>
      <dgm:t>
        <a:bodyPr/>
        <a:lstStyle/>
        <a:p>
          <a:endParaRPr lang="en-US"/>
        </a:p>
      </dgm:t>
    </dgm:pt>
    <dgm:pt modelId="{A5EB57EE-830C-774F-B1D4-3C388D9F7584}" type="pres">
      <dgm:prSet presAssocID="{493948D9-09F8-A849-9C9E-931699A2CE8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0D4C7-F064-2548-A7F1-806F7742F4E3}" type="pres">
      <dgm:prSet presAssocID="{493948D9-09F8-A849-9C9E-931699A2CE8B}" presName="tile3" presStyleLbl="node1" presStyleIdx="2" presStyleCnt="4"/>
      <dgm:spPr/>
      <dgm:t>
        <a:bodyPr/>
        <a:lstStyle/>
        <a:p>
          <a:endParaRPr lang="en-US"/>
        </a:p>
      </dgm:t>
    </dgm:pt>
    <dgm:pt modelId="{B1334B85-A8BE-3949-863B-DD89A0AEAD37}" type="pres">
      <dgm:prSet presAssocID="{493948D9-09F8-A849-9C9E-931699A2CE8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E7B15-7311-494D-96FF-54F576253855}" type="pres">
      <dgm:prSet presAssocID="{493948D9-09F8-A849-9C9E-931699A2CE8B}" presName="tile4" presStyleLbl="node1" presStyleIdx="3" presStyleCnt="4" custLinFactNeighborX="0" custLinFactNeighborY="0"/>
      <dgm:spPr/>
      <dgm:t>
        <a:bodyPr/>
        <a:lstStyle/>
        <a:p>
          <a:endParaRPr lang="en-US"/>
        </a:p>
      </dgm:t>
    </dgm:pt>
    <dgm:pt modelId="{A5E14FEA-0BD1-E54C-8CEB-87375EF50FEB}" type="pres">
      <dgm:prSet presAssocID="{493948D9-09F8-A849-9C9E-931699A2CE8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A49ACF-6896-2740-9C38-FBA6E5C6A9DE}" type="pres">
      <dgm:prSet presAssocID="{493948D9-09F8-A849-9C9E-931699A2CE8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F55A6-6534-9447-A99E-C8C8CA990CB8}" type="presOf" srcId="{CE4760AF-6505-7547-ABC0-B7375BCAA8E0}" destId="{A5E14FEA-0BD1-E54C-8CEB-87375EF50FEB}" srcOrd="1" destOrd="0" presId="urn:microsoft.com/office/officeart/2005/8/layout/matrix1"/>
    <dgm:cxn modelId="{FBEEFF99-9157-2548-80E8-7FEB7CD1EB01}" type="presOf" srcId="{99E5C9E9-80ED-8542-BAFC-67E26745AF4E}" destId="{5E30D4C7-F064-2548-A7F1-806F7742F4E3}" srcOrd="0" destOrd="0" presId="urn:microsoft.com/office/officeart/2005/8/layout/matrix1"/>
    <dgm:cxn modelId="{266B247E-1EF2-104D-8426-D5D2A015F55F}" type="presOf" srcId="{8FB8ED0E-2D56-9E49-8741-026E322E8DB8}" destId="{07E1AE6B-CD5D-0A4A-AFB2-E40774EF8151}" srcOrd="0" destOrd="0" presId="urn:microsoft.com/office/officeart/2005/8/layout/matrix1"/>
    <dgm:cxn modelId="{2091D8CB-D512-5145-B2AB-5416CFDCC96C}" type="presOf" srcId="{CE4760AF-6505-7547-ABC0-B7375BCAA8E0}" destId="{084E7B15-7311-494D-96FF-54F576253855}" srcOrd="0" destOrd="0" presId="urn:microsoft.com/office/officeart/2005/8/layout/matrix1"/>
    <dgm:cxn modelId="{36A6ABFB-0936-DC4F-8597-FBD04E767FB4}" srcId="{567BCEB4-1857-8C40-95D5-93B3CF649E57}" destId="{8FB8ED0E-2D56-9E49-8741-026E322E8DB8}" srcOrd="1" destOrd="0" parTransId="{662AEE9B-913C-C249-B334-42D1A1FB6DC7}" sibTransId="{B6E46A1C-A0EB-B945-A1F1-0C5CEB090660}"/>
    <dgm:cxn modelId="{77FB1734-89AF-BB46-A5BF-5FF212CF2421}" srcId="{567BCEB4-1857-8C40-95D5-93B3CF649E57}" destId="{99E5C9E9-80ED-8542-BAFC-67E26745AF4E}" srcOrd="2" destOrd="0" parTransId="{4C1C4189-FE4F-1A42-A059-A41DDBE368A6}" sibTransId="{27201563-E8A6-5A47-B001-C3B8220ABB80}"/>
    <dgm:cxn modelId="{B43F62C4-C831-0A49-95D1-3B87BD8C8A85}" srcId="{567BCEB4-1857-8C40-95D5-93B3CF649E57}" destId="{CE4760AF-6505-7547-ABC0-B7375BCAA8E0}" srcOrd="3" destOrd="0" parTransId="{7DA8C683-6F19-EA40-828C-27539E2A5263}" sibTransId="{DDB080EA-1CB0-B14A-BDE8-43348F2F6142}"/>
    <dgm:cxn modelId="{87E1CE32-5367-E843-863C-436471E7B89F}" type="presOf" srcId="{567BCEB4-1857-8C40-95D5-93B3CF649E57}" destId="{12A49ACF-6896-2740-9C38-FBA6E5C6A9DE}" srcOrd="0" destOrd="0" presId="urn:microsoft.com/office/officeart/2005/8/layout/matrix1"/>
    <dgm:cxn modelId="{186A369D-5E3A-8F40-9660-22ECA6714904}" srcId="{567BCEB4-1857-8C40-95D5-93B3CF649E57}" destId="{6AE528F1-7C14-664B-B766-E05388BFD6DF}" srcOrd="0" destOrd="0" parTransId="{10825D1A-1961-7745-A291-177D46C8D6A9}" sibTransId="{171DE1C7-790D-F94D-8C00-47A501EB1C8A}"/>
    <dgm:cxn modelId="{C4B02F27-4442-4E41-A755-35F8E29DB81C}" type="presOf" srcId="{6AE528F1-7C14-664B-B766-E05388BFD6DF}" destId="{B78127F1-A602-8446-88AC-7D69A83AB66B}" srcOrd="0" destOrd="0" presId="urn:microsoft.com/office/officeart/2005/8/layout/matrix1"/>
    <dgm:cxn modelId="{85F676D6-4D98-0F4A-932E-6162FD1A2B63}" type="presOf" srcId="{99E5C9E9-80ED-8542-BAFC-67E26745AF4E}" destId="{B1334B85-A8BE-3949-863B-DD89A0AEAD37}" srcOrd="1" destOrd="0" presId="urn:microsoft.com/office/officeart/2005/8/layout/matrix1"/>
    <dgm:cxn modelId="{6C9FFC52-44B8-9C4E-A475-2CF71A9C2DF0}" srcId="{493948D9-09F8-A849-9C9E-931699A2CE8B}" destId="{567BCEB4-1857-8C40-95D5-93B3CF649E57}" srcOrd="0" destOrd="0" parTransId="{46EE97BF-6B06-2E4A-A9F1-63AE47297087}" sibTransId="{989198CF-D4FC-1A40-A9E9-BAEACDD6E5A2}"/>
    <dgm:cxn modelId="{C8312812-92B6-7045-80E1-B6BB4B8354C0}" type="presOf" srcId="{8FB8ED0E-2D56-9E49-8741-026E322E8DB8}" destId="{A5EB57EE-830C-774F-B1D4-3C388D9F7584}" srcOrd="1" destOrd="0" presId="urn:microsoft.com/office/officeart/2005/8/layout/matrix1"/>
    <dgm:cxn modelId="{8A49EC22-F282-BF49-857C-372A6124E037}" type="presOf" srcId="{6AE528F1-7C14-664B-B766-E05388BFD6DF}" destId="{A3A22204-ABCE-0C42-A96D-DDDF4EE40536}" srcOrd="1" destOrd="0" presId="urn:microsoft.com/office/officeart/2005/8/layout/matrix1"/>
    <dgm:cxn modelId="{0AD76B4E-F3C3-8449-AF65-8C586CFB2190}" type="presOf" srcId="{493948D9-09F8-A849-9C9E-931699A2CE8B}" destId="{735BBB7E-5BD2-604A-B557-3D372006E19A}" srcOrd="0" destOrd="0" presId="urn:microsoft.com/office/officeart/2005/8/layout/matrix1"/>
    <dgm:cxn modelId="{19778D54-1E39-4343-9AA9-26DD48DE1D9C}" type="presParOf" srcId="{735BBB7E-5BD2-604A-B557-3D372006E19A}" destId="{7D9F814B-8F3E-8342-B108-5F417607A4E2}" srcOrd="0" destOrd="0" presId="urn:microsoft.com/office/officeart/2005/8/layout/matrix1"/>
    <dgm:cxn modelId="{22F72293-487A-5A44-B28C-A0618B9B5603}" type="presParOf" srcId="{7D9F814B-8F3E-8342-B108-5F417607A4E2}" destId="{B78127F1-A602-8446-88AC-7D69A83AB66B}" srcOrd="0" destOrd="0" presId="urn:microsoft.com/office/officeart/2005/8/layout/matrix1"/>
    <dgm:cxn modelId="{61D10E07-CF78-7F4B-9CE8-6B2AA06693B4}" type="presParOf" srcId="{7D9F814B-8F3E-8342-B108-5F417607A4E2}" destId="{A3A22204-ABCE-0C42-A96D-DDDF4EE40536}" srcOrd="1" destOrd="0" presId="urn:microsoft.com/office/officeart/2005/8/layout/matrix1"/>
    <dgm:cxn modelId="{0B74C9C3-910F-0840-B4C8-3BA53EF178AA}" type="presParOf" srcId="{7D9F814B-8F3E-8342-B108-5F417607A4E2}" destId="{07E1AE6B-CD5D-0A4A-AFB2-E40774EF8151}" srcOrd="2" destOrd="0" presId="urn:microsoft.com/office/officeart/2005/8/layout/matrix1"/>
    <dgm:cxn modelId="{0E337FA8-F33E-D741-B88F-E7B3B344F24E}" type="presParOf" srcId="{7D9F814B-8F3E-8342-B108-5F417607A4E2}" destId="{A5EB57EE-830C-774F-B1D4-3C388D9F7584}" srcOrd="3" destOrd="0" presId="urn:microsoft.com/office/officeart/2005/8/layout/matrix1"/>
    <dgm:cxn modelId="{9CFC6A7A-6F94-8449-A7BB-0E3B97B319B4}" type="presParOf" srcId="{7D9F814B-8F3E-8342-B108-5F417607A4E2}" destId="{5E30D4C7-F064-2548-A7F1-806F7742F4E3}" srcOrd="4" destOrd="0" presId="urn:microsoft.com/office/officeart/2005/8/layout/matrix1"/>
    <dgm:cxn modelId="{8F87E2FA-E403-B442-83A9-F8749D068351}" type="presParOf" srcId="{7D9F814B-8F3E-8342-B108-5F417607A4E2}" destId="{B1334B85-A8BE-3949-863B-DD89A0AEAD37}" srcOrd="5" destOrd="0" presId="urn:microsoft.com/office/officeart/2005/8/layout/matrix1"/>
    <dgm:cxn modelId="{4CFAFDB9-2B2F-E24C-A0E9-0E905371EF5B}" type="presParOf" srcId="{7D9F814B-8F3E-8342-B108-5F417607A4E2}" destId="{084E7B15-7311-494D-96FF-54F576253855}" srcOrd="6" destOrd="0" presId="urn:microsoft.com/office/officeart/2005/8/layout/matrix1"/>
    <dgm:cxn modelId="{AE6C37AA-B72F-7D4E-9B06-E5CB71C1D25E}" type="presParOf" srcId="{7D9F814B-8F3E-8342-B108-5F417607A4E2}" destId="{A5E14FEA-0BD1-E54C-8CEB-87375EF50FEB}" srcOrd="7" destOrd="0" presId="urn:microsoft.com/office/officeart/2005/8/layout/matrix1"/>
    <dgm:cxn modelId="{D5002CA7-0517-824F-84F9-BC941EAD5469}" type="presParOf" srcId="{735BBB7E-5BD2-604A-B557-3D372006E19A}" destId="{12A49ACF-6896-2740-9C38-FBA6E5C6A9D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27F1-A602-8446-88AC-7D69A83AB66B}">
      <dsp:nvSpPr>
        <dsp:cNvPr id="0" name=""/>
        <dsp:cNvSpPr/>
      </dsp:nvSpPr>
      <dsp:spPr>
        <a:xfrm rot="16200000">
          <a:off x="993506" y="-984982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7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Nunito-Black"/>
              <a:cs typeface="Nunito-Black"/>
            </a:rPr>
            <a:t>Development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>
            <a:solidFill>
              <a:schemeClr val="tx1">
                <a:lumMod val="75000"/>
                <a:lumOff val="25000"/>
              </a:schemeClr>
            </a:solidFill>
            <a:latin typeface="Nunito-Black"/>
            <a:cs typeface="Nunito-Black"/>
          </a:endParaRPr>
        </a:p>
      </dsp:txBody>
      <dsp:txXfrm rot="5400000">
        <a:off x="8524" y="0"/>
        <a:ext cx="4001964" cy="1524000"/>
      </dsp:txXfrm>
    </dsp:sp>
    <dsp:sp modelId="{07E1AE6B-CD5D-0A4A-AFB2-E40774EF8151}">
      <dsp:nvSpPr>
        <dsp:cNvPr id="0" name=""/>
        <dsp:cNvSpPr/>
      </dsp:nvSpPr>
      <dsp:spPr>
        <a:xfrm>
          <a:off x="4001964" y="0"/>
          <a:ext cx="4001964" cy="2032000"/>
        </a:xfrm>
        <a:prstGeom prst="round1Rect">
          <a:avLst/>
        </a:prstGeom>
        <a:gradFill flip="none" rotWithShape="1">
          <a:gsLst>
            <a:gs pos="0">
              <a:schemeClr val="bg1">
                <a:lumMod val="75000"/>
              </a:schemeClr>
            </a:gs>
            <a:gs pos="50000">
              <a:srgbClr val="FFFFFF"/>
            </a:gs>
          </a:gsLst>
          <a:lin ang="90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Tools</a:t>
          </a:r>
          <a:r>
            <a:rPr lang="en-US" sz="2200" b="1" u="sng" kern="1200" dirty="0" smtClean="0">
              <a:solidFill>
                <a:srgbClr val="404040"/>
              </a:solidFill>
            </a:rPr>
            <a:t>         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/>
        </a:p>
      </dsp:txBody>
      <dsp:txXfrm>
        <a:off x="4001964" y="0"/>
        <a:ext cx="4001964" cy="1524000"/>
      </dsp:txXfrm>
    </dsp:sp>
    <dsp:sp modelId="{5E30D4C7-F064-2548-A7F1-806F7742F4E3}">
      <dsp:nvSpPr>
        <dsp:cNvPr id="0" name=""/>
        <dsp:cNvSpPr/>
      </dsp:nvSpPr>
      <dsp:spPr>
        <a:xfrm rot="10800000">
          <a:off x="0" y="2032000"/>
          <a:ext cx="4001964" cy="2032000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u="sng" kern="1200" dirty="0" smtClean="0">
            <a:solidFill>
              <a:srgbClr val="404040"/>
            </a:solidFill>
            <a:latin typeface="Nunito-Black"/>
            <a:cs typeface="Nunito-Black"/>
          </a:endParaRP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Community</a:t>
          </a:r>
          <a:endParaRPr lang="en-US" sz="2200" b="1" kern="1200" dirty="0"/>
        </a:p>
      </dsp:txBody>
      <dsp:txXfrm rot="10800000">
        <a:off x="0" y="2539999"/>
        <a:ext cx="4001964" cy="1524000"/>
      </dsp:txXfrm>
    </dsp:sp>
    <dsp:sp modelId="{084E7B15-7311-494D-96FF-54F576253855}">
      <dsp:nvSpPr>
        <dsp:cNvPr id="0" name=""/>
        <dsp:cNvSpPr/>
      </dsp:nvSpPr>
      <dsp:spPr>
        <a:xfrm rot="5400000">
          <a:off x="4986946" y="1047017"/>
          <a:ext cx="2032000" cy="4001964"/>
        </a:xfrm>
        <a:prstGeom prst="round1Rect">
          <a:avLst/>
        </a:prstGeom>
        <a:gradFill flip="none" rotWithShape="1">
          <a:gsLst>
            <a:gs pos="50000">
              <a:schemeClr val="bg1"/>
            </a:gs>
            <a:gs pos="100000">
              <a:schemeClr val="bg1">
                <a:lumMod val="65000"/>
              </a:schemeClr>
            </a:gs>
          </a:gsLst>
          <a:lin ang="18900000" scaled="0"/>
          <a:tileRect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/>
        </a:p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sng" kern="1200" dirty="0" smtClean="0">
              <a:solidFill>
                <a:srgbClr val="404040"/>
              </a:solidFill>
              <a:latin typeface="Nunito-Black"/>
              <a:cs typeface="Nunito-Black"/>
            </a:rPr>
            <a:t>Products | Applications</a:t>
          </a:r>
          <a:endParaRPr lang="en-US" sz="2200" b="1" u="sng" kern="1200" dirty="0">
            <a:solidFill>
              <a:srgbClr val="404040"/>
            </a:solidFill>
            <a:latin typeface="Nunito-Black"/>
            <a:cs typeface="Nunito-Black"/>
          </a:endParaRPr>
        </a:p>
      </dsp:txBody>
      <dsp:txXfrm rot="-5400000">
        <a:off x="4001964" y="2539999"/>
        <a:ext cx="4001964" cy="1524000"/>
      </dsp:txXfrm>
    </dsp:sp>
    <dsp:sp modelId="{12A49ACF-6896-2740-9C38-FBA6E5C6A9DE}">
      <dsp:nvSpPr>
        <dsp:cNvPr id="0" name=""/>
        <dsp:cNvSpPr/>
      </dsp:nvSpPr>
      <dsp:spPr>
        <a:xfrm>
          <a:off x="2801375" y="1523999"/>
          <a:ext cx="2401178" cy="1016000"/>
        </a:xfrm>
        <a:prstGeom prst="roundRect">
          <a:avLst/>
        </a:prstGeom>
        <a:solidFill>
          <a:srgbClr val="FF77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 smtClean="0">
            <a:latin typeface="Nunito-Black"/>
            <a:cs typeface="Nunito-Black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b="1" kern="1200" dirty="0">
            <a:solidFill>
              <a:schemeClr val="tx1">
                <a:lumMod val="50000"/>
                <a:lumOff val="50000"/>
              </a:schemeClr>
            </a:solidFill>
            <a:latin typeface="Nunito-Black"/>
            <a:cs typeface="Nunito-Black"/>
          </a:endParaRPr>
        </a:p>
      </dsp:txBody>
      <dsp:txXfrm>
        <a:off x="2850972" y="1573596"/>
        <a:ext cx="2301984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729D3-C89E-EF41-9C3F-382A4A690A75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561ED-42AD-874A-817D-D113AC0F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561ED-42AD-874A-817D-D113AC0F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3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47232B-E383-064D-9392-C389671A2DF7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38A251-F85A-124E-AADC-7C70CB9A4B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microsoft.com/office/2007/relationships/hdphoto" Target="../media/hdphoto2.wdp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Nervousnet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719418"/>
          </a:xfrm>
        </p:spPr>
        <p:txBody>
          <a:bodyPr>
            <a:normAutofit/>
          </a:bodyPr>
          <a:lstStyle/>
          <a:p>
            <a:r>
              <a:rPr lang="en-US" dirty="0" smtClean="0"/>
              <a:t>Re-engineering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TLS / SSL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SSL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Nervousnet Proxy /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67" y="842656"/>
            <a:ext cx="2925703" cy="3022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Secure transmission of data from mobile client to Server.</a:t>
            </a:r>
          </a:p>
          <a:p>
            <a:endParaRPr lang="en-US" sz="1200" dirty="0"/>
          </a:p>
          <a:p>
            <a:r>
              <a:rPr lang="en-US" sz="1200" dirty="0" smtClean="0"/>
              <a:t>Steps: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Generate key on the server using </a:t>
            </a:r>
            <a:r>
              <a:rPr lang="en-US" sz="1200" dirty="0" err="1" smtClean="0"/>
              <a:t>KeyTool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Send key to CA authority for signing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Configure server to use HTTPS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Replace code to use https connections from the client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202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Task Scheduling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8305776"/>
              </p:ext>
            </p:extLst>
          </p:nvPr>
        </p:nvGraphicFramePr>
        <p:xfrm>
          <a:off x="84660" y="677533"/>
          <a:ext cx="8805354" cy="426051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0268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420794"/>
                <a:gridCol w="841588"/>
              </a:tblGrid>
              <a:tr h="29504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Platform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err="1" smtClean="0">
                          <a:latin typeface="Nunito-Light"/>
                          <a:cs typeface="Nunito-Light"/>
                        </a:rPr>
                        <a:t>WebViews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(Protocol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defining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)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err="1" smtClean="0">
                          <a:latin typeface="Nunito-Light"/>
                          <a:cs typeface="Nunito-Light"/>
                        </a:rPr>
                        <a:t>WebViews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App Manager &amp; Store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6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Storage Engine</a:t>
                      </a:r>
                    </a:p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(SQL lite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- </a:t>
                      </a:r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Only Android)</a:t>
                      </a: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Secure</a:t>
                      </a:r>
                      <a:r>
                        <a:rPr lang="en-US" sz="800" b="0" i="0" baseline="0" dirty="0" smtClean="0">
                          <a:latin typeface="Nunito-Light"/>
                          <a:cs typeface="Nunito-Light"/>
                        </a:rPr>
                        <a:t> Communication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EE6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Controller</a:t>
                      </a:r>
                    </a:p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(Protobuf</a:t>
                      </a:r>
                      <a:r>
                        <a:rPr lang="en-US" sz="800" b="0" i="0" kern="1200" baseline="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 replacement</a:t>
                      </a:r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)</a:t>
                      </a:r>
                    </a:p>
                    <a:p>
                      <a:pPr algn="ctr"/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Android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iOS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606800" y="1921934"/>
            <a:ext cx="0" cy="6942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0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Availability Calendar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837607"/>
              </p:ext>
            </p:extLst>
          </p:nvPr>
        </p:nvGraphicFramePr>
        <p:xfrm>
          <a:off x="419803" y="682299"/>
          <a:ext cx="8470202" cy="40988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18546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  <a:gridCol w="425092"/>
              </a:tblGrid>
              <a:tr h="33644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9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December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January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73226" marR="73226" marT="27456" marB="2745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February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March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900" smtClean="0"/>
                        <a:t>WEEK</a:t>
                      </a:r>
                      <a:endParaRPr lang="en-US" sz="9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6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Developer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9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10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11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12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13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14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15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16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/>
                        <a:t>18</a:t>
                      </a:r>
                      <a:endParaRPr lang="en-US" sz="900" b="1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685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kern="1200" dirty="0" smtClean="0">
                          <a:solidFill>
                            <a:schemeClr val="dk1"/>
                          </a:solidFill>
                          <a:latin typeface="Nunito-Light"/>
                          <a:ea typeface="+mn-ea"/>
                          <a:cs typeface="Nunito-Light"/>
                        </a:rPr>
                        <a:t>Prasad</a:t>
                      </a:r>
                      <a:endParaRPr lang="en-US" sz="800" b="0" i="0" dirty="0" smtClean="0">
                        <a:latin typeface="Nunito-Light"/>
                        <a:cs typeface="Nunito-Light"/>
                      </a:endParaRPr>
                    </a:p>
                    <a:p>
                      <a:pPr algn="ctr"/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594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Siddhartha</a:t>
                      </a: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09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Nunito-Light"/>
                          <a:cs typeface="Nunito-Light"/>
                        </a:rPr>
                        <a:t>Patrick</a:t>
                      </a:r>
                      <a:endParaRPr lang="en-US" sz="8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475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950">
                <a:tc gridSpan="19"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Nunito-Light"/>
                        <a:cs typeface="Nunito-Light"/>
                      </a:endParaRPr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7154" marR="57154" marT="21432" marB="21432">
                    <a:lnL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887159" y="4495800"/>
            <a:ext cx="152400" cy="127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826" y="4495800"/>
            <a:ext cx="152400" cy="1270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588026" y="4495800"/>
            <a:ext cx="152400" cy="127000"/>
          </a:xfrm>
          <a:prstGeom prst="roundRect">
            <a:avLst/>
          </a:prstGeom>
          <a:solidFill>
            <a:srgbClr val="2C9AE5"/>
          </a:solidFill>
          <a:ln>
            <a:solidFill>
              <a:srgbClr val="2C9AE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39559" y="4426004"/>
            <a:ext cx="829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558" y="4414503"/>
            <a:ext cx="1140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D0D0D"/>
                </a:solidFill>
                <a:latin typeface="Nunito-Light"/>
                <a:cs typeface="Nunito-Light"/>
              </a:rPr>
              <a:t>Not Available</a:t>
            </a:r>
            <a:endParaRPr lang="en-US" sz="1200" b="1" dirty="0">
              <a:solidFill>
                <a:srgbClr val="0D0D0D"/>
              </a:solidFill>
              <a:latin typeface="Nunito-Light"/>
              <a:cs typeface="Nunito-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18" y="4414503"/>
            <a:ext cx="84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unito-Light"/>
                <a:cs typeface="Nunito-Light"/>
              </a:rPr>
              <a:t>Tentative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Nunito-Light"/>
              <a:cs typeface="Nunito-Light"/>
            </a:endParaRPr>
          </a:p>
        </p:txBody>
      </p:sp>
    </p:spTree>
    <p:extLst>
      <p:ext uri="{BB962C8B-B14F-4D97-AF65-F5344CB8AC3E}">
        <p14:creationId xmlns:p14="http://schemas.microsoft.com/office/powerpoint/2010/main" val="102172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stCxn id="16" idx="2"/>
          </p:cNvCxnSpPr>
          <p:nvPr/>
        </p:nvCxnSpPr>
        <p:spPr>
          <a:xfrm>
            <a:off x="1336410" y="4840426"/>
            <a:ext cx="0" cy="16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</p:cNvCxnSpPr>
          <p:nvPr/>
        </p:nvCxnSpPr>
        <p:spPr>
          <a:xfrm flipV="1">
            <a:off x="1350546" y="629585"/>
            <a:ext cx="0" cy="175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008482" y="804913"/>
            <a:ext cx="684128" cy="11457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2235207" y="2633132"/>
            <a:ext cx="978408" cy="40843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8" y="2239439"/>
            <a:ext cx="1138767" cy="113876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>
          <a:xfrm>
            <a:off x="5071540" y="2556933"/>
            <a:ext cx="978408" cy="35003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292340">
            <a:off x="2241892" y="1595984"/>
            <a:ext cx="978408" cy="38267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20375805">
            <a:off x="2278374" y="3565548"/>
            <a:ext cx="978408" cy="4178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82539" y="1689100"/>
            <a:ext cx="38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Hub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3892450" y="3454255"/>
            <a:ext cx="52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Core</a:t>
            </a:r>
            <a:endParaRPr lang="en-US" sz="11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762" y="4159131"/>
            <a:ext cx="681295" cy="68129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584305" y="4548439"/>
            <a:ext cx="530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Proxy</a:t>
            </a:r>
          </a:p>
          <a:p>
            <a:pPr algn="ctr"/>
            <a:r>
              <a:rPr lang="en-US" sz="800" dirty="0" smtClean="0"/>
              <a:t>Servers</a:t>
            </a:r>
            <a:endParaRPr lang="en-US" sz="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42" y="663453"/>
            <a:ext cx="362435" cy="6523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biLevel thresh="75000"/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74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795" y="821270"/>
            <a:ext cx="261892" cy="2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013755" y="2222497"/>
            <a:ext cx="693130" cy="6844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26968" y="2633132"/>
            <a:ext cx="57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IOT</a:t>
            </a:r>
          </a:p>
          <a:p>
            <a:pPr algn="ctr"/>
            <a:r>
              <a:rPr lang="en-US" sz="800" dirty="0" smtClean="0"/>
              <a:t>devices</a:t>
            </a:r>
            <a:endParaRPr lang="en-US" sz="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grayscl/>
          </a:blip>
          <a:stretch>
            <a:fillRect/>
          </a:stretch>
        </p:blipFill>
        <p:spPr>
          <a:xfrm>
            <a:off x="442434" y="1380068"/>
            <a:ext cx="260253" cy="260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434749" y="1722968"/>
            <a:ext cx="267938" cy="328833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745077" y="145724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</p:cNvCxnSpPr>
          <p:nvPr/>
        </p:nvCxnSpPr>
        <p:spPr>
          <a:xfrm>
            <a:off x="1360320" y="2906963"/>
            <a:ext cx="0" cy="471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  <a:endCxn id="6" idx="0"/>
          </p:cNvCxnSpPr>
          <p:nvPr/>
        </p:nvCxnSpPr>
        <p:spPr>
          <a:xfrm>
            <a:off x="1350546" y="1950711"/>
            <a:ext cx="9774" cy="27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485" y="1795901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2485" y="1083162"/>
            <a:ext cx="24327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17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– Why would users download it?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77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Utility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nervousnet Extensions Apps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298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extension app is started it checks if the app is installed and running.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</a:t>
            </a:r>
            <a:r>
              <a:rPr lang="en-US" sz="1400" dirty="0" err="1" smtClean="0"/>
              <a:t>SwarmPulse</a:t>
            </a:r>
            <a:r>
              <a:rPr lang="en-US" sz="1400" dirty="0" smtClean="0"/>
              <a:t>, nervousnet Competition app, Falling walls treasure hunt app and more external developer apps.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7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452411" y="3695700"/>
            <a:ext cx="17989" cy="132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452411" y="635572"/>
            <a:ext cx="0" cy="1053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“nervousnet CORE”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22400"/>
            <a:ext cx="1511299" cy="25542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90425" y="780534"/>
            <a:ext cx="13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Usefulness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316425" y="780534"/>
            <a:ext cx="133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Extensions</a:t>
            </a:r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" y="1660723"/>
            <a:ext cx="32004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Visualize Sensor Readings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Sensor Analytics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View and download nervousnet Extensions Apps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422899" y="1612900"/>
            <a:ext cx="3200401" cy="298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Applications depending upon the CORE nervousnet App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Every time extension app is started it checks if the “CORE” app is installed and running.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dirty="0" smtClean="0"/>
              <a:t>e.g. </a:t>
            </a:r>
            <a:r>
              <a:rPr lang="en-US" sz="1400" dirty="0" err="1" smtClean="0"/>
              <a:t>SwarmPulse</a:t>
            </a:r>
            <a:r>
              <a:rPr lang="en-US" sz="1400" dirty="0" smtClean="0"/>
              <a:t>, nervousnet Competition app, Falling walls treasure hunt app and more external developer apps.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759201" y="3849694"/>
            <a:ext cx="1422911" cy="646331"/>
          </a:xfrm>
          <a:prstGeom prst="rect">
            <a:avLst/>
          </a:prstGeom>
          <a:pattFill prst="pct20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 app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5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96999" y="137160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969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Nervousnet</a:t>
            </a:r>
            <a:endParaRPr lang="en-US" sz="800" b="1" dirty="0"/>
          </a:p>
        </p:txBody>
      </p:sp>
      <p:sp>
        <p:nvSpPr>
          <p:cNvPr id="13" name="Rectangle 12"/>
          <p:cNvSpPr/>
          <p:nvPr/>
        </p:nvSpPr>
        <p:spPr>
          <a:xfrm>
            <a:off x="1397000" y="1718735"/>
            <a:ext cx="1693334" cy="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Automatic</a:t>
            </a:r>
          </a:p>
          <a:p>
            <a:r>
              <a:rPr 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Collection</a:t>
            </a:r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86557" y="1761070"/>
            <a:ext cx="486837" cy="211666"/>
          </a:xfrm>
          <a:prstGeom prst="roundRect">
            <a:avLst>
              <a:gd name="adj" fmla="val 44667"/>
            </a:avLst>
          </a:prstGeom>
          <a:solidFill>
            <a:schemeClr val="bg1">
              <a:lumMod val="75000"/>
            </a:schemeClr>
          </a:solidFill>
          <a:ln>
            <a:solidFill>
              <a:srgbClr val="7F7F7F"/>
            </a:solidFill>
          </a:ln>
          <a:effectLst>
            <a:innerShdw blurRad="63500" dist="5842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dirty="0" smtClean="0">
                <a:solidFill>
                  <a:srgbClr val="404040"/>
                </a:solidFill>
              </a:rPr>
              <a:t>OFF</a:t>
            </a:r>
            <a:endParaRPr lang="en-US" sz="700" dirty="0">
              <a:solidFill>
                <a:srgbClr val="40404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19867" y="1761070"/>
            <a:ext cx="436031" cy="211666"/>
          </a:xfrm>
          <a:prstGeom prst="roundRect">
            <a:avLst>
              <a:gd name="adj" fmla="val 44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3933" y="206586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</a:t>
            </a:r>
            <a:r>
              <a:rPr lang="en-US" sz="700" b="1" dirty="0"/>
              <a:t>s</a:t>
            </a:r>
            <a:endParaRPr lang="en-US" sz="7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286028" y="2065859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Sensor Analytics</a:t>
            </a:r>
            <a:endParaRPr lang="en-US" sz="700" b="1" dirty="0"/>
          </a:p>
        </p:txBody>
      </p:sp>
      <p:sp>
        <p:nvSpPr>
          <p:cNvPr id="25" name="Rectangle 24"/>
          <p:cNvSpPr/>
          <p:nvPr/>
        </p:nvSpPr>
        <p:spPr>
          <a:xfrm>
            <a:off x="2281775" y="2760126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700" b="1" dirty="0"/>
              <a:t>Settings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18159" y="346285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700" b="1" dirty="0" smtClean="0"/>
              <a:t>Help</a:t>
            </a:r>
            <a:endParaRPr lang="en-US" sz="700" b="1" dirty="0"/>
          </a:p>
        </p:txBody>
      </p:sp>
      <p:sp>
        <p:nvSpPr>
          <p:cNvPr id="27" name="Rectangle 26"/>
          <p:cNvSpPr/>
          <p:nvPr/>
        </p:nvSpPr>
        <p:spPr>
          <a:xfrm>
            <a:off x="2277526" y="345439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About</a:t>
            </a:r>
            <a:endParaRPr lang="en-US" sz="7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15146" y="1354672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544231" y="2150529"/>
            <a:ext cx="262468" cy="2624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421478" y="2730031"/>
            <a:ext cx="533397" cy="53339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655221" y="3572935"/>
            <a:ext cx="330199" cy="3301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523059" y="3589869"/>
            <a:ext cx="266706" cy="26670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48" y="511057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273799" y="1380067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56720" y="1354673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396999" y="49064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Home Screen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3814087" y="4910678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 Main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Accelerometer Reading</a:t>
            </a:r>
            <a:endParaRPr lang="en-US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1422401" y="2760128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App Showcase</a:t>
            </a:r>
            <a:endParaRPr lang="en-US" sz="700" b="1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2148" y="2810346"/>
            <a:ext cx="321742" cy="321742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626" y="2150530"/>
            <a:ext cx="270934" cy="27093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15146" y="1354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Sensors</a:t>
            </a:r>
            <a:endParaRPr lang="en-US" sz="800" b="1" dirty="0"/>
          </a:p>
        </p:txBody>
      </p:sp>
      <p:sp>
        <p:nvSpPr>
          <p:cNvPr id="80" name="Rectangle 79"/>
          <p:cNvSpPr/>
          <p:nvPr/>
        </p:nvSpPr>
        <p:spPr>
          <a:xfrm>
            <a:off x="3822554" y="1621351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Accelerometer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94649" y="1621345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Light</a:t>
            </a:r>
            <a:endParaRPr lang="en-US" sz="600" b="1" dirty="0"/>
          </a:p>
        </p:txBody>
      </p:sp>
      <p:sp>
        <p:nvSpPr>
          <p:cNvPr id="82" name="Rectangle 81"/>
          <p:cNvSpPr/>
          <p:nvPr/>
        </p:nvSpPr>
        <p:spPr>
          <a:xfrm>
            <a:off x="4690396" y="2315612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Battery</a:t>
            </a:r>
            <a:endParaRPr lang="en-US" sz="600" b="1" dirty="0"/>
          </a:p>
        </p:txBody>
      </p:sp>
      <p:sp>
        <p:nvSpPr>
          <p:cNvPr id="83" name="Rectangle 82"/>
          <p:cNvSpPr/>
          <p:nvPr/>
        </p:nvSpPr>
        <p:spPr>
          <a:xfrm>
            <a:off x="3826780" y="301834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r>
              <a:rPr lang="en-US" sz="600" b="1" dirty="0" smtClean="0"/>
              <a:t>Proximity</a:t>
            </a:r>
            <a:endParaRPr lang="en-US" sz="600" b="1" dirty="0"/>
          </a:p>
        </p:txBody>
      </p:sp>
      <p:sp>
        <p:nvSpPr>
          <p:cNvPr id="84" name="Rectangle 83"/>
          <p:cNvSpPr/>
          <p:nvPr/>
        </p:nvSpPr>
        <p:spPr>
          <a:xfrm>
            <a:off x="4686147" y="3009880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700" b="1" dirty="0" smtClean="0"/>
          </a:p>
          <a:p>
            <a:pPr algn="ctr"/>
            <a:r>
              <a:rPr lang="en-US" sz="700" b="1" dirty="0" smtClean="0"/>
              <a:t>Temperature</a:t>
            </a:r>
            <a:endParaRPr lang="en-US" sz="700" b="1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931680" y="3145355"/>
            <a:ext cx="266706" cy="266706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3831022" y="2315614"/>
            <a:ext cx="795868" cy="66886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/>
          </a:p>
          <a:p>
            <a:pPr algn="ctr"/>
            <a:endParaRPr lang="en-US" sz="700" b="1" dirty="0"/>
          </a:p>
          <a:p>
            <a:pPr algn="ctr"/>
            <a:endParaRPr lang="en-US" sz="700" b="1" dirty="0" smtClean="0"/>
          </a:p>
          <a:p>
            <a:pPr algn="ctr"/>
            <a:endParaRPr lang="en-US" sz="600" b="1" dirty="0" smtClean="0"/>
          </a:p>
          <a:p>
            <a:pPr algn="ctr"/>
            <a:r>
              <a:rPr lang="en-US" sz="600" b="1" dirty="0" smtClean="0"/>
              <a:t>Sound</a:t>
            </a:r>
            <a:endParaRPr lang="en-US" sz="600" b="1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4097703" y="1744136"/>
            <a:ext cx="240839" cy="24083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948614" y="1720296"/>
            <a:ext cx="266706" cy="26670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3841" y="2425225"/>
            <a:ext cx="279405" cy="27940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4734972" y="2296463"/>
            <a:ext cx="704746" cy="5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1" y="527985"/>
            <a:ext cx="2564175" cy="46155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638" y="511057"/>
            <a:ext cx="2564175" cy="461551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7" y="494123"/>
            <a:ext cx="2564175" cy="4615515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6265332" y="1354672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277885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1396853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94819" y="48979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Temperature Reading Screen</a:t>
            </a:r>
            <a:endParaRPr lang="en-US" sz="800" b="1" dirty="0"/>
          </a:p>
        </p:txBody>
      </p:sp>
      <p:sp>
        <p:nvSpPr>
          <p:cNvPr id="44" name="Rectangle 43"/>
          <p:cNvSpPr/>
          <p:nvPr/>
        </p:nvSpPr>
        <p:spPr>
          <a:xfrm>
            <a:off x="1396853" y="1363146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Sensor</a:t>
            </a:r>
            <a:endParaRPr lang="en-US" sz="800" b="1" dirty="0"/>
          </a:p>
        </p:txBody>
      </p:sp>
      <p:sp>
        <p:nvSpPr>
          <p:cNvPr id="50" name="Rectangle 49"/>
          <p:cNvSpPr/>
          <p:nvPr/>
        </p:nvSpPr>
        <p:spPr>
          <a:xfrm>
            <a:off x="3809852" y="1363146"/>
            <a:ext cx="1693334" cy="292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9852" y="1354672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Sensor</a:t>
            </a:r>
            <a:endParaRPr lang="en-US" sz="8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034369" y="2220252"/>
            <a:ext cx="1265766" cy="1265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733941" y="2108200"/>
            <a:ext cx="733659" cy="1490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392142" y="2108200"/>
            <a:ext cx="1698045" cy="14901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65870" y="2563965"/>
            <a:ext cx="62333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Nunito-Black"/>
                <a:cs typeface="Nunito-Black"/>
              </a:rPr>
              <a:t>560 </a:t>
            </a:r>
          </a:p>
          <a:p>
            <a:pPr algn="ctr"/>
            <a:r>
              <a:rPr lang="en-US" sz="1100" dirty="0" err="1" smtClean="0">
                <a:latin typeface="Nunito-Black"/>
                <a:cs typeface="Nunito-Black"/>
              </a:rPr>
              <a:t>luxes</a:t>
            </a:r>
            <a:endParaRPr lang="en-US" sz="1100" dirty="0">
              <a:latin typeface="Nunito-Black"/>
              <a:cs typeface="Nunito-Black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0204" y="2814931"/>
            <a:ext cx="46679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Nunito-Black"/>
                <a:cs typeface="Nunito-Black"/>
              </a:rPr>
              <a:t>46</a:t>
            </a:r>
          </a:p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Nunito-Black"/>
                <a:cs typeface="Nunito-Black"/>
              </a:rPr>
              <a:t>dB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2142" y="491490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Light Reading Screen</a:t>
            </a:r>
            <a:endParaRPr lang="en-US" sz="800" b="1" dirty="0"/>
          </a:p>
        </p:txBody>
      </p:sp>
      <p:sp>
        <p:nvSpPr>
          <p:cNvPr id="56" name="Rectangle 55"/>
          <p:cNvSpPr/>
          <p:nvPr/>
        </p:nvSpPr>
        <p:spPr>
          <a:xfrm>
            <a:off x="3809852" y="491067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Sound Reading Screen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81148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 UI Wireframes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3" y="468729"/>
            <a:ext cx="2564175" cy="461551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19411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9411" y="13208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</a:t>
            </a:r>
            <a:endParaRPr lang="en-US" sz="800" b="1" dirty="0"/>
          </a:p>
        </p:txBody>
      </p:sp>
      <p:sp>
        <p:nvSpPr>
          <p:cNvPr id="41" name="Rectangle 40"/>
          <p:cNvSpPr/>
          <p:nvPr/>
        </p:nvSpPr>
        <p:spPr>
          <a:xfrm>
            <a:off x="927878" y="176108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b="1" dirty="0"/>
          </a:p>
        </p:txBody>
      </p:sp>
      <p:sp>
        <p:nvSpPr>
          <p:cNvPr id="33" name="Rectangle 32"/>
          <p:cNvSpPr/>
          <p:nvPr/>
        </p:nvSpPr>
        <p:spPr>
          <a:xfrm>
            <a:off x="919411" y="1566339"/>
            <a:ext cx="1693334" cy="19473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 a sensor:</a:t>
            </a:r>
          </a:p>
          <a:p>
            <a:endParaRPr lang="en-US" sz="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tx1"/>
                </a:solidFill>
              </a:rPr>
              <a:t>Accelerometer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Battery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Gyroscope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Magnetic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Pressure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Proximity</a:t>
            </a:r>
          </a:p>
          <a:p>
            <a:endParaRPr lang="en-US" sz="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bg1">
                    <a:lumMod val="50000"/>
                  </a:schemeClr>
                </a:solidFill>
              </a:rPr>
              <a:t>Temperature</a:t>
            </a:r>
          </a:p>
          <a:p>
            <a:endParaRPr lang="en-US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7877" y="3496744"/>
            <a:ext cx="880535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Time-Range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sp>
        <p:nvSpPr>
          <p:cNvPr id="35" name="Rectangle 34"/>
          <p:cNvSpPr/>
          <p:nvPr/>
        </p:nvSpPr>
        <p:spPr>
          <a:xfrm>
            <a:off x="1799948" y="3496743"/>
            <a:ext cx="807506" cy="55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 smtClean="0"/>
          </a:p>
          <a:p>
            <a:pPr algn="ctr"/>
            <a:endParaRPr lang="en-US" sz="900" b="1" dirty="0"/>
          </a:p>
          <a:p>
            <a:pPr algn="ctr"/>
            <a:r>
              <a:rPr lang="en-US" sz="700" b="1" dirty="0" smtClean="0"/>
              <a:t>Real-time</a:t>
            </a:r>
          </a:p>
          <a:p>
            <a:pPr algn="ctr"/>
            <a:r>
              <a:rPr lang="en-US" sz="700" b="1" dirty="0" smtClean="0"/>
              <a:t>Plot</a:t>
            </a:r>
            <a:endParaRPr lang="en-US" sz="700" b="1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27384" y="3513678"/>
            <a:ext cx="270937" cy="27093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74052" y="3526382"/>
            <a:ext cx="254002" cy="254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13" y="468729"/>
            <a:ext cx="2564175" cy="4615515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378064" y="1337739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2" name="Rectangle 61"/>
          <p:cNvSpPr/>
          <p:nvPr/>
        </p:nvSpPr>
        <p:spPr>
          <a:xfrm>
            <a:off x="3369597" y="1312344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360985" y="131234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18352" y="486835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Sensor Analytics Screen</a:t>
            </a:r>
            <a:endParaRPr lang="en-US" sz="800" b="1" dirty="0"/>
          </a:p>
        </p:txBody>
      </p:sp>
      <p:sp>
        <p:nvSpPr>
          <p:cNvPr id="69" name="Rectangle 68"/>
          <p:cNvSpPr/>
          <p:nvPr/>
        </p:nvSpPr>
        <p:spPr>
          <a:xfrm>
            <a:off x="3399084" y="4855644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List Screen</a:t>
            </a:r>
            <a:endParaRPr lang="en-US" sz="800" b="1" dirty="0"/>
          </a:p>
        </p:txBody>
      </p:sp>
      <p:sp>
        <p:nvSpPr>
          <p:cNvPr id="74" name="Rectangle 73"/>
          <p:cNvSpPr/>
          <p:nvPr/>
        </p:nvSpPr>
        <p:spPr>
          <a:xfrm>
            <a:off x="3394998" y="1579043"/>
            <a:ext cx="1659321" cy="6984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97" y="1680180"/>
            <a:ext cx="461960" cy="41955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394998" y="2260589"/>
            <a:ext cx="1659321" cy="6984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866" y="2311391"/>
            <a:ext cx="575163" cy="575163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4029993" y="2523057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04029" y="1752610"/>
            <a:ext cx="914969" cy="3047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Nervousnet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Competition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47" y="451795"/>
            <a:ext cx="2564175" cy="461551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011198" y="1320805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6" name="Rectangle 45"/>
          <p:cNvSpPr/>
          <p:nvPr/>
        </p:nvSpPr>
        <p:spPr>
          <a:xfrm>
            <a:off x="6002731" y="1295410"/>
            <a:ext cx="1693334" cy="292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94119" y="1295411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</a:t>
            </a:r>
            <a:endParaRPr lang="en-US" sz="800" b="1" dirty="0"/>
          </a:p>
        </p:txBody>
      </p:sp>
      <p:sp>
        <p:nvSpPr>
          <p:cNvPr id="48" name="Rectangle 47"/>
          <p:cNvSpPr/>
          <p:nvPr/>
        </p:nvSpPr>
        <p:spPr>
          <a:xfrm>
            <a:off x="6032218" y="4838710"/>
            <a:ext cx="1693334" cy="211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App Showcase Details Screen</a:t>
            </a:r>
            <a:endParaRPr lang="en-US" sz="800" b="1" dirty="0"/>
          </a:p>
        </p:txBody>
      </p:sp>
      <p:sp>
        <p:nvSpPr>
          <p:cNvPr id="51" name="Rectangle 50"/>
          <p:cNvSpPr/>
          <p:nvPr/>
        </p:nvSpPr>
        <p:spPr>
          <a:xfrm>
            <a:off x="6028132" y="1540934"/>
            <a:ext cx="1659321" cy="64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218" y="1608670"/>
            <a:ext cx="575163" cy="5751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637163" y="1583281"/>
            <a:ext cx="935420" cy="1862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SwarmPulse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11198" y="2192290"/>
            <a:ext cx="1676399" cy="16933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The SwarmPulse service allows for collective visualization and sharing of mobile sensor data, text messages, media files and more.</a:t>
            </a:r>
          </a:p>
          <a:p>
            <a:pPr algn="just"/>
            <a:r>
              <a:rPr lang="en-US" sz="800" b="1" dirty="0" smtClean="0">
                <a:solidFill>
                  <a:srgbClr val="FFFFFF"/>
                </a:solidFill>
              </a:rPr>
              <a:t> The "SwarmPulse" service is built on top of the Nervousnet research platform, a large-scale distributed research platform that provides real-time social sensing services as a public good. Existing Big Data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23750" y="3928532"/>
            <a:ext cx="1655235" cy="25401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Download from App Store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9014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5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4142144"/>
              </p:ext>
            </p:extLst>
          </p:nvPr>
        </p:nvGraphicFramePr>
        <p:xfrm>
          <a:off x="877960" y="770822"/>
          <a:ext cx="80039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02571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Internal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2571" y="4046589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External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71" y="357425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White-label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4090" y="3051217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Forums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4090" y="381396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Tutorials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7202" y="4129498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71293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Visualization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2571" y="2255325"/>
            <a:ext cx="1426562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1134" y="1203334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Maintenance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04442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1134" y="305137"/>
            <a:ext cx="57907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88041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Status Check </a:t>
            </a:r>
            <a:endParaRPr lang="en-US" dirty="0"/>
          </a:p>
        </p:txBody>
      </p:sp>
      <p:pic>
        <p:nvPicPr>
          <p:cNvPr id="18" name="Picture 17" descr="cropped-cropped-nervousnet-headline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79" y="2565351"/>
            <a:ext cx="2319031" cy="4284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084593" y="1742550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New Features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293" y="3591186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IoT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47200" y="3444992"/>
            <a:ext cx="1283045" cy="292388"/>
          </a:xfrm>
          <a:prstGeom prst="rect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239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7638" y="260253"/>
            <a:ext cx="561232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Targeting Users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8200" y="820084"/>
            <a:ext cx="1893398" cy="8378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/>
              <a:t>Background Services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77046" y="747373"/>
            <a:ext cx="5326411" cy="42616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WebView Controller</a:t>
            </a:r>
            <a:endParaRPr lang="en-US" sz="1200" dirty="0"/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/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-Down Arrow 27"/>
          <p:cNvSpPr/>
          <p:nvPr/>
        </p:nvSpPr>
        <p:spPr>
          <a:xfrm>
            <a:off x="7563657" y="1657901"/>
            <a:ext cx="127270" cy="36753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53896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Proposed </a:t>
            </a:r>
            <a:r>
              <a:rPr lang="en-US" dirty="0" smtClean="0">
                <a:solidFill>
                  <a:schemeClr val="tx1"/>
                </a:solidFill>
              </a:rPr>
              <a:t>architecture for re-engineering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>
            <a:off x="2733007" y="1041110"/>
            <a:ext cx="889766" cy="373665"/>
          </a:xfrm>
          <a:prstGeom prst="leftRightArrow">
            <a:avLst>
              <a:gd name="adj1" fmla="val 54720"/>
              <a:gd name="adj2" fmla="val 3583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dk1"/>
                </a:solidFill>
              </a:rPr>
              <a:t>API’s</a:t>
            </a: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mpd="sng">
            <a:solidFill>
              <a:schemeClr val="tx1"/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Frame 34"/>
          <p:cNvSpPr/>
          <p:nvPr/>
        </p:nvSpPr>
        <p:spPr>
          <a:xfrm>
            <a:off x="1160556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/>
          <p:cNvSpPr/>
          <p:nvPr/>
        </p:nvSpPr>
        <p:spPr>
          <a:xfrm>
            <a:off x="1602725" y="1040935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/>
          <p:cNvSpPr/>
          <p:nvPr/>
        </p:nvSpPr>
        <p:spPr>
          <a:xfrm>
            <a:off x="2044161" y="1041110"/>
            <a:ext cx="206754" cy="274675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416" y="1389510"/>
            <a:ext cx="15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</a:rPr>
              <a:t>Third party applications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43" name="Left-Right Arrow 42"/>
          <p:cNvSpPr/>
          <p:nvPr/>
        </p:nvSpPr>
        <p:spPr>
          <a:xfrm>
            <a:off x="2772809" y="3989649"/>
            <a:ext cx="849963" cy="453124"/>
          </a:xfrm>
          <a:prstGeom prst="leftRightArrow">
            <a:avLst>
              <a:gd name="adj1" fmla="val 50000"/>
              <a:gd name="adj2" fmla="val 34428"/>
            </a:avLst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dk1"/>
                </a:solidFill>
              </a:rPr>
              <a:t>SSL</a:t>
            </a: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Manager</a:t>
            </a:r>
            <a:endParaRPr lang="en-US" sz="1200" dirty="0"/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54254" y="4758176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1120" y="3864805"/>
            <a:ext cx="1893399" cy="684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Nervousnet Proxy / Server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57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</a:t>
            </a:r>
            <a:r>
              <a:rPr lang="en-US" sz="1200" b="1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sz="1200" b="1" dirty="0" err="1" smtClean="0">
                <a:solidFill>
                  <a:schemeClr val="tx1"/>
                </a:solidFill>
              </a:rPr>
              <a:t>WebView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50000"/>
              </a:lnSpc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1134" y="340413"/>
            <a:ext cx="5852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Mobile 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963" y="702728"/>
            <a:ext cx="3160675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smtClean="0"/>
              <a:t>Nervousnet Applications</a:t>
            </a:r>
            <a:endParaRPr lang="en-US" sz="900" b="1" dirty="0"/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Allowing Third party developers to extend and use Nervousnet API’s to use within their own Applications.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900" dirty="0" smtClean="0"/>
              <a:t>Such applications are dependent and requires the installation of Nervousnet Core Application.</a:t>
            </a:r>
          </a:p>
          <a:p>
            <a:pPr algn="just"/>
            <a:endParaRPr lang="en-US" sz="900" dirty="0" smtClean="0"/>
          </a:p>
          <a:p>
            <a:pPr algn="just"/>
            <a:r>
              <a:rPr lang="en-US" sz="900" dirty="0" smtClean="0"/>
              <a:t>Ways to achieve this:</a:t>
            </a:r>
          </a:p>
          <a:p>
            <a:pPr algn="just"/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err="1" smtClean="0">
                <a:solidFill>
                  <a:srgbClr val="0D0D0D"/>
                </a:solidFill>
              </a:rPr>
              <a:t>WebViews</a:t>
            </a:r>
            <a:r>
              <a:rPr lang="en-US" sz="900" b="1" dirty="0" smtClean="0">
                <a:solidFill>
                  <a:srgbClr val="0D0D0D"/>
                </a:solidFill>
              </a:rPr>
              <a:t>: </a:t>
            </a:r>
            <a:r>
              <a:rPr lang="en-US" sz="900" dirty="0" smtClean="0"/>
              <a:t>Applications using </a:t>
            </a:r>
            <a:r>
              <a:rPr lang="en-US" sz="900" dirty="0" err="1" smtClean="0"/>
              <a:t>WebViews</a:t>
            </a:r>
            <a:r>
              <a:rPr lang="en-US" sz="900" dirty="0" smtClean="0"/>
              <a:t> run within webview component. Application modules are created using Html and JavaScript and not as independent applications rather </a:t>
            </a:r>
            <a:r>
              <a:rPr lang="en-US" sz="900" u="sng" dirty="0" smtClean="0"/>
              <a:t>run inside the webview component of the Nervousnet core application</a:t>
            </a:r>
            <a:r>
              <a:rPr lang="en-US" sz="900" dirty="0" smtClean="0"/>
              <a:t>.  This approach also requires the creation of an </a:t>
            </a:r>
            <a:r>
              <a:rPr lang="en-US" sz="900" u="sng" dirty="0" smtClean="0"/>
              <a:t>external App Store</a:t>
            </a:r>
            <a:r>
              <a:rPr lang="en-US" sz="900" dirty="0" smtClean="0"/>
              <a:t> which allows the developers to submit, update, theirs apps. Implementation will be complex</a:t>
            </a:r>
            <a:r>
              <a:rPr lang="en-US" sz="900" dirty="0"/>
              <a:t> </a:t>
            </a:r>
            <a:r>
              <a:rPr lang="en-US" sz="900" dirty="0" smtClean="0"/>
              <a:t>and also restricts the type of apps developers can create.</a:t>
            </a:r>
          </a:p>
          <a:p>
            <a:pPr marL="342900" indent="-342900" algn="just">
              <a:buAutoNum type="arabicParenR"/>
            </a:pPr>
            <a:endParaRPr lang="en-US" sz="900" dirty="0" smtClean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Background Services (Android): </a:t>
            </a:r>
            <a:r>
              <a:rPr lang="en-US" sz="900" u="sng" dirty="0" smtClean="0"/>
              <a:t>Only possible in Android</a:t>
            </a:r>
            <a:r>
              <a:rPr lang="en-US" sz="900" dirty="0" smtClean="0"/>
              <a:t>. Will not work with iOS as it does not allow to keep apps running in the background. </a:t>
            </a:r>
          </a:p>
          <a:p>
            <a:pPr marL="342900" indent="-342900" algn="just">
              <a:buAutoNum type="arabicParenR"/>
            </a:pPr>
            <a:endParaRPr lang="en-US" sz="900" dirty="0"/>
          </a:p>
          <a:p>
            <a:pPr marL="342900" indent="-342900" algn="just">
              <a:buAutoNum type="arabicParenR"/>
            </a:pPr>
            <a:r>
              <a:rPr lang="en-US" sz="900" b="1" dirty="0" smtClean="0"/>
              <a:t>App groups (iOS):  </a:t>
            </a:r>
            <a:r>
              <a:rPr lang="en-US" sz="900" u="sng" dirty="0"/>
              <a:t>iOS 8</a:t>
            </a:r>
            <a:r>
              <a:rPr lang="en-US" sz="900" dirty="0"/>
              <a:t> allows for Communicating and persisting data between </a:t>
            </a:r>
            <a:r>
              <a:rPr lang="en-US" sz="900" dirty="0" smtClean="0"/>
              <a:t>apps  </a:t>
            </a:r>
            <a:r>
              <a:rPr lang="en-US" sz="900" dirty="0"/>
              <a:t>with App </a:t>
            </a:r>
            <a:r>
              <a:rPr lang="en-US" sz="900" dirty="0" smtClean="0"/>
              <a:t>Groups. </a:t>
            </a:r>
            <a:r>
              <a:rPr lang="en-US" sz="900" u="sng" dirty="0" smtClean="0"/>
              <a:t>We need to investigate </a:t>
            </a:r>
            <a:r>
              <a:rPr lang="en-US" sz="900" dirty="0" smtClean="0"/>
              <a:t>this further to see if we can work with this. </a:t>
            </a:r>
            <a:r>
              <a:rPr lang="en-US" sz="900" dirty="0"/>
              <a:t>(maybe </a:t>
            </a:r>
            <a:r>
              <a:rPr lang="en-US" sz="900" dirty="0" smtClean="0"/>
              <a:t>this works only for apps from the </a:t>
            </a:r>
            <a:r>
              <a:rPr lang="en-US" sz="900" dirty="0"/>
              <a:t>same developer</a:t>
            </a:r>
            <a:r>
              <a:rPr lang="en-US" sz="900" dirty="0" smtClean="0"/>
              <a:t>)</a:t>
            </a:r>
            <a:endParaRPr lang="en-US" sz="900" u="sng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987890" y="4749357"/>
            <a:ext cx="5637931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sz="800" b="1" dirty="0" smtClean="0"/>
              <a:t>2 </a:t>
            </a:r>
            <a:r>
              <a:rPr lang="en-US" sz="800" b="1" dirty="0"/>
              <a:t>&amp; 3 </a:t>
            </a:r>
            <a:r>
              <a:rPr lang="en-US" sz="800" b="1" dirty="0" smtClean="0"/>
              <a:t>is what we follow for now. </a:t>
            </a:r>
            <a:r>
              <a:rPr lang="en-US" sz="800" b="1" dirty="0"/>
              <a:t>Long term goal, should be to spend </a:t>
            </a:r>
            <a:r>
              <a:rPr lang="en-US" sz="800" b="1" dirty="0" smtClean="0"/>
              <a:t>sometime to </a:t>
            </a:r>
            <a:r>
              <a:rPr lang="en-US" sz="800" b="1" dirty="0"/>
              <a:t>research further on </a:t>
            </a:r>
            <a:r>
              <a:rPr lang="en-US" sz="800" b="1" dirty="0" smtClean="0"/>
              <a:t>Webviews</a:t>
            </a:r>
            <a:r>
              <a:rPr lang="en-US" sz="800" b="1" dirty="0"/>
              <a:t>.</a:t>
            </a:r>
          </a:p>
          <a:p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16319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Nervousnet Controller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9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Controls the flow of the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various components and other features of the application</a:t>
            </a:r>
          </a:p>
          <a:p>
            <a:pPr algn="just"/>
            <a:endParaRPr lang="en-US" sz="1200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First option is to Replace </a:t>
            </a:r>
            <a:r>
              <a:rPr lang="en-US" sz="1200" dirty="0"/>
              <a:t>Protobuf </a:t>
            </a:r>
            <a:r>
              <a:rPr lang="en-US" sz="1200" dirty="0" smtClean="0"/>
              <a:t>with a </a:t>
            </a:r>
            <a:r>
              <a:rPr lang="en-US" sz="1200" dirty="0"/>
              <a:t>JSON </a:t>
            </a:r>
            <a:r>
              <a:rPr lang="en-US" sz="1200" dirty="0" smtClean="0"/>
              <a:t>implementation wherever required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Protobuf replacement will effect the Server and Storage Engine.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Second Option is to keep the Protobuf implementation, but document the implementation and required files, so any new changes can be easily implemented.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345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Storage Engine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Android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Replace local file storage with </a:t>
            </a:r>
            <a:r>
              <a:rPr lang="en-US" sz="1400" dirty="0" err="1"/>
              <a:t>Sql</a:t>
            </a:r>
            <a:r>
              <a:rPr lang="en-US" sz="1400" dirty="0"/>
              <a:t> Lite.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algn="just"/>
            <a:r>
              <a:rPr lang="en-US" sz="1400" b="1" dirty="0"/>
              <a:t>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/>
              <a:t>No changes required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160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3"/>
            <a:ext cx="66274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bIns="280800" rtlCol="0">
            <a:no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Local Analytical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What it does</a:t>
            </a:r>
            <a:r>
              <a:rPr lang="en-US" sz="1400" b="1" dirty="0" smtClean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Implements functions that allows for analyzing the sensor data collectively stored on the local device.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T</a:t>
            </a:r>
            <a:r>
              <a:rPr lang="en-US" sz="1200" dirty="0" smtClean="0"/>
              <a:t>hese analytical functions or API’s will be used by the </a:t>
            </a:r>
            <a:r>
              <a:rPr lang="en-US" sz="1200" dirty="0" err="1" smtClean="0"/>
              <a:t>WebView’s</a:t>
            </a:r>
            <a:r>
              <a:rPr lang="en-US" sz="1200" dirty="0" smtClean="0"/>
              <a:t> and Background Services to request information</a:t>
            </a:r>
            <a:r>
              <a:rPr lang="en-US" sz="1400" dirty="0" smtClean="0"/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No changes to be done.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Further features and </a:t>
            </a:r>
            <a:r>
              <a:rPr lang="en-US" sz="1200" dirty="0"/>
              <a:t>functionalities to be </a:t>
            </a:r>
            <a:r>
              <a:rPr lang="en-US" sz="1200" dirty="0" smtClean="0"/>
              <a:t>implemented </a:t>
            </a:r>
            <a:endParaRPr lang="en-US" sz="1200" dirty="0"/>
          </a:p>
          <a:p>
            <a:pPr algn="just"/>
            <a:endParaRPr lang="en-US" sz="1400" dirty="0" smtClean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127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WebView 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App Manager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 Manager &amp; 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3415" y="715252"/>
            <a:ext cx="290173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Manages list of Nervousnet Apps that are installed within the local installation instance.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the user to browse through the list of available apps and install whatever is required.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/>
              <a:t>High complexity, similar to a scaled down version of app </a:t>
            </a:r>
            <a:r>
              <a:rPr lang="en-US" sz="1200" dirty="0" smtClean="0"/>
              <a:t>store, but running within the Nervousnet app.</a:t>
            </a:r>
            <a:endParaRPr lang="en-US" sz="1200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Keeps track of which module is installed on a device.</a:t>
            </a:r>
          </a:p>
          <a:p>
            <a:pPr algn="just"/>
            <a:endParaRPr lang="en-US" sz="1400" b="1" dirty="0"/>
          </a:p>
          <a:p>
            <a:pPr algn="just"/>
            <a:endParaRPr lang="en-US" sz="1400" b="1" dirty="0"/>
          </a:p>
          <a:p>
            <a:pPr algn="just"/>
            <a:r>
              <a:rPr lang="en-US" sz="1400" b="1" dirty="0" smtClean="0"/>
              <a:t>Android &amp; iOS</a:t>
            </a:r>
            <a:endParaRPr lang="en-US" sz="1400" b="1" dirty="0"/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New feature to be built.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Use Webview to allows users to browse and install apps.</a:t>
            </a:r>
          </a:p>
          <a:p>
            <a:pPr marL="285750" indent="-285750" algn="just">
              <a:buFont typeface="Arial"/>
              <a:buChar char="•"/>
            </a:pPr>
            <a:endParaRPr lang="en-US" sz="12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 typeface="Arial"/>
              <a:buChar char="•"/>
            </a:pPr>
            <a:endParaRPr lang="en-US" sz="1600" dirty="0" smtClean="0"/>
          </a:p>
          <a:p>
            <a:pPr marL="285750" indent="-285750" algn="just">
              <a:buFontTx/>
              <a:buChar char="-"/>
            </a:pPr>
            <a:endParaRPr lang="en-US" dirty="0" smtClean="0"/>
          </a:p>
          <a:p>
            <a:pPr marL="285750" indent="-285750"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747029" y="3758099"/>
            <a:ext cx="1893399" cy="684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D9D9D9"/>
                </a:solidFill>
              </a:rPr>
              <a:t>Controller</a:t>
            </a:r>
            <a:endParaRPr lang="en-US" sz="1200" dirty="0">
              <a:solidFill>
                <a:srgbClr val="D9D9D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2772" y="2698519"/>
            <a:ext cx="4770347" cy="19930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622772" y="846542"/>
            <a:ext cx="1854367" cy="828997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200" dirty="0" smtClean="0">
                <a:solidFill>
                  <a:srgbClr val="D9D9D9"/>
                </a:solidFill>
              </a:rPr>
              <a:t>Background Services</a:t>
            </a:r>
            <a:endParaRPr lang="en-US" sz="1200" i="1" dirty="0">
              <a:solidFill>
                <a:srgbClr val="D9D9D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7046" y="747372"/>
            <a:ext cx="5326411" cy="42440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19289" y="3758100"/>
            <a:ext cx="1779215" cy="6846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Storage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030" y="2862840"/>
            <a:ext cx="4477934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Local Analytical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7374" y="2043070"/>
            <a:ext cx="1266339" cy="45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WebView Controller</a:t>
            </a:r>
          </a:p>
        </p:txBody>
      </p:sp>
      <p:sp>
        <p:nvSpPr>
          <p:cNvPr id="19" name="Left-Right Arrow 18"/>
          <p:cNvSpPr/>
          <p:nvPr/>
        </p:nvSpPr>
        <p:spPr>
          <a:xfrm>
            <a:off x="5640428" y="3996978"/>
            <a:ext cx="778861" cy="244811"/>
          </a:xfrm>
          <a:prstGeom prst="leftRight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41734" y="842656"/>
            <a:ext cx="2651373" cy="832883"/>
          </a:xfrm>
          <a:prstGeom prst="rect">
            <a:avLst/>
          </a:prstGeom>
          <a:noFill/>
          <a:ln cap="rnd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tIns="93600" rtlCol="0" anchor="t" anchorCtr="0"/>
          <a:lstStyle/>
          <a:p>
            <a:pPr>
              <a:lnSpc>
                <a:spcPct val="50000"/>
              </a:lnSpc>
            </a:pPr>
            <a:r>
              <a:rPr lang="en-US" sz="1100" dirty="0">
                <a:solidFill>
                  <a:srgbClr val="D9D9D9"/>
                </a:solidFill>
              </a:rPr>
              <a:t>WebView</a:t>
            </a:r>
          </a:p>
        </p:txBody>
      </p:sp>
      <p:sp>
        <p:nvSpPr>
          <p:cNvPr id="24" name="Up-Down Arrow 23"/>
          <p:cNvSpPr/>
          <p:nvPr/>
        </p:nvSpPr>
        <p:spPr>
          <a:xfrm>
            <a:off x="4490828" y="1661425"/>
            <a:ext cx="216601" cy="120141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Up-Down Arrow 27"/>
          <p:cNvSpPr/>
          <p:nvPr/>
        </p:nvSpPr>
        <p:spPr>
          <a:xfrm>
            <a:off x="7563656" y="1657901"/>
            <a:ext cx="216601" cy="367530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0" name="Frame 29"/>
          <p:cNvSpPr/>
          <p:nvPr/>
        </p:nvSpPr>
        <p:spPr>
          <a:xfrm>
            <a:off x="624757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6675206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2" name="Frame 31"/>
          <p:cNvSpPr/>
          <p:nvPr/>
        </p:nvSpPr>
        <p:spPr>
          <a:xfrm>
            <a:off x="7117375" y="1140101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7558811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7991750" y="1140276"/>
            <a:ext cx="206754" cy="274675"/>
          </a:xfrm>
          <a:prstGeom prst="fram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92906" y="1391667"/>
            <a:ext cx="1775909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D9D9D9"/>
                </a:solidFill>
              </a:rPr>
              <a:t>Third party applications</a:t>
            </a:r>
            <a:endParaRPr lang="en-US" sz="1100" dirty="0">
              <a:solidFill>
                <a:srgbClr val="D9D9D9"/>
              </a:solidFill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7974615" y="3314724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4154" y="747372"/>
            <a:ext cx="87264" cy="21154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95000"/>
              </a:schemeClr>
            </a:solidFill>
            <a:prstDash val="sysDash"/>
            <a:beve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0835" y="4487747"/>
            <a:ext cx="122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VM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99837" y="4770209"/>
            <a:ext cx="179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>
                    <a:lumMod val="85000"/>
                  </a:schemeClr>
                </a:solidFill>
              </a:rPr>
              <a:t>Nervousnet Mobile App</a:t>
            </a:r>
            <a:endParaRPr lang="en-US" sz="11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Up-Down Arrow 45"/>
          <p:cNvSpPr/>
          <p:nvPr/>
        </p:nvSpPr>
        <p:spPr>
          <a:xfrm>
            <a:off x="7974615" y="2468012"/>
            <a:ext cx="157305" cy="443375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37448" y="2043069"/>
            <a:ext cx="1142052" cy="45188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D9D9D9"/>
                </a:solidFill>
              </a:rPr>
              <a:t>App Manager</a:t>
            </a:r>
          </a:p>
        </p:txBody>
      </p:sp>
      <p:sp>
        <p:nvSpPr>
          <p:cNvPr id="48" name="Up-Down Arrow 47"/>
          <p:cNvSpPr/>
          <p:nvPr/>
        </p:nvSpPr>
        <p:spPr>
          <a:xfrm>
            <a:off x="6163224" y="1675539"/>
            <a:ext cx="151804" cy="349892"/>
          </a:xfrm>
          <a:prstGeom prst="upDownArrow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339718"/>
            <a:ext cx="336763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WebView Controller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6963" y="846667"/>
            <a:ext cx="316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What it does?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Allows for external applications running within a WebView to communicate with the LAE and request for content and data.</a:t>
            </a:r>
          </a:p>
          <a:p>
            <a:pPr marL="285750" indent="-285750" algn="just">
              <a:buFont typeface="Arial"/>
              <a:buChar char="•"/>
            </a:pPr>
            <a:endParaRPr lang="en-US" sz="1400" dirty="0"/>
          </a:p>
          <a:p>
            <a:pPr marL="285750" indent="-285750" algn="just">
              <a:buFont typeface="Arial"/>
              <a:buChar char="•"/>
            </a:pPr>
            <a:endParaRPr lang="en-US" sz="1400" dirty="0" smtClean="0"/>
          </a:p>
          <a:p>
            <a:pPr algn="just"/>
            <a:r>
              <a:rPr lang="en-US" sz="1400" b="1" dirty="0" smtClean="0"/>
              <a:t>Android &amp; iOS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Completely new </a:t>
            </a:r>
            <a:r>
              <a:rPr lang="en-US" sz="1200" dirty="0"/>
              <a:t>f</a:t>
            </a:r>
            <a:r>
              <a:rPr lang="en-US" sz="1200" dirty="0" smtClean="0"/>
              <a:t>eature.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dirty="0" smtClean="0"/>
              <a:t>Define the protocol required for communication between the WebView apps</a:t>
            </a:r>
            <a:r>
              <a:rPr lang="en-US" sz="1200" dirty="0"/>
              <a:t> </a:t>
            </a:r>
            <a:r>
              <a:rPr lang="en-US" sz="1200" dirty="0" smtClean="0"/>
              <a:t>and the LAE</a:t>
            </a:r>
          </a:p>
          <a:p>
            <a:pPr algn="just"/>
            <a:endParaRPr lang="en-US" sz="1400" dirty="0" smtClean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612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9603</TotalTime>
  <Words>1183</Words>
  <Application>Microsoft Macintosh PowerPoint</Application>
  <PresentationFormat>On-screen Show (16:9)</PresentationFormat>
  <Paragraphs>433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Perception</vt:lpstr>
      <vt:lpstr>Nervousnet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Mitarbeiter</dc:creator>
  <cp:lastModifiedBy>Prasad Pulikal</cp:lastModifiedBy>
  <cp:revision>584</cp:revision>
  <dcterms:created xsi:type="dcterms:W3CDTF">2015-11-12T09:29:11Z</dcterms:created>
  <dcterms:modified xsi:type="dcterms:W3CDTF">2015-12-11T11:08:50Z</dcterms:modified>
</cp:coreProperties>
</file>