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7" r:id="rId27"/>
    <p:sldId id="288" r:id="rId28"/>
    <p:sldId id="289" r:id="rId29"/>
    <p:sldId id="290" r:id="rId30"/>
    <p:sldId id="281" r:id="rId31"/>
    <p:sldId id="280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99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8" r:id="rId49"/>
  </p:sldIdLst>
  <p:sldSz cx="12192000" cy="6858000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Peyda(FaNum)" pitchFamily="2" charset="-78"/>
      <p:regular r:id="rId56"/>
      <p:bold r:id="rId57"/>
    </p:embeddedFont>
    <p:embeddedFont>
      <p:font typeface="Peyda(FaNum) Light" pitchFamily="2" charset="-78"/>
      <p:regular r:id="rId58"/>
    </p:embeddedFont>
    <p:embeddedFont>
      <p:font typeface="Peyda(FaNum) Medium" pitchFamily="2" charset="-78"/>
      <p:regular r:id="rId59"/>
    </p:embeddedFont>
    <p:embeddedFont>
      <p:font typeface="Peyda(FaNum) SemiBold" pitchFamily="2" charset="-78"/>
      <p:bold r:id="rId60"/>
    </p:embeddedFont>
  </p:embeddedFontLst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9989E-86CD-4D73-8D5C-88020B8C2099}">
          <p14:sldIdLst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5"/>
            <p14:sldId id="286"/>
            <p14:sldId id="287"/>
            <p14:sldId id="288"/>
            <p14:sldId id="289"/>
            <p14:sldId id="290"/>
            <p14:sldId id="281"/>
            <p14:sldId id="28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99"/>
            <p14:sldId id="292"/>
            <p14:sldId id="293"/>
            <p14:sldId id="294"/>
            <p14:sldId id="295"/>
            <p14:sldId id="296"/>
            <p14:sldId id="297"/>
            <p14:sldId id="29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CB"/>
    <a:srgbClr val="262B49"/>
    <a:srgbClr val="EE3861"/>
    <a:srgbClr val="1A203A"/>
    <a:srgbClr val="FFFFFF"/>
    <a:srgbClr val="2D3142"/>
    <a:srgbClr val="2B2D42"/>
    <a:srgbClr val="30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279C37-DAAB-D305-36F6-2CA9A9D21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C3A06-A53A-8FC2-B08E-4DD2409099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4BE55D8-B2D3-4538-A95C-D48C36E3153E}" type="datetimeFigureOut">
              <a:rPr lang="fa-IR" smtClean="0"/>
              <a:t>13/06/1445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60578-CAA9-1BA9-E183-DA358FC26A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403DC-1A95-33E4-C95C-4131ADFAE0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BC1E9D0-2373-4C60-887D-C95F7ED3579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04209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19CED48-C29D-43F2-B70F-9ACC63E217F5}" type="datetimeFigureOut">
              <a:rPr lang="fa-IR" smtClean="0"/>
              <a:t>13/06/1445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B616E45-0FDD-47AE-909E-7B1A7FA0CA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927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16E45-0FDD-47AE-909E-7B1A7FA0CAAB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492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9780-BAF9-95E9-01F0-9E23130B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7AB8-48DB-7CB8-1DFB-4BDA7542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2A9A-00AA-D5F6-E77E-8FCCD12D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2625-0CFE-4D1A-894B-123E72852E25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5CE7-82B9-80CF-E004-3A4DA76B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D98A-B0E8-9E89-A9D9-17653D7C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3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EF26-EB40-8953-A5C0-A47B291D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0825B-3D03-342D-E92E-A886BBF4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1111-55F9-FB7E-F0ED-6B9DD87F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26EE-8EBD-4ACC-B7B3-A739A3EBCC38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2C7B-AB6A-09DB-EE38-E4B3A59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3374-A0B1-85AB-F762-AFF3F10D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88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A76C3-B898-6BB8-BADA-0C3C6F509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6DC99-62E9-3876-827B-14B8494A7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828E-3BD3-86CA-A113-6F1346D5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027-39D6-4A7A-88B2-940387E3A106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5348-A28C-FF86-B2D1-D83CE651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F5F0-7E36-2EAA-8BAE-65256AA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71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01DD-BDF1-BF5B-7318-BBF321FD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250E-4619-31E5-85B1-EE231BC6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3EA2-F6DE-7B20-2264-6F78C586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9F0F-D99E-4638-8DA3-3C37BD457FE2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B110-C298-ADE7-44E5-6AE2DCB7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1C18-4EE8-0E89-E48E-DF9A424F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4CF638C-D84B-4E81-82A2-E3795FE6D5CF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7488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23F-0766-3962-3071-1A4E72DA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4118-3DF7-1501-5F57-19F6098A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B54C-B483-67F4-179C-9D250CA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00BC-2C1D-4D99-B308-A2978F68429A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0B66-F34E-6EC5-EBCF-73B2B2D9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E439-D6B4-A2E3-7CFE-63C98F6C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79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A3B-1C56-A3D2-CCB1-07EBA1D8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E5D4-8BB3-17E0-3B81-CB958E98F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317-6EA3-1D41-B695-05ABD6DC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6B775-5109-8F13-AD36-5FE13936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73BE-450D-4C39-8F34-FFDD3B3331D7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B538-1EB5-4826-5015-D5D22540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E1B26-5732-866F-B73C-1E1FE14B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68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6F3B-A0C3-5BAF-B80E-EC3887AB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481B-3B24-833D-28E1-1B41748C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494B-39ED-B105-0D2D-7E93BBB1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617E2-4F51-777E-2EBD-4B14D123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34F9-2036-FD3C-517A-285D01F24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6387-7865-F14B-8AA7-1866AA4D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91E2-1E2B-4D39-8D96-FF5DC93AFC9F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822A6-87CE-A427-7471-E5068DE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A31ED-0672-AB3F-EDB8-5AE15F32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864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865-408F-CA39-32C6-5FAEE02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0DAB8-25EA-65AF-5D08-DF7A0751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654-E2DD-4F84-A08A-92DA74BD9384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788C4-EBE6-F1E9-3A58-1D33B8E1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CEA8C-FA2A-2499-72A1-1CAFE78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72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8ED87-6FAD-F06E-7485-8EECCED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8C76-A20D-49E0-B131-7A59F55C92BB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7A835-40F0-F010-9305-F828B8A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DC60-87D2-90E8-0BB1-3CBF8378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96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6E8-16BB-254A-14B0-B8FF8328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E036-8CA6-8FF1-FEA6-BB46BB58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F5758-1BBA-5EC0-F3F9-057B048E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0A43-3F7C-0DF4-8A60-2475556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68C-B260-4F32-9470-FD3D19E6396A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9223-D2B4-D3AD-9F83-5ED2A0BF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627-E9B2-FF53-2E34-C29F7B95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5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4D3-1D32-E99A-C517-9A9CAD33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C7B5-C478-BC41-3B18-DDA694FB5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AA16-647B-CE0B-376A-C0374F9B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4B95-CC94-98DD-CEC4-C292A7AC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687F-03F9-428C-B9D6-3E6072A2C905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8D43-D056-B5FA-1FD1-C00147D7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B701-AEA1-B1C4-E2C3-BB9E7AD1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4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468BF-AE77-EFAB-30F0-BF1030B4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9FA11-8CB9-6588-5BDF-4A57090F8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2E94-56FA-B5D7-5045-3C99B8B50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defRPr>
            </a:lvl1pPr>
          </a:lstStyle>
          <a:p>
            <a:fld id="{A03CBE3D-A5AD-456D-B6DC-425CFDC90860}" type="datetime8">
              <a:rPr lang="fa-IR" smtClean="0"/>
              <a:t>25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FDF2-FDCE-0FB3-40DB-8DCB7175E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7FCD-36CD-6BCE-2281-F2B9A622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400" y="6273600"/>
            <a:ext cx="432000" cy="432000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defRPr>
            </a:lvl1pPr>
          </a:lstStyle>
          <a:p>
            <a:fld id="{74CF638C-D84B-4E81-82A2-E3795FE6D5CF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296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Peyda(FaNum)" pitchFamily="2" charset="-78"/>
          <a:ea typeface="+mj-ea"/>
          <a:cs typeface="Peyda(FaNum)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eyda(FaNum)" pitchFamily="2" charset="-78"/>
          <a:ea typeface="+mn-ea"/>
          <a:cs typeface="Peyda(FaNum)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eyda(FaNum)" pitchFamily="2" charset="-78"/>
          <a:ea typeface="+mn-ea"/>
          <a:cs typeface="Peyda(FaNum)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eyda(FaNum)" pitchFamily="2" charset="-78"/>
          <a:ea typeface="+mn-ea"/>
          <a:cs typeface="Peyda(FaNum)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eyda(FaNum)" pitchFamily="2" charset="-78"/>
          <a:ea typeface="+mn-ea"/>
          <a:cs typeface="Peyda(FaNum)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eyda(FaNum)" pitchFamily="2" charset="-78"/>
          <a:ea typeface="+mn-ea"/>
          <a:cs typeface="Peyda(FaNum)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Prompt</a:t>
            </a:r>
            <a:r>
              <a:rPr lang="en-US" sz="8800" dirty="0">
                <a:solidFill>
                  <a:srgbClr val="EE3861"/>
                </a:solidFill>
                <a:latin typeface="Peyda(FaNum) Medium" pitchFamily="2" charset="-78"/>
                <a:cs typeface="Peyda(FaNum) Medium" pitchFamily="2" charset="-78"/>
              </a:rPr>
              <a:t> </a:t>
            </a:r>
            <a:r>
              <a:rPr lang="en-US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Engineering</a:t>
            </a:r>
            <a:endParaRPr lang="fa-IR" dirty="0">
              <a:solidFill>
                <a:srgbClr val="76D6CB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مهندسی دستور (پیام‌واره)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7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نگاهی به گذشته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اختراع کامپیوتر توسط انسان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2090384"/>
            <a:ext cx="1988251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4070384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881838" y="3201704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اختراع کامپیوتر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11</a:t>
            </a:fld>
            <a:endParaRPr lang="fa-I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E9AA8-674D-FB12-0BAC-3BB03B11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0174" y="299038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4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49586" b="-49586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073660" y="2641600"/>
            <a:ext cx="404469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زبان ماشین و اسمبلی و...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442076" y="3631626"/>
            <a:ext cx="53078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برنامه‌نویسی با زبان‌های سطح پایین جهت تعامل با کامپیوتر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2D4E-C0B3-5A7D-2970-527604CD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1247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2934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49586" b="-49586"/>
          <a:stretch/>
        </p:blipFill>
        <p:spPr>
          <a:xfrm>
            <a:off x="89103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732496" y="2641600"/>
            <a:ext cx="272702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زبان </a:t>
            </a:r>
            <a:r>
              <a:rPr lang="en-US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C</a:t>
            </a:r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 و </a:t>
            </a:r>
            <a:r>
              <a:rPr lang="en-US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C++</a:t>
            </a:r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 و...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357919" y="3631626"/>
            <a:ext cx="5476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برنامه‌نویسی با زبان‌های متوسط پایین جهت تعامل با کامپیوتر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2D4E-C0B3-5A7D-2970-527604CD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709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3950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49586" b="-49586"/>
          <a:stretch/>
        </p:blipFill>
        <p:spPr>
          <a:xfrm>
            <a:off x="88087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305295" y="2641600"/>
            <a:ext cx="358143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زبان </a:t>
            </a:r>
            <a:r>
              <a:rPr lang="en-US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C#</a:t>
            </a:r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 و </a:t>
            </a:r>
            <a:r>
              <a:rPr lang="en-US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Python</a:t>
            </a:r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 و...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537455" y="3631626"/>
            <a:ext cx="5117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برنامه‌نویسی با زبان‌های سطح بالا جهت تعامل با کامپیوتر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2D4E-C0B3-5A7D-2970-527604CD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46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نگاهی به گذشته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ایجاد شبکه‌های کامپیوتری و اینترنت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0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2090384"/>
            <a:ext cx="1988251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4070384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10089258" y="3814640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شبکه‌های کامپیوتری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16</a:t>
            </a:fld>
            <a:endParaRPr lang="fa-I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9EE84-24A6-CC8D-1997-065A30FCACAD}"/>
              </a:ext>
            </a:extLst>
          </p:cNvPr>
          <p:cNvGrpSpPr/>
          <p:nvPr/>
        </p:nvGrpSpPr>
        <p:grpSpPr>
          <a:xfrm>
            <a:off x="9223419" y="2354320"/>
            <a:ext cx="1440000" cy="3432127"/>
            <a:chOff x="9560174" y="2374895"/>
            <a:chExt cx="1440000" cy="343212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E0E9AA8-674D-FB12-0BAC-3BB03B11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0174" y="2374895"/>
              <a:ext cx="1440000" cy="1440000"/>
            </a:xfrm>
            <a:prstGeom prst="rect">
              <a:avLst/>
            </a:prstGeom>
          </p:spPr>
        </p:pic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82658B3A-C4F4-4C1E-9980-2287203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0174" y="4367022"/>
              <a:ext cx="1440000" cy="1440000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92561-BF4E-1E83-B53A-F4CFAD136EAA}"/>
              </a:ext>
            </a:extLst>
          </p:cNvPr>
          <p:cNvCxnSpPr>
            <a:cxnSpLocks/>
          </p:cNvCxnSpPr>
          <p:nvPr/>
        </p:nvCxnSpPr>
        <p:spPr>
          <a:xfrm>
            <a:off x="9943419" y="3804480"/>
            <a:ext cx="0" cy="587705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9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17</a:t>
            </a:fld>
            <a:endParaRPr lang="fa-I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881839" y="2604296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E9AA8-674D-FB12-0BAC-3BB03B11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204" y="2736948"/>
            <a:ext cx="1440000" cy="1440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658B3A-C4F4-4C1E-9980-22872034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796" y="2709000"/>
            <a:ext cx="1440000" cy="1440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92561-BF4E-1E83-B53A-F4CFAD136EAA}"/>
              </a:ext>
            </a:extLst>
          </p:cNvPr>
          <p:cNvCxnSpPr>
            <a:cxnSpLocks/>
          </p:cNvCxnSpPr>
          <p:nvPr/>
        </p:nvCxnSpPr>
        <p:spPr>
          <a:xfrm>
            <a:off x="3122222" y="3429000"/>
            <a:ext cx="5947556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9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18</a:t>
            </a:fld>
            <a:endParaRPr lang="fa-I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229416" y="2665256"/>
            <a:ext cx="168507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پروتکل‌ها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E9AA8-674D-FB12-0BAC-3BB03B11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204" y="2736948"/>
            <a:ext cx="1440000" cy="1440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658B3A-C4F4-4C1E-9980-22872034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1796" y="2709000"/>
            <a:ext cx="1440000" cy="1440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92561-BF4E-1E83-B53A-F4CFAD136EAA}"/>
              </a:ext>
            </a:extLst>
          </p:cNvPr>
          <p:cNvCxnSpPr>
            <a:cxnSpLocks/>
          </p:cNvCxnSpPr>
          <p:nvPr/>
        </p:nvCxnSpPr>
        <p:spPr>
          <a:xfrm>
            <a:off x="3122222" y="3429000"/>
            <a:ext cx="5947556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E15CED-25B6-781C-86D9-878667E0E582}"/>
              </a:ext>
            </a:extLst>
          </p:cNvPr>
          <p:cNvSpPr txBox="1"/>
          <p:nvPr/>
        </p:nvSpPr>
        <p:spPr>
          <a:xfrm>
            <a:off x="3419644" y="3631626"/>
            <a:ext cx="5352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تدوین استانداردهایی مثل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TCP/IP</a:t>
            </a:r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 برای ارتباط بین کامپیوترها</a:t>
            </a:r>
          </a:p>
        </p:txBody>
      </p:sp>
    </p:spTree>
    <p:extLst>
      <p:ext uri="{BB962C8B-B14F-4D97-AF65-F5344CB8AC3E}">
        <p14:creationId xmlns:p14="http://schemas.microsoft.com/office/powerpoint/2010/main" val="110388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نگاهی به گذشته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اضافه شدن هوش مصنوعی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4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نگاهی به گذشته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انسان‌ها چگونه به انتقال مفاهیم می‌پرداختند؟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2090384"/>
            <a:ext cx="1988251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4070384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881838" y="3201704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هوش مصنوعی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20</a:t>
            </a:fld>
            <a:endParaRPr lang="fa-I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E9AA8-674D-FB12-0BAC-3BB03B11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0174" y="2990384"/>
            <a:ext cx="2160000" cy="216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C2B7D2-79FE-F11F-6913-7D1BD16FC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 flipH="1">
            <a:off x="1883243" y="3429000"/>
            <a:ext cx="944130" cy="9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62018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21</a:t>
            </a:fld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591FB-6CB2-AB8F-737A-B652A153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2778274" y="2353482"/>
            <a:ext cx="1080000" cy="215103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1F7023-07B3-B1C0-B9A7-E8AE88E853AA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656000" y="1989000"/>
            <a:chExt cx="2880000" cy="2880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3D44A16-62EB-9AF7-1CE8-3F5EEE12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D39C5FF-4F6C-BAAE-05D3-A0B3DA85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>
              <a:off x="5623935" y="2656840"/>
              <a:ext cx="944130" cy="944130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10B1D014-6E8A-D9B0-E401-8BADAE3E7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6000" y="5193600"/>
            <a:ext cx="1080000" cy="108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13ABBB-2278-D2F3-7DDE-C7D6E7DCA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3726" y="3060970"/>
            <a:ext cx="1080000" cy="108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2919AF-C41A-428F-5378-080BB59E1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6000" y="584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زمان حال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مشکل همچنان پابرجاست!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9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84FBC3-D483-1D87-EA04-3EB37E3EB645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2090384"/>
            <a:ext cx="1988251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4070384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881838" y="3201704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ارتباط با هوش مصنوعی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23</a:t>
            </a:fld>
            <a:endParaRPr lang="fa-I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0E9AA8-674D-FB12-0BAC-3BB03B11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0174" y="2990384"/>
            <a:ext cx="2160000" cy="216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C2B7D2-79FE-F11F-6913-7D1BD16FC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 flipH="1">
            <a:off x="9448109" y="3404904"/>
            <a:ext cx="944130" cy="9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 t="34172"/>
          <a:stretch/>
        </p:blipFill>
        <p:spPr>
          <a:xfrm>
            <a:off x="9011924" y="2802194"/>
            <a:ext cx="1988252" cy="260680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491515" y="2641600"/>
            <a:ext cx="120898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ورودی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5459446" y="3631626"/>
            <a:ext cx="12731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صحبت کردن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55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7" r="49792"/>
          <a:stretch/>
        </p:blipFill>
        <p:spPr>
          <a:xfrm>
            <a:off x="1191827" y="2939844"/>
            <a:ext cx="1988251" cy="24691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 t="37647"/>
          <a:stretch/>
        </p:blipFill>
        <p:spPr>
          <a:xfrm>
            <a:off x="9011924" y="2939844"/>
            <a:ext cx="1988252" cy="246915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443426" y="2641600"/>
            <a:ext cx="130516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پردازش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832406" y="3631626"/>
            <a:ext cx="4527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پردازش ورودی توسط مغز شخص مقابل (فکر کردن)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64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1" r="49792"/>
          <a:stretch/>
        </p:blipFill>
        <p:spPr>
          <a:xfrm>
            <a:off x="1191827" y="2920180"/>
            <a:ext cx="1988251" cy="24888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419382" y="2641600"/>
            <a:ext cx="135325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خروجی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5501933" y="3631626"/>
            <a:ext cx="1188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جواب دادن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896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27</a:t>
            </a:fld>
            <a:endParaRPr lang="fa-I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5DB5F1-A2E9-1539-A439-7991787FC8FE}"/>
              </a:ext>
            </a:extLst>
          </p:cNvPr>
          <p:cNvGrpSpPr/>
          <p:nvPr/>
        </p:nvGrpSpPr>
        <p:grpSpPr>
          <a:xfrm>
            <a:off x="3853112" y="578845"/>
            <a:ext cx="4500000" cy="1800000"/>
            <a:chOff x="1191827" y="1449000"/>
            <a:chExt cx="9808349" cy="396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87C60E2-0A87-37AD-7C2F-BA670583E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92"/>
            <a:stretch/>
          </p:blipFill>
          <p:spPr>
            <a:xfrm>
              <a:off x="1191827" y="1449000"/>
              <a:ext cx="1988251" cy="396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63D068-0C2D-BA6E-3B73-A4B451EFC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2" t="35302"/>
            <a:stretch/>
          </p:blipFill>
          <p:spPr>
            <a:xfrm>
              <a:off x="9011923" y="2846964"/>
              <a:ext cx="1988253" cy="2562034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776302-3C10-EDD8-B48D-CED53986119D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74C43E-CF10-68A2-D27C-C81297A7AA34}"/>
                </a:ext>
              </a:extLst>
            </p:cNvPr>
            <p:cNvSpPr txBox="1"/>
            <p:nvPr/>
          </p:nvSpPr>
          <p:spPr>
            <a:xfrm>
              <a:off x="5334388" y="2483757"/>
              <a:ext cx="1523212" cy="7426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ورودی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DB005-511B-6CC4-05C0-494829EE5CF0}"/>
                </a:ext>
              </a:extLst>
            </p:cNvPr>
            <p:cNvSpPr txBox="1"/>
            <p:nvPr/>
          </p:nvSpPr>
          <p:spPr>
            <a:xfrm>
              <a:off x="5093530" y="3631627"/>
              <a:ext cx="2004931" cy="6075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2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صحبت کردن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ECDFB3-7A46-A732-47DF-F57553B299A8}"/>
              </a:ext>
            </a:extLst>
          </p:cNvPr>
          <p:cNvGrpSpPr/>
          <p:nvPr/>
        </p:nvGrpSpPr>
        <p:grpSpPr>
          <a:xfrm>
            <a:off x="3838888" y="2755940"/>
            <a:ext cx="4500000" cy="1346119"/>
            <a:chOff x="1191827" y="2447538"/>
            <a:chExt cx="9808349" cy="29614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293D8B-FB00-EF43-D242-47EF04E6B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3" r="49792"/>
            <a:stretch/>
          </p:blipFill>
          <p:spPr>
            <a:xfrm>
              <a:off x="1191827" y="2763843"/>
              <a:ext cx="1988250" cy="26451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D1E817-0347-D4E5-8B31-8AC015EDF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2" t="35302"/>
            <a:stretch/>
          </p:blipFill>
          <p:spPr>
            <a:xfrm>
              <a:off x="9011923" y="2846964"/>
              <a:ext cx="1988253" cy="256203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4E1239-3ADC-679C-363F-6CDEA9890C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57A8-7388-FDA1-9C68-8D6BB04FE3B9}"/>
                </a:ext>
              </a:extLst>
            </p:cNvPr>
            <p:cNvSpPr txBox="1"/>
            <p:nvPr/>
          </p:nvSpPr>
          <p:spPr>
            <a:xfrm>
              <a:off x="5285052" y="2447538"/>
              <a:ext cx="1621896" cy="7448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پردازش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288BD7-0629-2C73-A420-BB4CB2D00E0C}"/>
                </a:ext>
              </a:extLst>
            </p:cNvPr>
            <p:cNvSpPr txBox="1"/>
            <p:nvPr/>
          </p:nvSpPr>
          <p:spPr>
            <a:xfrm>
              <a:off x="5330479" y="3631626"/>
              <a:ext cx="1531053" cy="6093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2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فکر کردن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F15920-E8C7-8FC6-6419-DA68F8220BC9}"/>
              </a:ext>
            </a:extLst>
          </p:cNvPr>
          <p:cNvGrpSpPr/>
          <p:nvPr/>
        </p:nvGrpSpPr>
        <p:grpSpPr>
          <a:xfrm>
            <a:off x="3853112" y="4479155"/>
            <a:ext cx="4500000" cy="1800000"/>
            <a:chOff x="1191827" y="1449000"/>
            <a:chExt cx="9808349" cy="3960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14F52B-46DF-C90F-3339-273FF939F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3" r="49792"/>
            <a:stretch/>
          </p:blipFill>
          <p:spPr>
            <a:xfrm>
              <a:off x="1191827" y="2763843"/>
              <a:ext cx="1988250" cy="264515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8BD45D-62FB-E2D7-9F5C-5868DABE3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2"/>
            <a:stretch/>
          </p:blipFill>
          <p:spPr>
            <a:xfrm>
              <a:off x="9011924" y="1449000"/>
              <a:ext cx="1988252" cy="39600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5E8510-4CDC-39DC-5BC1-570594FA1633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D65E1A-88AC-16CA-AA10-BBCC04D9C7DE}"/>
                </a:ext>
              </a:extLst>
            </p:cNvPr>
            <p:cNvSpPr txBox="1"/>
            <p:nvPr/>
          </p:nvSpPr>
          <p:spPr>
            <a:xfrm>
              <a:off x="5258848" y="2468115"/>
              <a:ext cx="1674305" cy="7448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خروجی</a:t>
              </a:r>
              <a:endPara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02F6E-7066-055B-A3B7-184A4E49E7C3}"/>
                </a:ext>
              </a:extLst>
            </p:cNvPr>
            <p:cNvSpPr txBox="1"/>
            <p:nvPr/>
          </p:nvSpPr>
          <p:spPr>
            <a:xfrm>
              <a:off x="5045723" y="3631627"/>
              <a:ext cx="2100567" cy="6771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جواب دادن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61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28</a:t>
            </a:fld>
            <a:endParaRPr lang="fa-I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5DB5F1-A2E9-1539-A439-7991787FC8FE}"/>
              </a:ext>
            </a:extLst>
          </p:cNvPr>
          <p:cNvGrpSpPr/>
          <p:nvPr/>
        </p:nvGrpSpPr>
        <p:grpSpPr>
          <a:xfrm>
            <a:off x="3853112" y="578845"/>
            <a:ext cx="4500000" cy="1800000"/>
            <a:chOff x="1191827" y="1449000"/>
            <a:chExt cx="9808349" cy="396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87C60E2-0A87-37AD-7C2F-BA670583E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92"/>
            <a:stretch/>
          </p:blipFill>
          <p:spPr>
            <a:xfrm>
              <a:off x="1191827" y="1449000"/>
              <a:ext cx="1988251" cy="396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63D068-0C2D-BA6E-3B73-A4B451EFC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915" b="-13915"/>
            <a:stretch/>
          </p:blipFill>
          <p:spPr>
            <a:xfrm>
              <a:off x="9011923" y="2147982"/>
              <a:ext cx="1988253" cy="2562034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776302-3C10-EDD8-B48D-CED53986119D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74C43E-CF10-68A2-D27C-C81297A7AA34}"/>
                </a:ext>
              </a:extLst>
            </p:cNvPr>
            <p:cNvSpPr txBox="1"/>
            <p:nvPr/>
          </p:nvSpPr>
          <p:spPr>
            <a:xfrm>
              <a:off x="5334388" y="2483757"/>
              <a:ext cx="1523212" cy="7426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ورودی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DB005-511B-6CC4-05C0-494829EE5CF0}"/>
                </a:ext>
              </a:extLst>
            </p:cNvPr>
            <p:cNvSpPr txBox="1"/>
            <p:nvPr/>
          </p:nvSpPr>
          <p:spPr>
            <a:xfrm>
              <a:off x="5093530" y="3631627"/>
              <a:ext cx="2004931" cy="6075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2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صحبت کردن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ECDFB3-7A46-A732-47DF-F57553B299A8}"/>
              </a:ext>
            </a:extLst>
          </p:cNvPr>
          <p:cNvGrpSpPr/>
          <p:nvPr/>
        </p:nvGrpSpPr>
        <p:grpSpPr>
          <a:xfrm>
            <a:off x="3838888" y="2687860"/>
            <a:ext cx="4520841" cy="1482280"/>
            <a:chOff x="1191827" y="2147982"/>
            <a:chExt cx="9853775" cy="32610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293D8B-FB00-EF43-D242-47EF04E6B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3" r="49792"/>
            <a:stretch/>
          </p:blipFill>
          <p:spPr>
            <a:xfrm>
              <a:off x="1191827" y="2763843"/>
              <a:ext cx="1988250" cy="26451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D1E817-0347-D4E5-8B31-8AC015EDF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915" b="-13915"/>
            <a:stretch/>
          </p:blipFill>
          <p:spPr>
            <a:xfrm>
              <a:off x="9057349" y="2147982"/>
              <a:ext cx="1988253" cy="256203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4E1239-3ADC-679C-363F-6CDEA9890C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57A8-7388-FDA1-9C68-8D6BB04FE3B9}"/>
                </a:ext>
              </a:extLst>
            </p:cNvPr>
            <p:cNvSpPr txBox="1"/>
            <p:nvPr/>
          </p:nvSpPr>
          <p:spPr>
            <a:xfrm>
              <a:off x="5285052" y="2447538"/>
              <a:ext cx="1621896" cy="7448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پردازش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288BD7-0629-2C73-A420-BB4CB2D00E0C}"/>
                </a:ext>
              </a:extLst>
            </p:cNvPr>
            <p:cNvSpPr txBox="1"/>
            <p:nvPr/>
          </p:nvSpPr>
          <p:spPr>
            <a:xfrm>
              <a:off x="5330479" y="3631626"/>
              <a:ext cx="1531053" cy="6093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2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فکر کردن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F15920-E8C7-8FC6-6419-DA68F8220BC9}"/>
              </a:ext>
            </a:extLst>
          </p:cNvPr>
          <p:cNvGrpSpPr/>
          <p:nvPr/>
        </p:nvGrpSpPr>
        <p:grpSpPr>
          <a:xfrm>
            <a:off x="3853112" y="4479155"/>
            <a:ext cx="4485779" cy="1800000"/>
            <a:chOff x="1191827" y="1449000"/>
            <a:chExt cx="9777353" cy="3960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14F52B-46DF-C90F-3339-273FF939F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3" r="49792"/>
            <a:stretch/>
          </p:blipFill>
          <p:spPr>
            <a:xfrm>
              <a:off x="1191827" y="2763843"/>
              <a:ext cx="1988250" cy="264515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8BD45D-62FB-E2D7-9F5C-5868DABE3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8789" b="-48789"/>
            <a:stretch/>
          </p:blipFill>
          <p:spPr>
            <a:xfrm>
              <a:off x="8980927" y="1449000"/>
              <a:ext cx="1988253" cy="39600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5E8510-4CDC-39DC-5BC1-570594FA1633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00" y="3429000"/>
              <a:ext cx="5232400" cy="0"/>
            </a:xfrm>
            <a:prstGeom prst="straightConnector1">
              <a:avLst/>
            </a:prstGeom>
            <a:ln w="19050" cap="rnd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D65E1A-88AC-16CA-AA10-BBCC04D9C7DE}"/>
                </a:ext>
              </a:extLst>
            </p:cNvPr>
            <p:cNvSpPr txBox="1"/>
            <p:nvPr/>
          </p:nvSpPr>
          <p:spPr>
            <a:xfrm>
              <a:off x="5258848" y="2468115"/>
              <a:ext cx="1674305" cy="7448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" pitchFamily="2" charset="-78"/>
                  <a:cs typeface="Peyda(FaNum)" pitchFamily="2" charset="-78"/>
                </a:rPr>
                <a:t>خروجی</a:t>
              </a:r>
              <a:endPara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02F6E-7066-055B-A3B7-184A4E49E7C3}"/>
                </a:ext>
              </a:extLst>
            </p:cNvPr>
            <p:cNvSpPr txBox="1"/>
            <p:nvPr/>
          </p:nvSpPr>
          <p:spPr>
            <a:xfrm>
              <a:off x="5045723" y="3631627"/>
              <a:ext cx="2100567" cy="67710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>
                      <a:lumMod val="85000"/>
                    </a:schemeClr>
                  </a:solidFill>
                  <a:latin typeface="Peyda(FaNum)" pitchFamily="2" charset="-78"/>
                  <a:cs typeface="Peyda(FaNum)" pitchFamily="2" charset="-78"/>
                </a:rPr>
                <a:t>جواب دادن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44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29</a:t>
            </a:fld>
            <a:endParaRPr lang="fa-I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97BCB-FB6B-7B40-592B-D03042D21BCC}"/>
              </a:ext>
            </a:extLst>
          </p:cNvPr>
          <p:cNvGrpSpPr/>
          <p:nvPr/>
        </p:nvGrpSpPr>
        <p:grpSpPr>
          <a:xfrm>
            <a:off x="2050025" y="3060290"/>
            <a:ext cx="8091949" cy="737420"/>
            <a:chOff x="1774721" y="3060290"/>
            <a:chExt cx="8091949" cy="7374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C4D132D-5EC1-7051-4088-07B1D65EE6AB}"/>
                </a:ext>
              </a:extLst>
            </p:cNvPr>
            <p:cNvSpPr/>
            <p:nvPr/>
          </p:nvSpPr>
          <p:spPr>
            <a:xfrm>
              <a:off x="1774721" y="3060290"/>
              <a:ext cx="2448233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ورودی مناسب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9EA724-0A72-A14D-954E-2C913B0F4379}"/>
                </a:ext>
              </a:extLst>
            </p:cNvPr>
            <p:cNvSpPr/>
            <p:nvPr/>
          </p:nvSpPr>
          <p:spPr>
            <a:xfrm>
              <a:off x="7418437" y="3060290"/>
              <a:ext cx="2448233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خروجی مناسب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07C933-FE11-B1BE-87C9-3FC814B2D46B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4222954" y="3429000"/>
              <a:ext cx="3195483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11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2090384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3" y="2090384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4070384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881838" y="3201704"/>
            <a:ext cx="42832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?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قبل از بوجود آمدن خط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573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30</a:t>
            </a:fld>
            <a:endParaRPr lang="fa-IR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6" y="1449000"/>
            <a:ext cx="1988251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799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3834807" y="2560320"/>
            <a:ext cx="452239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Prompt Engineering</a:t>
            </a:r>
            <a:endParaRPr lang="fa-IR" sz="4000" dirty="0">
              <a:solidFill>
                <a:schemeClr val="bg1"/>
              </a:solidFill>
              <a:latin typeface="Peyda(FaNum)" pitchFamily="2" charset="-78"/>
              <a:cs typeface="Peyda(FaNum)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881E09-51E5-0DBD-FC94-5F119EFCC60C}"/>
              </a:ext>
            </a:extLst>
          </p:cNvPr>
          <p:cNvGrpSpPr/>
          <p:nvPr/>
        </p:nvGrpSpPr>
        <p:grpSpPr>
          <a:xfrm>
            <a:off x="8840174" y="2349000"/>
            <a:ext cx="2160000" cy="2160000"/>
            <a:chOff x="8840174" y="2349000"/>
            <a:chExt cx="2160000" cy="216000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E0E9AA8-674D-FB12-0BAC-3BB03B11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0174" y="2349000"/>
              <a:ext cx="2160000" cy="2160000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4C2B7D2-79FE-F11F-6913-7D1BD16FC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>
              <a:off x="9448109" y="2763520"/>
              <a:ext cx="944130" cy="94413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A235C4-6498-D3E6-4AA8-4651A8C734AF}"/>
              </a:ext>
            </a:extLst>
          </p:cNvPr>
          <p:cNvSpPr txBox="1"/>
          <p:nvPr/>
        </p:nvSpPr>
        <p:spPr>
          <a:xfrm>
            <a:off x="3816396" y="3631626"/>
            <a:ext cx="45592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چطور به هوش مصنوعی بفهمونیم چی می‌خوایم؟</a:t>
            </a:r>
          </a:p>
        </p:txBody>
      </p:sp>
    </p:spTree>
    <p:extLst>
      <p:ext uri="{BB962C8B-B14F-4D97-AF65-F5344CB8AC3E}">
        <p14:creationId xmlns:p14="http://schemas.microsoft.com/office/powerpoint/2010/main" val="117372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پرامپت‌نویسی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نکات کلی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5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استفاده از محدودکننده‌ها برای تمایز داده‌ها از پرامپت</a:t>
            </a:r>
            <a:endParaRPr lang="fa-I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داده‌ها: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نام: علی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سن: 23 سال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شغل: برنامه‌نویس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با توجه به اطلاعات بالا، در مورد شغل علی توضیح دهید.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32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496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درخواست خروجی ساختاریافته</a:t>
            </a:r>
            <a:endParaRPr lang="fa-I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اطلاعات زیر را به صورت یک سند </a:t>
            </a:r>
            <a:r>
              <a:rPr lang="en-US" sz="2000" dirty="0"/>
              <a:t>HTML </a:t>
            </a:r>
            <a:r>
              <a:rPr lang="fa-IR" sz="2000" dirty="0"/>
              <a:t>خروجی دهید: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نام: علی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سن: 23 سال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موقعیت شغلی: مهندس نرم‌افزار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33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5650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اضافه کردن اطلاعات سبک برای تغییر لحن خروجی</a:t>
            </a:r>
            <a:endParaRPr lang="fa-I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با زبانی صمیمی و شوخ‌طبعانه، داستان کوتاهی در مورد یک مهمانی تعریف کنید.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34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7053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دادن شرایطی به مدل و پرسیدن اگر آن‌ها صحیح هستند</a:t>
            </a:r>
            <a:endParaRPr lang="fa-I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شرایط: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الف) عدد </a:t>
            </a:r>
            <a:r>
              <a:rPr lang="en-US" sz="2000" dirty="0"/>
              <a:t> x </a:t>
            </a:r>
            <a:r>
              <a:rPr lang="fa-IR" sz="2000" dirty="0"/>
              <a:t>از 5 بزرگتر است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ب) عدد </a:t>
            </a:r>
            <a:r>
              <a:rPr lang="en-US" sz="2000" dirty="0"/>
              <a:t> x </a:t>
            </a:r>
            <a:r>
              <a:rPr lang="fa-IR" sz="2000" dirty="0"/>
              <a:t>از 10 کوچکتر است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a-I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آیا این شرایط برای </a:t>
            </a:r>
            <a:r>
              <a:rPr lang="en-US" sz="2000" dirty="0"/>
              <a:t>x=7 </a:t>
            </a:r>
            <a:r>
              <a:rPr lang="fa-IR" sz="2000" dirty="0"/>
              <a:t> صحیح است؟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35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34389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دادن مثال‌های موفقی از انجام و سپس پرسیدن</a:t>
            </a:r>
            <a:endParaRPr lang="fa-I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مثال 1: 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sz="2000" dirty="0"/>
              <a:t>2 + 2 = 4</a:t>
            </a:r>
            <a:endParaRPr lang="fa-I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مثال 2: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/>
              <a:t>3 + 4 = 7</a:t>
            </a:r>
            <a:endParaRPr lang="fa-IR" sz="2000" dirty="0"/>
          </a:p>
          <a:p>
            <a:pPr marL="0" indent="0" algn="just">
              <a:lnSpc>
                <a:spcPct val="150000"/>
              </a:lnSpc>
              <a:buNone/>
            </a:pPr>
            <a:endParaRPr lang="fa-I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5 + 6 = ؟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36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40923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مشخص کردن گام‌های لازم برای انجام یک کار</a:t>
            </a:r>
            <a:endParaRPr lang="fa-I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گام 1: مواد لازم را آماده کن.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گام 2: گوشت را بشویید.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گام 3: گوشت را چرخ کنید.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گام 4: گوشت را با ادویه جات مورد نظر مزه دار کنید.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a-I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گام بعدی برای تهیه کتلت چیست؟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37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3824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دستور به مدل برای کار کردن روی راه حل خودش قبل از دادن جواب</a:t>
            </a:r>
            <a:endParaRPr lang="fa-I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پرامپت: 7 ضربدر 9 چند میشه؟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قبل از پاسخ به این سوال، لطفا راه‌حل‌هایی برای محاسبه 7 ضربدر 9 پیدا کنید. سپس پاسخ را بنویسید.</a:t>
            </a:r>
            <a:endParaRPr lang="fa-I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38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51807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6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تکرار و بهبود پرامپت‌ها</a:t>
            </a:r>
            <a:endParaRPr lang="fa-I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 اول: در مورد تاریخچه فوتبال توضیح دهید.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 دوم: در مورد تاریخچه فوتبال در ایران به اختصار توضیح دهید.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پرامپت سوم: لطفاً خلاصه‌ای از تاریخچه ورزش پرطرفدار فوتبال در ایران بنویسید.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39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3009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5152475" y="2641600"/>
            <a:ext cx="18870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حرکات بدن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396382" y="3631626"/>
            <a:ext cx="5399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استفاده از حرکات دست‌ها، سر، چهره و بدن برای بیان مفاهیم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2D4E-C0B3-5A7D-2970-527604CD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0508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545D64-CD0E-5EC3-3A53-02EB18E4EE2C}"/>
              </a:ext>
            </a:extLst>
          </p:cNvPr>
          <p:cNvSpPr/>
          <p:nvPr/>
        </p:nvSpPr>
        <p:spPr>
          <a:xfrm>
            <a:off x="539400" y="540000"/>
            <a:ext cx="11113200" cy="5778000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1AC2-D908-D5A8-E4B9-6CD2BC1FC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00"/>
            <a:ext cx="9144000" cy="1440000"/>
          </a:xfrm>
        </p:spPr>
        <p:txBody>
          <a:bodyPr anchor="ctr">
            <a:normAutofit/>
          </a:bodyPr>
          <a:lstStyle/>
          <a:p>
            <a:r>
              <a:rPr lang="fa-IR" sz="7200" dirty="0">
                <a:solidFill>
                  <a:srgbClr val="76D6CB"/>
                </a:solidFill>
                <a:latin typeface="Peyda(FaNum) Medium" pitchFamily="2" charset="-78"/>
                <a:cs typeface="Peyda(FaNum) Medium" pitchFamily="2" charset="-78"/>
              </a:rPr>
              <a:t>پرامپت‌نویسی</a:t>
            </a:r>
            <a:endParaRPr lang="fa-IR" dirty="0">
              <a:solidFill>
                <a:srgbClr val="EE3861"/>
              </a:solidFill>
              <a:latin typeface="Peyda(FaNum) Medium" pitchFamily="2" charset="-78"/>
              <a:cs typeface="Peyda(FaNum) Medium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04BF-50A8-2BA6-61AA-BFF65100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792"/>
            <a:ext cx="9144000" cy="720000"/>
          </a:xfrm>
        </p:spPr>
        <p:txBody>
          <a:bodyPr anchor="ctr">
            <a:normAutofit/>
          </a:bodyPr>
          <a:lstStyle/>
          <a:p>
            <a:r>
              <a:rPr lang="fa-IR" dirty="0">
                <a:latin typeface="Peyda(FaNum) Light" pitchFamily="2" charset="-78"/>
                <a:cs typeface="Peyda(FaNum) Light" pitchFamily="2" charset="-78"/>
              </a:rPr>
              <a:t>ترفندها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322B0-7509-A81C-7E87-4A9B8C3AD931}"/>
              </a:ext>
            </a:extLst>
          </p:cNvPr>
          <p:cNvCxnSpPr>
            <a:cxnSpLocks/>
          </p:cNvCxnSpPr>
          <p:nvPr/>
        </p:nvCxnSpPr>
        <p:spPr>
          <a:xfrm>
            <a:off x="2640000" y="3726917"/>
            <a:ext cx="691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7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41</a:t>
            </a:fld>
            <a:endParaRPr lang="fa-IR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C4B06B-EBCD-B7D9-1346-9792CA4273CB}"/>
              </a:ext>
            </a:extLst>
          </p:cNvPr>
          <p:cNvGrpSpPr/>
          <p:nvPr/>
        </p:nvGrpSpPr>
        <p:grpSpPr>
          <a:xfrm>
            <a:off x="584400" y="1506793"/>
            <a:ext cx="11023200" cy="3844413"/>
            <a:chOff x="584400" y="1044677"/>
            <a:chExt cx="11023200" cy="38444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B09098-0BAB-ED71-BE2A-1ADCFDF85080}"/>
                </a:ext>
              </a:extLst>
            </p:cNvPr>
            <p:cNvSpPr/>
            <p:nvPr/>
          </p:nvSpPr>
          <p:spPr>
            <a:xfrm>
              <a:off x="4871883" y="1044677"/>
              <a:ext cx="2448233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تکنیک‌های پرامپت‌نویسی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CD08E9-FABA-5AA5-ED34-5FAA148A7499}"/>
                </a:ext>
              </a:extLst>
            </p:cNvPr>
            <p:cNvSpPr/>
            <p:nvPr/>
          </p:nvSpPr>
          <p:spPr>
            <a:xfrm>
              <a:off x="980760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نقش‌دهی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A82F1D-E9E5-6913-B21D-F8611760B588}"/>
                </a:ext>
              </a:extLst>
            </p:cNvPr>
            <p:cNvSpPr/>
            <p:nvPr/>
          </p:nvSpPr>
          <p:spPr>
            <a:xfrm>
              <a:off x="611832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نمونه‌های اندک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605B43D-389F-BDC8-EAC6-E269D2F20EF4}"/>
                </a:ext>
              </a:extLst>
            </p:cNvPr>
            <p:cNvSpPr/>
            <p:nvPr/>
          </p:nvSpPr>
          <p:spPr>
            <a:xfrm>
              <a:off x="242904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زنجیره‌ی فکری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7D89E0-F6A7-EE0A-8852-3518613E72AE}"/>
                </a:ext>
              </a:extLst>
            </p:cNvPr>
            <p:cNvSpPr/>
            <p:nvPr/>
          </p:nvSpPr>
          <p:spPr>
            <a:xfrm>
              <a:off x="58440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2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زنجیره فکری بدون نمونه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C6062-DC86-36D7-5585-4273B4E022BD}"/>
                </a:ext>
              </a:extLst>
            </p:cNvPr>
            <p:cNvSpPr/>
            <p:nvPr/>
          </p:nvSpPr>
          <p:spPr>
            <a:xfrm>
              <a:off x="427368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6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ترکیب تکنیک‌ها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9B6818F-685F-6F4F-EEE9-B92E30824756}"/>
                </a:ext>
              </a:extLst>
            </p:cNvPr>
            <p:cNvSpPr/>
            <p:nvPr/>
          </p:nvSpPr>
          <p:spPr>
            <a:xfrm>
              <a:off x="7962960" y="4151670"/>
              <a:ext cx="1800000" cy="737420"/>
            </a:xfrm>
            <a:prstGeom prst="roundRect">
              <a:avLst/>
            </a:prstGeom>
            <a:solidFill>
              <a:srgbClr val="262B4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1400" dirty="0">
                  <a:solidFill>
                    <a:schemeClr val="bg1"/>
                  </a:solidFill>
                  <a:latin typeface="Peyda(FaNum) SemiBold" pitchFamily="2" charset="-78"/>
                  <a:cs typeface="Peyda(FaNum) SemiBold" pitchFamily="2" charset="-78"/>
                </a:rPr>
                <a:t>از کمترین به بیشترین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70D6457-6807-9CE4-C9BC-4096BA2DAE0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16200000" flipH="1">
              <a:off x="7217014" y="661083"/>
              <a:ext cx="2369573" cy="4611600"/>
            </a:xfrm>
            <a:prstGeom prst="curvedConnector3">
              <a:avLst/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B349C30-5E73-5C46-87CE-C8204C35FC64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16200000" flipH="1">
              <a:off x="6294694" y="1583403"/>
              <a:ext cx="2369573" cy="276696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0A30A53F-FD4F-93AB-6363-4F6E61237AA0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5372374" y="2505723"/>
              <a:ext cx="2369573" cy="92232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3228010D-DEC6-3270-99B2-CBF8F823A50E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rot="5400000">
              <a:off x="4450054" y="2505723"/>
              <a:ext cx="2369573" cy="92232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3848927-842B-D9C0-7669-1BD4D4CE7B88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5400000">
              <a:off x="3527734" y="1583403"/>
              <a:ext cx="2369573" cy="276696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B2A9A28C-F474-0007-6556-A347228848BE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rot="5400000">
              <a:off x="2605414" y="661083"/>
              <a:ext cx="2369573" cy="4611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5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نقش‌دهی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a-IR" sz="2000" dirty="0"/>
              <a:t>یک نقش یا رفتار خاص برای مدل تعریف می‌شود و در پرامپت ذکر می‌گردد تا مدل بر اساس آن نقش، پاسخی مرتبط و مناسب ارائه دهد.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به عنوان یک معلم: پاسخی ساده و روان بنویس که دانش آموزان متوجه شوند.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به عنوان یک وکیل: پاسخی حرفه‌ای بر اساس قوانین حقوقی بنویس.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به عنوان یک روان‌شناس: پاسخی همدلانه و حمایتی بنویس.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به عنوان یک دوست: پاسخی صمیمانه و دوستانه بنویس.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به عنوان یک دانشمند: پاسخی مبتنی بر شواهد علمی و منطقی بنویس.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42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79926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نمونه‌های اندک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000" dirty="0"/>
              <a:t>از چند نمونه کوتاه برای هدایت مدل استفاده می‌شود.</a:t>
            </a:r>
          </a:p>
          <a:p>
            <a:pPr marL="0" indent="0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نمونه: رود کارون طولانی‌ترین رود ایران است. سوال: بلندترین رشته کوه ایران چیست؟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نمونه: 2 + 2 = 4 سوال: 7 + 9 =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نمونه: آب برای آشامیدن استفاده می‌شود. نمونه: چوب برای ساختن استفاده می‌شود. سوال: برق برای .... استفاده می‌شود.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43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261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زنجیره‌ی فکری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000" dirty="0"/>
              <a:t>گام‌ها و مراحل منطقی لازم برای رسیدن به پاسخ در قالب یک داستان یا زنجیره‌ای از افکار در پرامپت ذکر می‌شود.</a:t>
            </a:r>
          </a:p>
          <a:p>
            <a:pPr marL="0" indent="0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نمونه: به منظور محاسبه 7 ضربدر 9، ابتدا باید عدد 7 را در ذهن مجسم کنیم. سپس عدد 9 را. حال باید 7 بار عدد 9 را با هم جمع کنیم. پاسخ: 63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1800" dirty="0"/>
              <a:t>سوال: حالا 8 ضربدر 9 را محاسبه کن؟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برای نوشتن داستانی درباره سفر به ماه، ابتدا باید درباره آماده‌سازی‌های لازم برای پرتاب موشک بنویسیم. سپس سفر به فضا و فرود روی ماه را توصیف کنیم...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1800" dirty="0"/>
              <a:t>سوال: حالا داستانی در رابطه با سفر به ماه بنویس؟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44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9324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زنجیره فکری بدون نمونه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000" dirty="0"/>
              <a:t>هیچ نمونه و داده آموزشی به مدل ارائه نمی‌شود و صرفاً با اتکا به یک زنجیره منطقی فکری سعی در هدایت مدل برای رسیدن به پاسخ داریم.</a:t>
            </a:r>
          </a:p>
          <a:p>
            <a:pPr marL="0" indent="0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برای محاسبه 7 ضربدر 9، ابتدا 7 بار عدد 9 را جمع می‌کنیم. پاسخ: 63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1800" dirty="0"/>
              <a:t>سوال: حالا 8 ضربدر 9 را محاسبه کن؟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45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03991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از کمترین به بیشترین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000" dirty="0"/>
              <a:t>در این روش، ابتدا کمترین سطح هدایت به مدل داده می‌شود. سپس بر اساس پاسخ، سطح هدایت به تدریج افزایش پیدا می‌کند تا مدل به پاسخ درست برسد.</a:t>
            </a:r>
          </a:p>
          <a:p>
            <a:pPr marL="0" indent="0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سوال: چگونه یک شعر بنویسم؟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پاسخ مدل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سوال: با توجه به پاسخ قبلی موضوعی انتخاب کن، واژگان و تصاویر مناسب به کار ببر، با آرایه‌های ادبی به صورت یک شعر بنویسش؟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پاسخ مدل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46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93919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ترکیب تکنیک‌ها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EE3-0011-04C4-5BD5-0DB43819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2000" dirty="0"/>
              <a:t>در این روش چند تکنیک مختلف با هم ترکیب می‌شوند تا نقاط قوت هرکدام استفاده شود.</a:t>
            </a:r>
          </a:p>
          <a:p>
            <a:pPr marL="0" indent="0">
              <a:lnSpc>
                <a:spcPct val="150000"/>
              </a:lnSpc>
              <a:buNone/>
            </a:pPr>
            <a:endParaRPr lang="fa-I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مثال: به عنوان یک متخصص تغذیه، درباره رژیم غذایی مناسب نوجوانان توضیح دهید. نمونه: یک رژیم متعادل شامل میوه و سبزیجات، پروتئین، کربوهیدرات و چربی سالم است.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dirty="0"/>
              <a:t>مثال: به عنوان یک معلم، مراحل حل یک مسئله ریاضی را توضیح دهید. ابتدا کمی ساده بگویید سپس جزئیات بیشتری اضافه کنید.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47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06487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86AA-2EBD-4A73-F10A-D9F5E8B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chemeClr val="bg1"/>
                </a:solidFill>
                <a:latin typeface="Peyda(FaNum) SemiBold" pitchFamily="2" charset="-78"/>
                <a:cs typeface="Peyda(FaNum) SemiBold" pitchFamily="2" charset="-78"/>
              </a:rPr>
              <a:t>پایان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E348-8DB9-FF48-C3C9-CAE3F19D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pPr/>
              <a:t>48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6772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940081" y="2641600"/>
            <a:ext cx="231185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اصوات و آواها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951019" y="3631626"/>
            <a:ext cx="4289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تولید صداها و آواهای مختلفی برای بیان مفاهیم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44E7-FC28-9924-0726-215D315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721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753334" y="2641600"/>
            <a:ext cx="268535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ابزارها و نشانه‌ها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4162615" y="3631626"/>
            <a:ext cx="38667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به‌کارگیری اشیاء و ابزارها به عنوان نماد خاص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B660-3BFC-2646-9BB9-AC720DDE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3566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2A8DC47-A9F4-2588-DA89-B63268042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/>
          <a:stretch/>
        </p:blipFill>
        <p:spPr>
          <a:xfrm>
            <a:off x="1191827" y="1449000"/>
            <a:ext cx="1988251" cy="39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BF1BD5-F712-3A29-003B-DAC4C680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2"/>
          <a:stretch/>
        </p:blipFill>
        <p:spPr>
          <a:xfrm>
            <a:off x="9011924" y="1449000"/>
            <a:ext cx="1988252" cy="39600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474C68-45ED-7944-F425-1ECCF54671A1}"/>
              </a:ext>
            </a:extLst>
          </p:cNvPr>
          <p:cNvCxnSpPr>
            <a:cxnSpLocks/>
          </p:cNvCxnSpPr>
          <p:nvPr/>
        </p:nvCxnSpPr>
        <p:spPr>
          <a:xfrm>
            <a:off x="3479800" y="3429000"/>
            <a:ext cx="5232400" cy="0"/>
          </a:xfrm>
          <a:prstGeom prst="straightConnector1">
            <a:avLst/>
          </a:prstGeom>
          <a:ln w="19050" cap="rnd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0AAEE7-A2ED-65A8-9EE0-7A647985D6EC}"/>
              </a:ext>
            </a:extLst>
          </p:cNvPr>
          <p:cNvSpPr txBox="1"/>
          <p:nvPr/>
        </p:nvSpPr>
        <p:spPr>
          <a:xfrm>
            <a:off x="4583419" y="2641600"/>
            <a:ext cx="302518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latin typeface="Peyda(FaNum)" pitchFamily="2" charset="-78"/>
                <a:cs typeface="Peyda(FaNum)" pitchFamily="2" charset="-78"/>
              </a:rPr>
              <a:t>نقاشی‌ها و نگاره‌ها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26F7E-58F6-8F30-3C4B-8757C4685464}"/>
              </a:ext>
            </a:extLst>
          </p:cNvPr>
          <p:cNvSpPr txBox="1"/>
          <p:nvPr/>
        </p:nvSpPr>
        <p:spPr>
          <a:xfrm>
            <a:off x="3616795" y="3631626"/>
            <a:ext cx="49584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chemeClr val="bg1">
                    <a:lumMod val="85000"/>
                  </a:schemeClr>
                </a:solidFill>
                <a:latin typeface="Peyda(FaNum)" pitchFamily="2" charset="-78"/>
                <a:cs typeface="Peyda(FaNum)" pitchFamily="2" charset="-78"/>
              </a:rPr>
              <a:t>استفاده از نقاشی‌ها و نگاره‌ها بر روی دیواره‌های غارها و...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B660-3BFC-2646-9BB9-AC720DDE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7777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بوجود آمدن خط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8</a:t>
            </a:fld>
            <a:endParaRPr lang="fa-I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CC5768-FB4E-7705-5ABB-CA0BE6F2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840" y="2810384"/>
            <a:ext cx="2520000" cy="252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A34A7F1-2CCC-6B8A-4E10-1BB78E4BB1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747" b="9820"/>
          <a:stretch/>
        </p:blipFill>
        <p:spPr>
          <a:xfrm flipH="1">
            <a:off x="1554160" y="2450384"/>
            <a:ext cx="402818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7413437-5B17-5E52-A161-40910905B4ED}"/>
              </a:ext>
            </a:extLst>
          </p:cNvPr>
          <p:cNvSpPr/>
          <p:nvPr/>
        </p:nvSpPr>
        <p:spPr>
          <a:xfrm>
            <a:off x="539400" y="1822768"/>
            <a:ext cx="11113200" cy="4495232"/>
          </a:xfrm>
          <a:prstGeom prst="roundRect">
            <a:avLst>
              <a:gd name="adj" fmla="val 1953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FF819E-734F-DAB1-CB3E-217B79F85E1F}"/>
              </a:ext>
            </a:extLst>
          </p:cNvPr>
          <p:cNvSpPr/>
          <p:nvPr/>
        </p:nvSpPr>
        <p:spPr>
          <a:xfrm>
            <a:off x="539400" y="540000"/>
            <a:ext cx="11113200" cy="1080000"/>
          </a:xfrm>
          <a:prstGeom prst="roundRect">
            <a:avLst>
              <a:gd name="adj" fmla="val 9479"/>
            </a:avLst>
          </a:prstGeom>
          <a:solidFill>
            <a:srgbClr val="26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0A813CF3-FF26-758F-2DC0-3E839D2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000"/>
            <a:ext cx="10515600" cy="1080000"/>
          </a:xfrm>
        </p:spPr>
        <p:txBody>
          <a:bodyPr>
            <a:normAutofit/>
          </a:bodyPr>
          <a:lstStyle/>
          <a:p>
            <a:r>
              <a:rPr lang="fa-IR" sz="3200" dirty="0"/>
              <a:t>بوجود آمدن خط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CF97EFDA-1063-37C9-359D-8C8CBD3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8C-D84B-4E81-82A2-E3795FE6D5CF}" type="slidenum">
              <a:rPr lang="fa-IR" smtClean="0"/>
              <a:t>9</a:t>
            </a:fld>
            <a:endParaRPr lang="fa-IR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19305-45FA-A951-AACE-CAAE0346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301" y="2450384"/>
            <a:ext cx="3240000" cy="324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D7F95-D4A9-936F-02B5-55B16BC13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701" y="245038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1084</Words>
  <Application>Microsoft Office PowerPoint</Application>
  <PresentationFormat>Widescreen</PresentationFormat>
  <Paragraphs>194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Peyda(FaNum) Light</vt:lpstr>
      <vt:lpstr>Peyda(FaNum) Medium</vt:lpstr>
      <vt:lpstr>Calibri</vt:lpstr>
      <vt:lpstr>Wingdings</vt:lpstr>
      <vt:lpstr>Arial</vt:lpstr>
      <vt:lpstr>Peyda(FaNum)</vt:lpstr>
      <vt:lpstr>Peyda(FaNum) SemiBold</vt:lpstr>
      <vt:lpstr>Office Theme</vt:lpstr>
      <vt:lpstr>Prompt Engineering</vt:lpstr>
      <vt:lpstr>نگاهی به گذشته</vt:lpstr>
      <vt:lpstr>قبل از بوجود آمدن خط</vt:lpstr>
      <vt:lpstr>PowerPoint Presentation</vt:lpstr>
      <vt:lpstr>PowerPoint Presentation</vt:lpstr>
      <vt:lpstr>PowerPoint Presentation</vt:lpstr>
      <vt:lpstr>PowerPoint Presentation</vt:lpstr>
      <vt:lpstr>بوجود آمدن خط</vt:lpstr>
      <vt:lpstr>بوجود آمدن خط</vt:lpstr>
      <vt:lpstr>نگاهی به گذشته</vt:lpstr>
      <vt:lpstr>اختراع کامپیوتر</vt:lpstr>
      <vt:lpstr>PowerPoint Presentation</vt:lpstr>
      <vt:lpstr>PowerPoint Presentation</vt:lpstr>
      <vt:lpstr>PowerPoint Presentation</vt:lpstr>
      <vt:lpstr>نگاهی به گذشته</vt:lpstr>
      <vt:lpstr>شبکه‌های کامپیوتری</vt:lpstr>
      <vt:lpstr>PowerPoint Presentation</vt:lpstr>
      <vt:lpstr>PowerPoint Presentation</vt:lpstr>
      <vt:lpstr>نگاهی به گذشته</vt:lpstr>
      <vt:lpstr>هوش مصنوعی</vt:lpstr>
      <vt:lpstr>PowerPoint Presentation</vt:lpstr>
      <vt:lpstr>زمان حال</vt:lpstr>
      <vt:lpstr>ارتباط با هوش مصنوعی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پرامپت‌نویسی</vt:lpstr>
      <vt:lpstr>استفاده از محدودکننده‌ها برای تمایز داده‌ها از پرامپت</vt:lpstr>
      <vt:lpstr>درخواست خروجی ساختاریافته</vt:lpstr>
      <vt:lpstr>اضافه کردن اطلاعات سبک برای تغییر لحن خروجی</vt:lpstr>
      <vt:lpstr>دادن شرایطی به مدل و پرسیدن اگر آن‌ها صحیح هستند</vt:lpstr>
      <vt:lpstr>دادن مثال‌های موفقی از انجام و سپس پرسیدن</vt:lpstr>
      <vt:lpstr>مشخص کردن گام‌های لازم برای انجام یک کار</vt:lpstr>
      <vt:lpstr>دستور به مدل برای کار کردن روی راه حل خودش قبل از دادن جواب</vt:lpstr>
      <vt:lpstr>تکرار و بهبود پرامپت‌ها</vt:lpstr>
      <vt:lpstr>پرامپت‌نویسی</vt:lpstr>
      <vt:lpstr>PowerPoint Presentation</vt:lpstr>
      <vt:lpstr>نقش‌دهی</vt:lpstr>
      <vt:lpstr>نمونه‌های اندک</vt:lpstr>
      <vt:lpstr>زنجیره‌ی فکری</vt:lpstr>
      <vt:lpstr>زنجیره فکری بدون نمونه</vt:lpstr>
      <vt:lpstr>از کمترین به بیشترین</vt:lpstr>
      <vt:lpstr>ترکیب تکنیک‌ها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Engineering</dc:title>
  <dc:creator>Ali</dc:creator>
  <cp:lastModifiedBy>Ali</cp:lastModifiedBy>
  <cp:revision>69</cp:revision>
  <dcterms:created xsi:type="dcterms:W3CDTF">2023-12-07T13:15:18Z</dcterms:created>
  <dcterms:modified xsi:type="dcterms:W3CDTF">2023-12-25T08:59:04Z</dcterms:modified>
</cp:coreProperties>
</file>