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6" r:id="rId2"/>
    <p:sldId id="419" r:id="rId3"/>
    <p:sldId id="412" r:id="rId4"/>
    <p:sldId id="311" r:id="rId5"/>
    <p:sldId id="313" r:id="rId6"/>
    <p:sldId id="425" r:id="rId7"/>
    <p:sldId id="411" r:id="rId8"/>
    <p:sldId id="424" r:id="rId9"/>
    <p:sldId id="418" r:id="rId10"/>
  </p:sldIdLst>
  <p:sldSz cx="12192000" cy="6858000"/>
  <p:notesSz cx="6858000" cy="9947275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3969" autoAdjust="0"/>
  </p:normalViewPr>
  <p:slideViewPr>
    <p:cSldViewPr snapToGrid="0">
      <p:cViewPr varScale="1">
        <p:scale>
          <a:sx n="61" d="100"/>
          <a:sy n="61" d="100"/>
        </p:scale>
        <p:origin x="1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9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t\PPT\New%20folder\Graphs%202017%20to%20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t\PPT\New%20folder\Graphs%202017%20to%20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t\PPT\New%20folder\Graphs%202017%20to%20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t\PPT\New%20folder\Graphs%202017%20to%20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t\PPT\Performance%20Review%20December%202021\Graphs%202017%20to%20202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esident\PPT\New%20folder\Graphs%202017%20to%20202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(4)'!$B$1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(4)'!$A$2:$A$7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 formatCode="mmm\-yy">
                  <c:v>44713</c:v>
                </c:pt>
              </c:numCache>
            </c:numRef>
          </c:cat>
          <c:val>
            <c:numRef>
              <c:f>'Sheet1 (4)'!$B$2:$B$7</c:f>
              <c:numCache>
                <c:formatCode>General</c:formatCode>
                <c:ptCount val="6"/>
                <c:pt idx="0">
                  <c:v>204</c:v>
                </c:pt>
                <c:pt idx="1">
                  <c:v>151</c:v>
                </c:pt>
                <c:pt idx="2">
                  <c:v>139</c:v>
                </c:pt>
                <c:pt idx="3">
                  <c:v>301</c:v>
                </c:pt>
                <c:pt idx="4">
                  <c:v>458</c:v>
                </c:pt>
                <c:pt idx="5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3-44D0-923E-CA47B972C8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813416"/>
        <c:axId val="589812760"/>
      </c:barChart>
      <c:catAx>
        <c:axId val="58981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2760"/>
        <c:crosses val="autoZero"/>
        <c:auto val="1"/>
        <c:lblAlgn val="ctr"/>
        <c:lblOffset val="100"/>
        <c:noMultiLvlLbl val="0"/>
      </c:catAx>
      <c:valAx>
        <c:axId val="5898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3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(4)'!$C$1</c:f>
              <c:strCache>
                <c:ptCount val="1"/>
                <c:pt idx="0">
                  <c:v>Deposit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(4)'!$A$2:$A$7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 formatCode="mmm\-yy">
                  <c:v>44713</c:v>
                </c:pt>
              </c:numCache>
            </c:numRef>
          </c:cat>
          <c:val>
            <c:numRef>
              <c:f>'Sheet1 (4)'!$C$2:$C$7</c:f>
              <c:numCache>
                <c:formatCode>_-* #,##0_-;\-* #,##0_-;_-* "-"??_-;_-@_-</c:formatCode>
                <c:ptCount val="6"/>
                <c:pt idx="0">
                  <c:v>9547</c:v>
                </c:pt>
                <c:pt idx="1">
                  <c:v>11063</c:v>
                </c:pt>
                <c:pt idx="2">
                  <c:v>11874</c:v>
                </c:pt>
                <c:pt idx="3">
                  <c:v>13700</c:v>
                </c:pt>
                <c:pt idx="4">
                  <c:v>17270</c:v>
                </c:pt>
                <c:pt idx="5">
                  <c:v>20763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F2-4088-92C7-8EC687147D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813416"/>
        <c:axId val="589812760"/>
      </c:barChart>
      <c:catAx>
        <c:axId val="58981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2760"/>
        <c:crosses val="autoZero"/>
        <c:auto val="1"/>
        <c:lblAlgn val="ctr"/>
        <c:lblOffset val="100"/>
        <c:noMultiLvlLbl val="0"/>
      </c:catAx>
      <c:valAx>
        <c:axId val="5898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3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(4)'!$D$1</c:f>
              <c:strCache>
                <c:ptCount val="1"/>
                <c:pt idx="0">
                  <c:v>Advances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(4)'!$A$2:$A$7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 formatCode="mmm\-yy">
                  <c:v>44713</c:v>
                </c:pt>
              </c:numCache>
            </c:numRef>
          </c:cat>
          <c:val>
            <c:numRef>
              <c:f>'Sheet1 (4)'!$D$2:$D$7</c:f>
              <c:numCache>
                <c:formatCode>#,##0</c:formatCode>
                <c:ptCount val="6"/>
                <c:pt idx="0">
                  <c:v>2575</c:v>
                </c:pt>
                <c:pt idx="1">
                  <c:v>2189</c:v>
                </c:pt>
                <c:pt idx="2">
                  <c:v>2209</c:v>
                </c:pt>
                <c:pt idx="3">
                  <c:v>2450</c:v>
                </c:pt>
                <c:pt idx="4">
                  <c:v>3056</c:v>
                </c:pt>
                <c:pt idx="5">
                  <c:v>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83-4D56-991E-5CA23774CE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813416"/>
        <c:axId val="589812760"/>
      </c:barChart>
      <c:catAx>
        <c:axId val="58981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2760"/>
        <c:crosses val="autoZero"/>
        <c:auto val="1"/>
        <c:lblAlgn val="ctr"/>
        <c:lblOffset val="100"/>
        <c:noMultiLvlLbl val="0"/>
      </c:catAx>
      <c:valAx>
        <c:axId val="5898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3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(4)'!$E$1</c:f>
              <c:strCache>
                <c:ptCount val="1"/>
                <c:pt idx="0">
                  <c:v>Remittance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(4)'!$A$2:$A$7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 formatCode="mmm\-yy">
                  <c:v>44713</c:v>
                </c:pt>
              </c:numCache>
            </c:numRef>
          </c:cat>
          <c:val>
            <c:numRef>
              <c:f>'Sheet1 (4)'!$E$2:$E$7</c:f>
              <c:numCache>
                <c:formatCode>General</c:formatCode>
                <c:ptCount val="6"/>
                <c:pt idx="0">
                  <c:v>213</c:v>
                </c:pt>
                <c:pt idx="1">
                  <c:v>511</c:v>
                </c:pt>
                <c:pt idx="2">
                  <c:v>863</c:v>
                </c:pt>
                <c:pt idx="3" formatCode="#,##0">
                  <c:v>2856</c:v>
                </c:pt>
                <c:pt idx="4" formatCode="#,##0">
                  <c:v>4250</c:v>
                </c:pt>
                <c:pt idx="5">
                  <c:v>2255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D-4D89-94A3-C229ACBBA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9813416"/>
        <c:axId val="589812760"/>
      </c:barChart>
      <c:catAx>
        <c:axId val="58981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2760"/>
        <c:crosses val="autoZero"/>
        <c:auto val="1"/>
        <c:lblAlgn val="ctr"/>
        <c:lblOffset val="100"/>
        <c:noMultiLvlLbl val="0"/>
      </c:catAx>
      <c:valAx>
        <c:axId val="5898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3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9813416"/>
        <c:axId val="589812760"/>
      </c:barChart>
      <c:catAx>
        <c:axId val="58981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2760"/>
        <c:crosses val="autoZero"/>
        <c:auto val="1"/>
        <c:lblAlgn val="ctr"/>
        <c:lblOffset val="100"/>
        <c:noMultiLvlLbl val="0"/>
      </c:catAx>
      <c:valAx>
        <c:axId val="5898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3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'Sheet1 (4)'!$F$1</c:f>
              <c:strCache>
                <c:ptCount val="1"/>
                <c:pt idx="0">
                  <c:v>Assets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'Sheet1 (4)'!$A$2:$A$7</c:f>
              <c:numCache>
                <c:formatCode>General</c:formatCod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 formatCode="mmm\-yy">
                  <c:v>44713</c:v>
                </c:pt>
              </c:numCache>
            </c:numRef>
          </c:cat>
          <c:val>
            <c:numRef>
              <c:f>'Sheet1 (4)'!$F$2:$F$7</c:f>
              <c:numCache>
                <c:formatCode>#,##0</c:formatCode>
                <c:ptCount val="6"/>
                <c:pt idx="0">
                  <c:v>10840</c:v>
                </c:pt>
                <c:pt idx="1">
                  <c:v>12411</c:v>
                </c:pt>
                <c:pt idx="2">
                  <c:v>13566</c:v>
                </c:pt>
                <c:pt idx="3">
                  <c:v>16819</c:v>
                </c:pt>
                <c:pt idx="4">
                  <c:v>23693</c:v>
                </c:pt>
                <c:pt idx="5">
                  <c:v>27374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E-4586-AA8A-3729C261E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9813416"/>
        <c:axId val="589812760"/>
      </c:barChart>
      <c:catAx>
        <c:axId val="589813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2760"/>
        <c:crosses val="autoZero"/>
        <c:auto val="1"/>
        <c:lblAlgn val="ctr"/>
        <c:lblOffset val="100"/>
        <c:noMultiLvlLbl val="0"/>
      </c:catAx>
      <c:valAx>
        <c:axId val="589812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89813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33F25-E9BB-4C26-BED0-9C9A18A8331A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900"/>
            <a:ext cx="5486400" cy="3916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BD2AD-66BE-4028-9DA7-C06DDFB7B69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87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BD2AD-66BE-4028-9DA7-C06DDFB7B69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71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0A04-115D-415E-AAD9-CB58B3F3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B517C-5034-4EDB-8B83-8E69E5268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8E1-138B-4298-BD8A-2525AB2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D776-C7C3-4980-B6C8-F3F596EE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997FE-EB5A-4589-ACA7-AFB9BC13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8556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206C-BC05-4624-87D6-51FECCDF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F1C9-5484-4A62-A840-BCC2AA7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48B8-8251-4D16-B4BE-B0BB0611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4059-3BAB-4F04-9B69-98AA929F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ECBB-C147-4FC0-AAF5-AC887B36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97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757E0-829E-48BE-9DF8-CBF85FC28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4AC5B-D12B-49C3-8A6F-1B8EEF2AA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03B4-2B01-4EBC-A959-D2A1E550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F5F20-A672-4CCB-BC44-046D1E6E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409E-A3CD-42D6-8F73-20437F7B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996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F31E-93E3-425A-B81C-25E8A87E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06212-7484-463A-A995-DB040B4D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C02F-D821-4F7B-AD48-730BF33F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0D45-C7D6-4380-B3AC-F822A7B3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3586-F25C-470D-8BBC-02944E50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829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278C-8461-47C9-AAEB-49F00543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C5CC-EADC-4079-AF43-833606897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EA1A-AB03-4050-9AA6-5BBF76D3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6ECE-2CAB-45EC-8B40-71693A7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3ABA-4706-46BE-AECC-FBB4FAD2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753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98AF-AC4D-44E3-8D65-14C93813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7E3-B3C7-4A6A-9DE3-40648FEA5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C9C82-C60B-48F8-91E6-BF0DD678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519D-5A95-4F0B-BEE1-601C3034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E17B-A6C5-4B64-AED3-8CFF05FA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3447-AC82-4B6A-979A-9C570FC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875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B9F9-CCDF-4E93-8283-23257A6C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724B-9173-4FF9-A193-B638E7F1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3DA19-6955-4795-9795-E2086BF3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4DECA-8C19-4F38-B50E-5FAEDFC6E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8" indent="0">
              <a:buNone/>
              <a:defRPr sz="2000" b="1"/>
            </a:lvl2pPr>
            <a:lvl3pPr marL="914436" indent="0">
              <a:buNone/>
              <a:defRPr sz="1800" b="1"/>
            </a:lvl3pPr>
            <a:lvl4pPr marL="1371654" indent="0">
              <a:buNone/>
              <a:defRPr sz="1600" b="1"/>
            </a:lvl4pPr>
            <a:lvl5pPr marL="1828872" indent="0">
              <a:buNone/>
              <a:defRPr sz="1600" b="1"/>
            </a:lvl5pPr>
            <a:lvl6pPr marL="2286090" indent="0">
              <a:buNone/>
              <a:defRPr sz="1600" b="1"/>
            </a:lvl6pPr>
            <a:lvl7pPr marL="2743308" indent="0">
              <a:buNone/>
              <a:defRPr sz="1600" b="1"/>
            </a:lvl7pPr>
            <a:lvl8pPr marL="3200526" indent="0">
              <a:buNone/>
              <a:defRPr sz="1600" b="1"/>
            </a:lvl8pPr>
            <a:lvl9pPr marL="3657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7960E-CD2E-4D27-A013-58A4FDD6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2B9B0-A43C-47E7-A60A-2E1DCB32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A9E25-2FC9-434C-813B-246F4863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77798-4D4A-4A1F-95F7-21F89A1D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72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70EB-3454-4761-8C38-5CFA0156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846E1-DCC5-492E-9F47-ED6B6CC4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559F8-8759-4ACE-A297-0452478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8EF0E-F302-4CA4-9D9E-FC5F7D4C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638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9214F-36D9-48E1-90C9-DA02647B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DC5C0-AD69-42B1-8C96-C30DDC2A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C0F39-0C15-4E4A-A906-90AA992D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36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8A11-5536-41BD-A39F-84304A61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E8AF-C4C4-4758-BAF5-74CB490B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D0A6C-4C4E-403C-A713-C250C850D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9933B-7582-425C-9214-0C8D784F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4E8F0-B3B4-4CE8-8FB9-841924A2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50CAE-B0E5-44DB-A21A-C1384299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829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A2E2-6E2B-4953-AEA3-C581236F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9FE88-BA60-43C4-A5E7-0C9794467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6" indent="0">
              <a:buNone/>
              <a:defRPr sz="2401"/>
            </a:lvl3pPr>
            <a:lvl4pPr marL="1371654" indent="0">
              <a:buNone/>
              <a:defRPr sz="2000"/>
            </a:lvl4pPr>
            <a:lvl5pPr marL="1828872" indent="0">
              <a:buNone/>
              <a:defRPr sz="2000"/>
            </a:lvl5pPr>
            <a:lvl6pPr marL="2286090" indent="0">
              <a:buNone/>
              <a:defRPr sz="2000"/>
            </a:lvl6pPr>
            <a:lvl7pPr marL="2743308" indent="0">
              <a:buNone/>
              <a:defRPr sz="2000"/>
            </a:lvl7pPr>
            <a:lvl8pPr marL="3200526" indent="0">
              <a:buNone/>
              <a:defRPr sz="2000"/>
            </a:lvl8pPr>
            <a:lvl9pPr marL="3657744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EBA87-B3B5-4B3E-B64C-851001C2D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0"/>
            </a:lvl2pPr>
            <a:lvl3pPr marL="914436" indent="0">
              <a:buNone/>
              <a:defRPr sz="1200"/>
            </a:lvl3pPr>
            <a:lvl4pPr marL="1371654" indent="0">
              <a:buNone/>
              <a:defRPr sz="1000"/>
            </a:lvl4pPr>
            <a:lvl5pPr marL="1828872" indent="0">
              <a:buNone/>
              <a:defRPr sz="1000"/>
            </a:lvl5pPr>
            <a:lvl6pPr marL="2286090" indent="0">
              <a:buNone/>
              <a:defRPr sz="1000"/>
            </a:lvl6pPr>
            <a:lvl7pPr marL="2743308" indent="0">
              <a:buNone/>
              <a:defRPr sz="1000"/>
            </a:lvl7pPr>
            <a:lvl8pPr marL="3200526" indent="0">
              <a:buNone/>
              <a:defRPr sz="1000"/>
            </a:lvl8pPr>
            <a:lvl9pPr marL="36577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9FEB-4E22-4D5D-9741-B331678A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CB8F-F254-4012-A6BB-9FDB7FD8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BF27-5548-44E2-9AC0-CBF08E73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034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D51E3-FC6E-409D-B6BB-E0B007C5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654A-54E0-462E-9E38-88B52508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71E2-6220-4B42-BD66-FBA96DD0C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B3F42-553B-4998-857B-4077DA3908E6}" type="datetimeFigureOut">
              <a:rPr lang="en-PK" smtClean="0"/>
              <a:t>25/08/2022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8A0C-9027-496C-9992-6CCD2A643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29AF-845F-47B8-AA4B-642DD88BC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7FF1-397A-4233-9B2A-7521DC9B42C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88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7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3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2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9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8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35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4" indent="-228609" algn="l" defTabSz="9144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2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0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8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6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44" algn="l" defTabSz="9144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EC4C71-B32B-4E0B-ABB0-404FB933CEBE}"/>
              </a:ext>
            </a:extLst>
          </p:cNvPr>
          <p:cNvGrpSpPr/>
          <p:nvPr/>
        </p:nvGrpSpPr>
        <p:grpSpPr>
          <a:xfrm>
            <a:off x="10871204" y="-5984"/>
            <a:ext cx="1324055" cy="6876287"/>
            <a:chOff x="10871200" y="-5984"/>
            <a:chExt cx="1324055" cy="68762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1B00F-8635-425B-B0F4-1F5FEAD5F8F0}"/>
                </a:ext>
              </a:extLst>
            </p:cNvPr>
            <p:cNvSpPr/>
            <p:nvPr/>
          </p:nvSpPr>
          <p:spPr>
            <a:xfrm>
              <a:off x="10871200" y="-5984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5B1768-36E3-4BB3-9CD3-C86667ED987B}"/>
                </a:ext>
              </a:extLst>
            </p:cNvPr>
            <p:cNvSpPr/>
            <p:nvPr/>
          </p:nvSpPr>
          <p:spPr>
            <a:xfrm>
              <a:off x="11691255" y="30303"/>
              <a:ext cx="504000" cy="68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F9DA31-EED2-4C24-90F1-14B575BD93AA}"/>
                </a:ext>
              </a:extLst>
            </p:cNvPr>
            <p:cNvSpPr/>
            <p:nvPr/>
          </p:nvSpPr>
          <p:spPr>
            <a:xfrm>
              <a:off x="10875213" y="6431102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302025D-4A71-416B-BF42-710217BFE94B}"/>
              </a:ext>
            </a:extLst>
          </p:cNvPr>
          <p:cNvSpPr/>
          <p:nvPr/>
        </p:nvSpPr>
        <p:spPr>
          <a:xfrm>
            <a:off x="0" y="0"/>
            <a:ext cx="5065296" cy="6858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872ED4-07BC-49EB-A9A9-EE7A54B4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3" y="2463791"/>
            <a:ext cx="4073663" cy="16457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2BD5E1-C525-4471-B04E-0CFE7A9D0730}"/>
              </a:ext>
            </a:extLst>
          </p:cNvPr>
          <p:cNvSpPr/>
          <p:nvPr/>
        </p:nvSpPr>
        <p:spPr>
          <a:xfrm>
            <a:off x="-4013" y="6435599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226A3-C8C3-4867-9394-F6FC9AA39AB4}"/>
              </a:ext>
            </a:extLst>
          </p:cNvPr>
          <p:cNvSpPr/>
          <p:nvPr/>
        </p:nvSpPr>
        <p:spPr>
          <a:xfrm>
            <a:off x="-4013" y="6320896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5465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EC4C71-B32B-4E0B-ABB0-404FB933CEBE}"/>
              </a:ext>
            </a:extLst>
          </p:cNvPr>
          <p:cNvGrpSpPr/>
          <p:nvPr/>
        </p:nvGrpSpPr>
        <p:grpSpPr>
          <a:xfrm>
            <a:off x="10871204" y="-5984"/>
            <a:ext cx="1324055" cy="6876287"/>
            <a:chOff x="10871200" y="-5984"/>
            <a:chExt cx="1324055" cy="68762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1B00F-8635-425B-B0F4-1F5FEAD5F8F0}"/>
                </a:ext>
              </a:extLst>
            </p:cNvPr>
            <p:cNvSpPr/>
            <p:nvPr/>
          </p:nvSpPr>
          <p:spPr>
            <a:xfrm>
              <a:off x="10871200" y="-5984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5B1768-36E3-4BB3-9CD3-C86667ED987B}"/>
                </a:ext>
              </a:extLst>
            </p:cNvPr>
            <p:cNvSpPr/>
            <p:nvPr/>
          </p:nvSpPr>
          <p:spPr>
            <a:xfrm>
              <a:off x="11691255" y="30303"/>
              <a:ext cx="504000" cy="68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F9DA31-EED2-4C24-90F1-14B575BD93AA}"/>
                </a:ext>
              </a:extLst>
            </p:cNvPr>
            <p:cNvSpPr/>
            <p:nvPr/>
          </p:nvSpPr>
          <p:spPr>
            <a:xfrm>
              <a:off x="10875213" y="6431102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AB2CB0-6666-4949-8EEC-3D445623B583}"/>
              </a:ext>
            </a:extLst>
          </p:cNvPr>
          <p:cNvGrpSpPr/>
          <p:nvPr/>
        </p:nvGrpSpPr>
        <p:grpSpPr>
          <a:xfrm>
            <a:off x="-4013" y="978275"/>
            <a:ext cx="378088" cy="749579"/>
            <a:chOff x="-4013" y="978275"/>
            <a:chExt cx="378088" cy="749579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5AE645-D9A7-4695-9C4C-36ABAB712396}"/>
                </a:ext>
              </a:extLst>
            </p:cNvPr>
            <p:cNvSpPr/>
            <p:nvPr/>
          </p:nvSpPr>
          <p:spPr>
            <a:xfrm>
              <a:off x="-4013" y="978280"/>
              <a:ext cx="156413" cy="749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570B0-D974-46E6-A1A3-CDD5C4951162}"/>
                </a:ext>
              </a:extLst>
            </p:cNvPr>
            <p:cNvSpPr/>
            <p:nvPr/>
          </p:nvSpPr>
          <p:spPr>
            <a:xfrm>
              <a:off x="217662" y="978275"/>
              <a:ext cx="156413" cy="749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1" name="Title 3">
            <a:extLst>
              <a:ext uri="{FF2B5EF4-FFF2-40B4-BE49-F238E27FC236}">
                <a16:creationId xmlns:a16="http://schemas.microsoft.com/office/drawing/2014/main" id="{F899A9C8-E780-4072-9D6E-0FEFAA16C750}"/>
              </a:ext>
            </a:extLst>
          </p:cNvPr>
          <p:cNvSpPr txBox="1">
            <a:spLocks/>
          </p:cNvSpPr>
          <p:nvPr/>
        </p:nvSpPr>
        <p:spPr>
          <a:xfrm>
            <a:off x="-225512" y="1640082"/>
            <a:ext cx="4968000" cy="357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US" sz="4400" b="1" dirty="0"/>
              <a:t>Financial Highlights</a:t>
            </a:r>
            <a:endParaRPr lang="en-US" sz="4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E083F-7540-442D-808A-BB61DE474E95}"/>
              </a:ext>
            </a:extLst>
          </p:cNvPr>
          <p:cNvGrpSpPr/>
          <p:nvPr/>
        </p:nvGrpSpPr>
        <p:grpSpPr>
          <a:xfrm>
            <a:off x="4832213" y="577513"/>
            <a:ext cx="6643891" cy="5791202"/>
            <a:chOff x="4562573" y="243970"/>
            <a:chExt cx="7644062" cy="6361625"/>
          </a:xfrm>
        </p:grpSpPr>
        <p:pic>
          <p:nvPicPr>
            <p:cNvPr id="14" name="Content Placeholder 8" descr="A picture containing person, text, food&#10;&#10;Description automatically generated">
              <a:extLst>
                <a:ext uri="{FF2B5EF4-FFF2-40B4-BE49-F238E27FC236}">
                  <a16:creationId xmlns:a16="http://schemas.microsoft.com/office/drawing/2014/main" id="{BB059A64-1F81-4807-8DD1-8B0A6410C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26" r="-1" b="20817"/>
            <a:stretch/>
          </p:blipFill>
          <p:spPr>
            <a:xfrm>
              <a:off x="4562573" y="3429000"/>
              <a:ext cx="7644062" cy="317659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066E65-5D1F-416E-8009-6E43036DB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573" y="243970"/>
              <a:ext cx="7629427" cy="309600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067B6-B92A-0CAD-0FDA-868743C40541}"/>
              </a:ext>
            </a:extLst>
          </p:cNvPr>
          <p:cNvSpPr/>
          <p:nvPr/>
        </p:nvSpPr>
        <p:spPr>
          <a:xfrm>
            <a:off x="-4013" y="6344668"/>
            <a:ext cx="12192000" cy="736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8D059-D0EE-5243-EFC7-0AF46DB68213}"/>
              </a:ext>
            </a:extLst>
          </p:cNvPr>
          <p:cNvSpPr/>
          <p:nvPr/>
        </p:nvSpPr>
        <p:spPr>
          <a:xfrm>
            <a:off x="0" y="6443051"/>
            <a:ext cx="12192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03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EC4C71-B32B-4E0B-ABB0-404FB933CEBE}"/>
              </a:ext>
            </a:extLst>
          </p:cNvPr>
          <p:cNvGrpSpPr/>
          <p:nvPr/>
        </p:nvGrpSpPr>
        <p:grpSpPr>
          <a:xfrm>
            <a:off x="10871204" y="-5984"/>
            <a:ext cx="1324055" cy="6876287"/>
            <a:chOff x="10871200" y="-5984"/>
            <a:chExt cx="1324055" cy="68762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1B00F-8635-425B-B0F4-1F5FEAD5F8F0}"/>
                </a:ext>
              </a:extLst>
            </p:cNvPr>
            <p:cNvSpPr/>
            <p:nvPr/>
          </p:nvSpPr>
          <p:spPr>
            <a:xfrm>
              <a:off x="10871200" y="-5984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5B1768-36E3-4BB3-9CD3-C86667ED987B}"/>
                </a:ext>
              </a:extLst>
            </p:cNvPr>
            <p:cNvSpPr/>
            <p:nvPr/>
          </p:nvSpPr>
          <p:spPr>
            <a:xfrm>
              <a:off x="11691255" y="30303"/>
              <a:ext cx="504000" cy="68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F9DA31-EED2-4C24-90F1-14B575BD93AA}"/>
                </a:ext>
              </a:extLst>
            </p:cNvPr>
            <p:cNvSpPr/>
            <p:nvPr/>
          </p:nvSpPr>
          <p:spPr>
            <a:xfrm>
              <a:off x="10875213" y="6431102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12BD5E1-C525-4471-B04E-0CFE7A9D0730}"/>
              </a:ext>
            </a:extLst>
          </p:cNvPr>
          <p:cNvSpPr/>
          <p:nvPr/>
        </p:nvSpPr>
        <p:spPr>
          <a:xfrm>
            <a:off x="-4013" y="6435599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226A3-C8C3-4867-9394-F6FC9AA39AB4}"/>
              </a:ext>
            </a:extLst>
          </p:cNvPr>
          <p:cNvSpPr/>
          <p:nvPr/>
        </p:nvSpPr>
        <p:spPr>
          <a:xfrm>
            <a:off x="-4013" y="6320896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7B4868-A723-4921-BA16-8FE91D5A479C}"/>
              </a:ext>
            </a:extLst>
          </p:cNvPr>
          <p:cNvGrpSpPr/>
          <p:nvPr/>
        </p:nvGrpSpPr>
        <p:grpSpPr>
          <a:xfrm>
            <a:off x="-4013" y="978275"/>
            <a:ext cx="378088" cy="749579"/>
            <a:chOff x="-4013" y="978275"/>
            <a:chExt cx="378088" cy="749579"/>
          </a:xfrm>
          <a:solidFill>
            <a:srgbClr val="FFC0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2F22A9-CB22-4E59-8664-34509E6D7A78}"/>
                </a:ext>
              </a:extLst>
            </p:cNvPr>
            <p:cNvSpPr/>
            <p:nvPr/>
          </p:nvSpPr>
          <p:spPr>
            <a:xfrm>
              <a:off x="-4013" y="978280"/>
              <a:ext cx="156413" cy="749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BD8709-C4C6-429F-B09B-E771B44E336E}"/>
                </a:ext>
              </a:extLst>
            </p:cNvPr>
            <p:cNvSpPr/>
            <p:nvPr/>
          </p:nvSpPr>
          <p:spPr>
            <a:xfrm>
              <a:off x="217662" y="978275"/>
              <a:ext cx="156413" cy="749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2209B4D-56F2-4490-B803-5DB62332ED93}"/>
              </a:ext>
            </a:extLst>
          </p:cNvPr>
          <p:cNvSpPr txBox="1">
            <a:spLocks/>
          </p:cNvSpPr>
          <p:nvPr/>
        </p:nvSpPr>
        <p:spPr>
          <a:xfrm>
            <a:off x="1141009" y="-134199"/>
            <a:ext cx="9792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600" b="1" u="sng" dirty="0">
                <a:solidFill>
                  <a:schemeClr val="tx1"/>
                </a:solidFill>
              </a:rPr>
              <a:t>Financial Highlights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61A1E4-6AC6-4275-AB73-CC94B3F1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3" y="14154"/>
            <a:ext cx="1229042" cy="441617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ADF803-B93F-4E92-AD6E-6ABAF32E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526736"/>
              </p:ext>
            </p:extLst>
          </p:nvPr>
        </p:nvGraphicFramePr>
        <p:xfrm>
          <a:off x="720504" y="1073632"/>
          <a:ext cx="10691999" cy="518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0947">
                  <a:extLst>
                    <a:ext uri="{9D8B030D-6E8A-4147-A177-3AD203B41FA5}">
                      <a16:colId xmlns:a16="http://schemas.microsoft.com/office/drawing/2014/main" val="3557980091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2485757850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4083939756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1732499847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1155335986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2639629040"/>
                    </a:ext>
                  </a:extLst>
                </a:gridCol>
                <a:gridCol w="1406842">
                  <a:extLst>
                    <a:ext uri="{9D8B030D-6E8A-4147-A177-3AD203B41FA5}">
                      <a16:colId xmlns:a16="http://schemas.microsoft.com/office/drawing/2014/main" val="2272792314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KPIs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2017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2018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2019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2020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2021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June 2022</a:t>
                      </a:r>
                      <a:endParaRPr lang="en-PK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78526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Operating Profit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204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151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139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301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458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429</a:t>
                      </a:r>
                      <a:endParaRPr lang="en-PK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39077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2400" b="1" dirty="0"/>
                        <a:t>Deposits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9,547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11,063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11,874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13,700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17,270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20,763</a:t>
                      </a:r>
                      <a:endParaRPr lang="en-PK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59291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2400" b="1" dirty="0"/>
                        <a:t>Advances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2,575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2,189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2,209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2,450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3,056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3,337</a:t>
                      </a:r>
                      <a:endParaRPr lang="en-PK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71837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2400" b="1" dirty="0"/>
                        <a:t>Home Remittances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213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511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863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2,856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4,250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2,225</a:t>
                      </a:r>
                      <a:endParaRPr lang="en-PK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88707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 Assets</a:t>
                      </a:r>
                      <a:endParaRPr lang="en-PK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10,840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12,411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13,566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16,819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23,693</a:t>
                      </a:r>
                      <a:endParaRPr lang="en-PK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27,374</a:t>
                      </a:r>
                      <a:endParaRPr lang="en-PK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552097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D119F121-203D-4902-B258-3BBF78D8AD84}"/>
              </a:ext>
            </a:extLst>
          </p:cNvPr>
          <p:cNvSpPr txBox="1">
            <a:spLocks/>
          </p:cNvSpPr>
          <p:nvPr/>
        </p:nvSpPr>
        <p:spPr>
          <a:xfrm>
            <a:off x="9955436" y="709954"/>
            <a:ext cx="1584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Rs. in million</a:t>
            </a:r>
            <a:endParaRPr lang="en-US" sz="36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73982-DA88-C508-D42E-32CCF8B4C7D7}"/>
              </a:ext>
            </a:extLst>
          </p:cNvPr>
          <p:cNvSpPr/>
          <p:nvPr/>
        </p:nvSpPr>
        <p:spPr>
          <a:xfrm>
            <a:off x="-4013" y="6344668"/>
            <a:ext cx="12192000" cy="736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8344FE-A85F-AE34-BB01-BCB37716087F}"/>
              </a:ext>
            </a:extLst>
          </p:cNvPr>
          <p:cNvSpPr/>
          <p:nvPr/>
        </p:nvSpPr>
        <p:spPr>
          <a:xfrm>
            <a:off x="0" y="6443051"/>
            <a:ext cx="12192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345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BBED94-B030-42C0-9291-D04CC7E3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3" y="14154"/>
            <a:ext cx="1229042" cy="4416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01B108-B339-4CEE-8314-40EB4699BD69}"/>
              </a:ext>
            </a:extLst>
          </p:cNvPr>
          <p:cNvSpPr txBox="1">
            <a:spLocks/>
          </p:cNvSpPr>
          <p:nvPr/>
        </p:nvSpPr>
        <p:spPr>
          <a:xfrm>
            <a:off x="1200001" y="11401"/>
            <a:ext cx="97920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</a:rPr>
              <a:t>Operating Profit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190FD3-EA0A-44E8-BD6D-E4BE7C3AD098}"/>
              </a:ext>
            </a:extLst>
          </p:cNvPr>
          <p:cNvSpPr txBox="1">
            <a:spLocks/>
          </p:cNvSpPr>
          <p:nvPr/>
        </p:nvSpPr>
        <p:spPr>
          <a:xfrm>
            <a:off x="9955436" y="783696"/>
            <a:ext cx="1584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Rs. in million</a:t>
            </a:r>
            <a:endParaRPr lang="en-US" sz="36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3DB88E-090D-4A49-B749-0DFA343D0BE5}"/>
              </a:ext>
            </a:extLst>
          </p:cNvPr>
          <p:cNvCxnSpPr>
            <a:cxnSpLocks/>
          </p:cNvCxnSpPr>
          <p:nvPr/>
        </p:nvCxnSpPr>
        <p:spPr>
          <a:xfrm>
            <a:off x="4530004" y="732557"/>
            <a:ext cx="3132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7140F-4782-44E3-8121-07C1519EA26E}"/>
              </a:ext>
            </a:extLst>
          </p:cNvPr>
          <p:cNvSpPr/>
          <p:nvPr/>
        </p:nvSpPr>
        <p:spPr>
          <a:xfrm>
            <a:off x="-4013" y="6421745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901C7-CE8E-4939-983D-550FE6CA7CC0}"/>
              </a:ext>
            </a:extLst>
          </p:cNvPr>
          <p:cNvSpPr/>
          <p:nvPr/>
        </p:nvSpPr>
        <p:spPr>
          <a:xfrm>
            <a:off x="-4013" y="6309433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2ECA83-10F6-428A-9302-DFB31D0BB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073732"/>
              </p:ext>
            </p:extLst>
          </p:nvPr>
        </p:nvGraphicFramePr>
        <p:xfrm>
          <a:off x="410234" y="1247392"/>
          <a:ext cx="113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647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BBED94-B030-42C0-9291-D04CC7E3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3" y="14154"/>
            <a:ext cx="1229042" cy="4416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101B108-B339-4CEE-8314-40EB4699BD69}"/>
              </a:ext>
            </a:extLst>
          </p:cNvPr>
          <p:cNvSpPr txBox="1">
            <a:spLocks/>
          </p:cNvSpPr>
          <p:nvPr/>
        </p:nvSpPr>
        <p:spPr>
          <a:xfrm>
            <a:off x="3216000" y="11401"/>
            <a:ext cx="57600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</a:rPr>
              <a:t>Deposits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905DA-5721-45F3-88B8-E7D0C0E56AEE}"/>
              </a:ext>
            </a:extLst>
          </p:cNvPr>
          <p:cNvSpPr/>
          <p:nvPr/>
        </p:nvSpPr>
        <p:spPr>
          <a:xfrm>
            <a:off x="-4013" y="6436493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66599-EEE1-4A97-BEF4-1084E940A603}"/>
              </a:ext>
            </a:extLst>
          </p:cNvPr>
          <p:cNvSpPr/>
          <p:nvPr/>
        </p:nvSpPr>
        <p:spPr>
          <a:xfrm>
            <a:off x="-4013" y="6307040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BC93E-AF39-4110-9F0D-01DEA0B11AE7}"/>
              </a:ext>
            </a:extLst>
          </p:cNvPr>
          <p:cNvCxnSpPr>
            <a:cxnSpLocks/>
          </p:cNvCxnSpPr>
          <p:nvPr/>
        </p:nvCxnSpPr>
        <p:spPr>
          <a:xfrm>
            <a:off x="5088000" y="732557"/>
            <a:ext cx="2016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B4CD7238-967E-4947-90CA-C663289328CD}"/>
              </a:ext>
            </a:extLst>
          </p:cNvPr>
          <p:cNvSpPr txBox="1">
            <a:spLocks/>
          </p:cNvSpPr>
          <p:nvPr/>
        </p:nvSpPr>
        <p:spPr>
          <a:xfrm>
            <a:off x="10340769" y="788616"/>
            <a:ext cx="1584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Rs. in million</a:t>
            </a:r>
            <a:endParaRPr lang="en-US" sz="36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721BF74-BAE3-4FC8-A71F-BC0F509EB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072206"/>
              </p:ext>
            </p:extLst>
          </p:nvPr>
        </p:nvGraphicFramePr>
        <p:xfrm>
          <a:off x="426000" y="1151237"/>
          <a:ext cx="113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4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BBED94-B030-42C0-9291-D04CC7E3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3" y="14154"/>
            <a:ext cx="1229042" cy="44161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D190FD3-EA0A-44E8-BD6D-E4BE7C3AD098}"/>
              </a:ext>
            </a:extLst>
          </p:cNvPr>
          <p:cNvSpPr txBox="1">
            <a:spLocks/>
          </p:cNvSpPr>
          <p:nvPr/>
        </p:nvSpPr>
        <p:spPr>
          <a:xfrm>
            <a:off x="10345498" y="783696"/>
            <a:ext cx="1584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Rs. in million</a:t>
            </a:r>
            <a:endParaRPr lang="en-US" sz="36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3DB88E-090D-4A49-B749-0DFA343D0BE5}"/>
              </a:ext>
            </a:extLst>
          </p:cNvPr>
          <p:cNvCxnSpPr>
            <a:cxnSpLocks/>
          </p:cNvCxnSpPr>
          <p:nvPr/>
        </p:nvCxnSpPr>
        <p:spPr>
          <a:xfrm>
            <a:off x="5214000" y="732557"/>
            <a:ext cx="1764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905DA-5721-45F3-88B8-E7D0C0E56AEE}"/>
              </a:ext>
            </a:extLst>
          </p:cNvPr>
          <p:cNvSpPr/>
          <p:nvPr/>
        </p:nvSpPr>
        <p:spPr>
          <a:xfrm>
            <a:off x="-4013" y="6436493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66599-EEE1-4A97-BEF4-1084E940A603}"/>
              </a:ext>
            </a:extLst>
          </p:cNvPr>
          <p:cNvSpPr/>
          <p:nvPr/>
        </p:nvSpPr>
        <p:spPr>
          <a:xfrm>
            <a:off x="-4013" y="6307040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5484B9-009B-49C4-8E47-CF2E697237C0}"/>
              </a:ext>
            </a:extLst>
          </p:cNvPr>
          <p:cNvSpPr txBox="1">
            <a:spLocks/>
          </p:cNvSpPr>
          <p:nvPr/>
        </p:nvSpPr>
        <p:spPr>
          <a:xfrm>
            <a:off x="3216000" y="11401"/>
            <a:ext cx="57600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</a:rPr>
              <a:t>Advances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936C3A4-404C-4CB3-BEA4-CF46959FB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194153"/>
              </p:ext>
            </p:extLst>
          </p:nvPr>
        </p:nvGraphicFramePr>
        <p:xfrm>
          <a:off x="426000" y="1200095"/>
          <a:ext cx="113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7825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BBED94-B030-42C0-9291-D04CC7E3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3" y="14154"/>
            <a:ext cx="1229042" cy="4416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C905DA-5721-45F3-88B8-E7D0C0E56AEE}"/>
              </a:ext>
            </a:extLst>
          </p:cNvPr>
          <p:cNvSpPr/>
          <p:nvPr/>
        </p:nvSpPr>
        <p:spPr>
          <a:xfrm>
            <a:off x="-4013" y="6436493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66599-EEE1-4A97-BEF4-1084E940A603}"/>
              </a:ext>
            </a:extLst>
          </p:cNvPr>
          <p:cNvSpPr/>
          <p:nvPr/>
        </p:nvSpPr>
        <p:spPr>
          <a:xfrm>
            <a:off x="-4013" y="6307040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4CD7238-967E-4947-90CA-C663289328CD}"/>
              </a:ext>
            </a:extLst>
          </p:cNvPr>
          <p:cNvSpPr txBox="1">
            <a:spLocks/>
          </p:cNvSpPr>
          <p:nvPr/>
        </p:nvSpPr>
        <p:spPr>
          <a:xfrm>
            <a:off x="10339981" y="788616"/>
            <a:ext cx="1584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Rs. in million</a:t>
            </a:r>
            <a:endParaRPr lang="en-US" sz="36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695BA34-1261-4074-A1C4-6E5211F13D8A}"/>
              </a:ext>
            </a:extLst>
          </p:cNvPr>
          <p:cNvSpPr txBox="1">
            <a:spLocks/>
          </p:cNvSpPr>
          <p:nvPr/>
        </p:nvSpPr>
        <p:spPr>
          <a:xfrm>
            <a:off x="3216000" y="-18096"/>
            <a:ext cx="57600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</a:rPr>
              <a:t>Foreign Remittances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5A67C3-3CC9-4C1C-8156-CFF4383C71DE}"/>
              </a:ext>
            </a:extLst>
          </p:cNvPr>
          <p:cNvCxnSpPr>
            <a:cxnSpLocks/>
          </p:cNvCxnSpPr>
          <p:nvPr/>
        </p:nvCxnSpPr>
        <p:spPr>
          <a:xfrm>
            <a:off x="4152000" y="703060"/>
            <a:ext cx="3888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ED96FB-3DD3-4E50-9B21-75A2A2584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962899"/>
              </p:ext>
            </p:extLst>
          </p:nvPr>
        </p:nvGraphicFramePr>
        <p:xfrm>
          <a:off x="426000" y="1233335"/>
          <a:ext cx="113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841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7BBED94-B030-42C0-9291-D04CC7E3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3" y="14154"/>
            <a:ext cx="1229042" cy="44161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D190FD3-EA0A-44E8-BD6D-E4BE7C3AD098}"/>
              </a:ext>
            </a:extLst>
          </p:cNvPr>
          <p:cNvSpPr txBox="1">
            <a:spLocks/>
          </p:cNvSpPr>
          <p:nvPr/>
        </p:nvSpPr>
        <p:spPr>
          <a:xfrm>
            <a:off x="10345498" y="783696"/>
            <a:ext cx="1584000" cy="3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  <a:latin typeface="Trebuchet MS" panose="020B0603020202020204" pitchFamily="34" charset="0"/>
              </a:rPr>
              <a:t>Rs. in million</a:t>
            </a:r>
            <a:endParaRPr lang="en-US" sz="3600" b="1" u="sng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3DB88E-090D-4A49-B749-0DFA343D0BE5}"/>
              </a:ext>
            </a:extLst>
          </p:cNvPr>
          <p:cNvCxnSpPr>
            <a:cxnSpLocks/>
          </p:cNvCxnSpPr>
          <p:nvPr/>
        </p:nvCxnSpPr>
        <p:spPr>
          <a:xfrm>
            <a:off x="4962000" y="732557"/>
            <a:ext cx="226800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C905DA-5721-45F3-88B8-E7D0C0E56AEE}"/>
              </a:ext>
            </a:extLst>
          </p:cNvPr>
          <p:cNvSpPr/>
          <p:nvPr/>
        </p:nvSpPr>
        <p:spPr>
          <a:xfrm>
            <a:off x="-4013" y="6436493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66599-EEE1-4A97-BEF4-1084E940A603}"/>
              </a:ext>
            </a:extLst>
          </p:cNvPr>
          <p:cNvSpPr/>
          <p:nvPr/>
        </p:nvSpPr>
        <p:spPr>
          <a:xfrm>
            <a:off x="-4013" y="6307040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5484B9-009B-49C4-8E47-CF2E697237C0}"/>
              </a:ext>
            </a:extLst>
          </p:cNvPr>
          <p:cNvSpPr txBox="1">
            <a:spLocks/>
          </p:cNvSpPr>
          <p:nvPr/>
        </p:nvSpPr>
        <p:spPr>
          <a:xfrm>
            <a:off x="3216000" y="-32843"/>
            <a:ext cx="5760000" cy="865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4000" b="1" dirty="0">
                <a:solidFill>
                  <a:schemeClr val="tx1"/>
                </a:solidFill>
              </a:rPr>
              <a:t>Total Assets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E8305A4-B609-4A56-9066-E59FEED6EE38}"/>
              </a:ext>
            </a:extLst>
          </p:cNvPr>
          <p:cNvGraphicFramePr>
            <a:graphicFrameLocks/>
          </p:cNvGraphicFramePr>
          <p:nvPr/>
        </p:nvGraphicFramePr>
        <p:xfrm>
          <a:off x="6264854" y="1083846"/>
          <a:ext cx="576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62F096-828D-43D5-A83D-2B19F405D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042074"/>
              </p:ext>
            </p:extLst>
          </p:nvPr>
        </p:nvGraphicFramePr>
        <p:xfrm>
          <a:off x="426000" y="1088305"/>
          <a:ext cx="1134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763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1EC4C71-B32B-4E0B-ABB0-404FB933CEBE}"/>
              </a:ext>
            </a:extLst>
          </p:cNvPr>
          <p:cNvGrpSpPr/>
          <p:nvPr/>
        </p:nvGrpSpPr>
        <p:grpSpPr>
          <a:xfrm>
            <a:off x="10871204" y="-5984"/>
            <a:ext cx="1324055" cy="6876287"/>
            <a:chOff x="10871200" y="-5984"/>
            <a:chExt cx="1324055" cy="68762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1B00F-8635-425B-B0F4-1F5FEAD5F8F0}"/>
                </a:ext>
              </a:extLst>
            </p:cNvPr>
            <p:cNvSpPr/>
            <p:nvPr/>
          </p:nvSpPr>
          <p:spPr>
            <a:xfrm>
              <a:off x="10871200" y="-5984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5B1768-36E3-4BB3-9CD3-C86667ED987B}"/>
                </a:ext>
              </a:extLst>
            </p:cNvPr>
            <p:cNvSpPr/>
            <p:nvPr/>
          </p:nvSpPr>
          <p:spPr>
            <a:xfrm>
              <a:off x="11691255" y="30303"/>
              <a:ext cx="504000" cy="684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F9DA31-EED2-4C24-90F1-14B575BD93AA}"/>
                </a:ext>
              </a:extLst>
            </p:cNvPr>
            <p:cNvSpPr/>
            <p:nvPr/>
          </p:nvSpPr>
          <p:spPr>
            <a:xfrm>
              <a:off x="10875213" y="6431102"/>
              <a:ext cx="1316787" cy="43272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AAB2CB0-6666-4949-8EEC-3D445623B583}"/>
              </a:ext>
            </a:extLst>
          </p:cNvPr>
          <p:cNvGrpSpPr/>
          <p:nvPr/>
        </p:nvGrpSpPr>
        <p:grpSpPr>
          <a:xfrm>
            <a:off x="-4013" y="978275"/>
            <a:ext cx="378088" cy="749579"/>
            <a:chOff x="-4013" y="978275"/>
            <a:chExt cx="378088" cy="749579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5AE645-D9A7-4695-9C4C-36ABAB712396}"/>
                </a:ext>
              </a:extLst>
            </p:cNvPr>
            <p:cNvSpPr/>
            <p:nvPr/>
          </p:nvSpPr>
          <p:spPr>
            <a:xfrm>
              <a:off x="-4013" y="978280"/>
              <a:ext cx="156413" cy="749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570B0-D974-46E6-A1A3-CDD5C4951162}"/>
                </a:ext>
              </a:extLst>
            </p:cNvPr>
            <p:cNvSpPr/>
            <p:nvPr/>
          </p:nvSpPr>
          <p:spPr>
            <a:xfrm>
              <a:off x="217662" y="978275"/>
              <a:ext cx="156413" cy="7495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BED94-B030-42C0-9291-D04CC7E38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3" y="14154"/>
            <a:ext cx="1229042" cy="4416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1E1E6E-3054-4096-B281-0A7FD6B6C878}"/>
              </a:ext>
            </a:extLst>
          </p:cNvPr>
          <p:cNvSpPr/>
          <p:nvPr/>
        </p:nvSpPr>
        <p:spPr>
          <a:xfrm>
            <a:off x="-4013" y="6435599"/>
            <a:ext cx="12204000" cy="44161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2F1774-506B-408A-9F28-0F16C7BACC4E}"/>
              </a:ext>
            </a:extLst>
          </p:cNvPr>
          <p:cNvSpPr/>
          <p:nvPr/>
        </p:nvSpPr>
        <p:spPr>
          <a:xfrm>
            <a:off x="-4013" y="6320896"/>
            <a:ext cx="12204000" cy="66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9F3A256-6E3B-41E3-B973-632D334B790C}"/>
              </a:ext>
            </a:extLst>
          </p:cNvPr>
          <p:cNvSpPr txBox="1">
            <a:spLocks/>
          </p:cNvSpPr>
          <p:nvPr/>
        </p:nvSpPr>
        <p:spPr>
          <a:xfrm>
            <a:off x="2895493" y="2502958"/>
            <a:ext cx="6401015" cy="18520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189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/>
              <a:t>Thank You</a:t>
            </a:r>
            <a:endParaRPr lang="ru-RU" sz="8000" b="1" dirty="0"/>
          </a:p>
        </p:txBody>
      </p:sp>
    </p:spTree>
    <p:extLst>
      <p:ext uri="{BB962C8B-B14F-4D97-AF65-F5344CB8AC3E}">
        <p14:creationId xmlns:p14="http://schemas.microsoft.com/office/powerpoint/2010/main" val="399520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5518</TotalTime>
  <Words>85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92312</dc:creator>
  <cp:lastModifiedBy>92312</cp:lastModifiedBy>
  <cp:revision>82</cp:revision>
  <cp:lastPrinted>2022-05-13T14:57:36Z</cp:lastPrinted>
  <dcterms:created xsi:type="dcterms:W3CDTF">2021-12-06T12:00:30Z</dcterms:created>
  <dcterms:modified xsi:type="dcterms:W3CDTF">2022-08-25T10:21:27Z</dcterms:modified>
</cp:coreProperties>
</file>