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76" r:id="rId6"/>
    <p:sldId id="277" r:id="rId7"/>
    <p:sldId id="274" r:id="rId8"/>
    <p:sldId id="272" r:id="rId9"/>
    <p:sldId id="273" r:id="rId10"/>
    <p:sldId id="265" r:id="rId11"/>
    <p:sldId id="266" r:id="rId12"/>
    <p:sldId id="275" r:id="rId13"/>
    <p:sldId id="267" r:id="rId14"/>
    <p:sldId id="268" r:id="rId15"/>
    <p:sldId id="269" r:id="rId16"/>
    <p:sldId id="270" r:id="rId17"/>
    <p:sldId id="271"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A4016-4E60-42B6-92F9-4BD8D9C852E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49CFF49-E615-435A-AD8A-1D7193531DBB}">
      <dgm:prSet phldrT="[文本]" custT="1"/>
      <dgm:spPr>
        <a:solidFill>
          <a:schemeClr val="bg2">
            <a:lumMod val="50000"/>
          </a:schemeClr>
        </a:solidFill>
      </dgm:spPr>
      <dgm:t>
        <a:bodyPr/>
        <a:lstStyle/>
        <a:p>
          <a:r>
            <a:rPr lang="zh-CN" altLang="en-US" sz="2400" dirty="0" smtClean="0"/>
            <a:t>货币发行</a:t>
          </a:r>
          <a:endParaRPr lang="zh-CN" altLang="en-US" sz="2400" dirty="0"/>
        </a:p>
      </dgm:t>
    </dgm:pt>
    <dgm:pt modelId="{4DEE4D03-B457-4FB7-A9B3-9E93E89F9964}" type="parTrans" cxnId="{54C7D5B6-F1A4-4BD5-9DC6-56CD64C8F1AE}">
      <dgm:prSet/>
      <dgm:spPr/>
      <dgm:t>
        <a:bodyPr/>
        <a:lstStyle/>
        <a:p>
          <a:endParaRPr lang="zh-CN" altLang="en-US" sz="1400"/>
        </a:p>
      </dgm:t>
    </dgm:pt>
    <dgm:pt modelId="{30B6CAD5-B176-45E9-A087-65FCB90FAEDA}" type="sibTrans" cxnId="{54C7D5B6-F1A4-4BD5-9DC6-56CD64C8F1AE}">
      <dgm:prSet/>
      <dgm:spPr/>
      <dgm:t>
        <a:bodyPr/>
        <a:lstStyle/>
        <a:p>
          <a:endParaRPr lang="zh-CN" altLang="en-US" sz="1400"/>
        </a:p>
      </dgm:t>
    </dgm:pt>
    <dgm:pt modelId="{2387A698-3B8B-414F-9A98-C6197FF74BB4}">
      <dgm:prSet phldrT="[文本]" custT="1"/>
      <dgm:spPr>
        <a:solidFill>
          <a:srgbClr val="7030A0"/>
        </a:solidFill>
      </dgm:spPr>
      <dgm:t>
        <a:bodyPr/>
        <a:lstStyle/>
        <a:p>
          <a:r>
            <a:rPr lang="zh-CN" altLang="en-US" sz="2400" smtClean="0"/>
            <a:t>存款</a:t>
          </a:r>
          <a:endParaRPr lang="zh-CN" altLang="en-US" sz="2400" dirty="0"/>
        </a:p>
      </dgm:t>
    </dgm:pt>
    <dgm:pt modelId="{BFD8809D-1243-458D-919E-EDDD57E3D184}" type="parTrans" cxnId="{E9AE22B7-46AB-45D9-9495-988EEE2FBBE5}">
      <dgm:prSet/>
      <dgm:spPr/>
      <dgm:t>
        <a:bodyPr/>
        <a:lstStyle/>
        <a:p>
          <a:endParaRPr lang="zh-CN" altLang="en-US" sz="1400"/>
        </a:p>
      </dgm:t>
    </dgm:pt>
    <dgm:pt modelId="{43A6872F-8DCC-460B-AF72-04DB65F208CA}" type="sibTrans" cxnId="{E9AE22B7-46AB-45D9-9495-988EEE2FBBE5}">
      <dgm:prSet/>
      <dgm:spPr/>
      <dgm:t>
        <a:bodyPr/>
        <a:lstStyle/>
        <a:p>
          <a:endParaRPr lang="zh-CN" altLang="en-US" sz="1400"/>
        </a:p>
      </dgm:t>
    </dgm:pt>
    <dgm:pt modelId="{53976DAA-9416-4B4A-B224-463D99FC73A7}">
      <dgm:prSet phldrT="[文本]" custT="1"/>
      <dgm:spPr/>
      <dgm:t>
        <a:bodyPr/>
        <a:lstStyle/>
        <a:p>
          <a:r>
            <a:rPr lang="zh-CN" altLang="en-US" sz="2400" dirty="0" smtClean="0"/>
            <a:t>贷款</a:t>
          </a:r>
          <a:endParaRPr lang="zh-CN" altLang="en-US" sz="2400" dirty="0"/>
        </a:p>
      </dgm:t>
    </dgm:pt>
    <dgm:pt modelId="{E04D41CA-6703-4161-9653-BCC27E2BAA7A}" type="parTrans" cxnId="{711B2881-470A-4592-AC6D-78E4BFEE9ACD}">
      <dgm:prSet/>
      <dgm:spPr/>
      <dgm:t>
        <a:bodyPr/>
        <a:lstStyle/>
        <a:p>
          <a:endParaRPr lang="zh-CN" altLang="en-US" sz="1400"/>
        </a:p>
      </dgm:t>
    </dgm:pt>
    <dgm:pt modelId="{0B42F1D1-5D1D-497C-8A54-FED1CEE8BBF1}" type="sibTrans" cxnId="{711B2881-470A-4592-AC6D-78E4BFEE9ACD}">
      <dgm:prSet/>
      <dgm:spPr/>
      <dgm:t>
        <a:bodyPr/>
        <a:lstStyle/>
        <a:p>
          <a:endParaRPr lang="zh-CN" altLang="en-US" sz="1400"/>
        </a:p>
      </dgm:t>
    </dgm:pt>
    <dgm:pt modelId="{04E2F93A-9629-41CB-9937-2137B1F81962}">
      <dgm:prSet phldrT="[文本]" custT="1"/>
      <dgm:spPr>
        <a:solidFill>
          <a:srgbClr val="92D050"/>
        </a:solidFill>
      </dgm:spPr>
      <dgm:t>
        <a:bodyPr/>
        <a:lstStyle/>
        <a:p>
          <a:r>
            <a:rPr lang="zh-CN" altLang="en-US" sz="2400" dirty="0" smtClean="0"/>
            <a:t>扩展业务</a:t>
          </a:r>
          <a:endParaRPr lang="zh-CN" altLang="en-US" sz="2400" dirty="0"/>
        </a:p>
      </dgm:t>
    </dgm:pt>
    <dgm:pt modelId="{BA61D7F3-5E42-4A00-8AD6-68B0DA6E14C7}" type="parTrans" cxnId="{A6AC2B6D-31DC-4764-8DB7-DB98E9C896D2}">
      <dgm:prSet/>
      <dgm:spPr/>
      <dgm:t>
        <a:bodyPr/>
        <a:lstStyle/>
        <a:p>
          <a:endParaRPr lang="zh-CN" altLang="en-US" sz="1400"/>
        </a:p>
      </dgm:t>
    </dgm:pt>
    <dgm:pt modelId="{A3065461-72CF-4337-9C00-3AE4EF4D2178}" type="sibTrans" cxnId="{A6AC2B6D-31DC-4764-8DB7-DB98E9C896D2}">
      <dgm:prSet/>
      <dgm:spPr/>
      <dgm:t>
        <a:bodyPr/>
        <a:lstStyle/>
        <a:p>
          <a:endParaRPr lang="zh-CN" altLang="en-US" sz="1400"/>
        </a:p>
      </dgm:t>
    </dgm:pt>
    <dgm:pt modelId="{F1D87A9F-B9A2-4921-8493-20B9F91BFA2A}">
      <dgm:prSet custT="1"/>
      <dgm:spPr/>
      <dgm:t>
        <a:bodyPr/>
        <a:lstStyle/>
        <a:p>
          <a:r>
            <a:rPr lang="zh-CN" altLang="en-US" sz="1800" dirty="0" smtClean="0">
              <a:solidFill>
                <a:srgbClr val="7F7F7F"/>
              </a:solidFill>
              <a:latin typeface="幼圆" panose="02010509060101010101" pitchFamily="49" charset="-122"/>
              <a:ea typeface="幼圆" panose="02010509060101010101" pitchFamily="49" charset="-122"/>
              <a:sym typeface="幼圆" panose="02010509060101010101" pitchFamily="49" charset="-122"/>
            </a:rPr>
            <a:t>银行负责印刷并发行货币，会给每个小组开一个银行的户头，在各小组的账户内会有初始资金。</a:t>
          </a:r>
          <a:endParaRPr lang="zh-CN" altLang="en-US" sz="1800" dirty="0"/>
        </a:p>
      </dgm:t>
    </dgm:pt>
    <dgm:pt modelId="{0D1A445A-0E78-4868-BCB3-2558BCE6213E}" type="parTrans" cxnId="{3C3695ED-2733-41E3-A4BF-4DDAA4766CC0}">
      <dgm:prSet/>
      <dgm:spPr/>
      <dgm:t>
        <a:bodyPr/>
        <a:lstStyle/>
        <a:p>
          <a:endParaRPr lang="zh-CN" altLang="en-US" sz="1400"/>
        </a:p>
      </dgm:t>
    </dgm:pt>
    <dgm:pt modelId="{0B24B496-D07B-4CFB-8531-12D681FBA27D}" type="sibTrans" cxnId="{3C3695ED-2733-41E3-A4BF-4DDAA4766CC0}">
      <dgm:prSet/>
      <dgm:spPr/>
      <dgm:t>
        <a:bodyPr/>
        <a:lstStyle/>
        <a:p>
          <a:endParaRPr lang="zh-CN" altLang="en-US" sz="1400"/>
        </a:p>
      </dgm:t>
    </dgm:pt>
    <dgm:pt modelId="{B279D513-C686-4E9F-A023-3F2856C96DFA}">
      <dgm:prSet custT="1"/>
      <dgm:spPr/>
      <dgm:t>
        <a:bodyPr/>
        <a:lstStyle/>
        <a:p>
          <a:r>
            <a:rPr lang="zh-CN" altLang="en-US" sz="1800" dirty="0" smtClean="0">
              <a:solidFill>
                <a:srgbClr val="7F7F7F"/>
              </a:solidFill>
              <a:latin typeface="幼圆" panose="02010509060101010101" pitchFamily="49" charset="-122"/>
              <a:ea typeface="幼圆" panose="02010509060101010101" pitchFamily="49" charset="-122"/>
              <a:sym typeface="幼圆" panose="02010509060101010101" pitchFamily="49" charset="-122"/>
            </a:rPr>
            <a:t>支出过多导致资金紧缺，还可以找银行申请贷款。</a:t>
          </a:r>
          <a:endParaRPr lang="zh-CN" altLang="en-US" sz="1800" dirty="0"/>
        </a:p>
      </dgm:t>
    </dgm:pt>
    <dgm:pt modelId="{4EAC2CE1-8068-43F6-8290-8D5F5093FB40}" type="parTrans" cxnId="{42C51A44-2058-4A22-A44A-6A2F8347AFD9}">
      <dgm:prSet/>
      <dgm:spPr/>
      <dgm:t>
        <a:bodyPr/>
        <a:lstStyle/>
        <a:p>
          <a:endParaRPr lang="zh-CN" altLang="en-US" sz="1400"/>
        </a:p>
      </dgm:t>
    </dgm:pt>
    <dgm:pt modelId="{69C5E933-6F19-4A9B-BD9E-02B012C0930C}" type="sibTrans" cxnId="{42C51A44-2058-4A22-A44A-6A2F8347AFD9}">
      <dgm:prSet/>
      <dgm:spPr/>
      <dgm:t>
        <a:bodyPr/>
        <a:lstStyle/>
        <a:p>
          <a:endParaRPr lang="zh-CN" altLang="en-US" sz="1400"/>
        </a:p>
      </dgm:t>
    </dgm:pt>
    <dgm:pt modelId="{4382A58E-D1FB-4CA5-A8B6-3B5E5DB26353}">
      <dgm:prSet custT="1"/>
      <dgm:spPr/>
      <dgm:t>
        <a:bodyPr/>
        <a:lstStyle/>
        <a:p>
          <a:r>
            <a:rPr lang="zh-CN" altLang="en-US" sz="1800" dirty="0" smtClean="0">
              <a:solidFill>
                <a:srgbClr val="7F7F7F"/>
              </a:solidFill>
              <a:latin typeface="幼圆" panose="02010509060101010101" pitchFamily="49" charset="-122"/>
              <a:ea typeface="幼圆" panose="02010509060101010101" pitchFamily="49" charset="-122"/>
            </a:rPr>
            <a:t>彩票、理财</a:t>
          </a:r>
          <a:endParaRPr lang="zh-CN" altLang="en-US" sz="1800" dirty="0">
            <a:solidFill>
              <a:srgbClr val="7F7F7F"/>
            </a:solidFill>
            <a:latin typeface="幼圆" panose="02010509060101010101" pitchFamily="49" charset="-122"/>
            <a:ea typeface="幼圆" panose="02010509060101010101" pitchFamily="49" charset="-122"/>
          </a:endParaRPr>
        </a:p>
      </dgm:t>
    </dgm:pt>
    <dgm:pt modelId="{17D455E7-A174-46E3-A975-7EB0AE297E6D}" type="parTrans" cxnId="{CF6BFF62-4265-4BB7-9134-E267812F9C2B}">
      <dgm:prSet/>
      <dgm:spPr/>
      <dgm:t>
        <a:bodyPr/>
        <a:lstStyle/>
        <a:p>
          <a:endParaRPr lang="zh-CN" altLang="en-US" sz="1400"/>
        </a:p>
      </dgm:t>
    </dgm:pt>
    <dgm:pt modelId="{72BDCA0A-BCB5-4D4A-8492-990A673E449C}" type="sibTrans" cxnId="{CF6BFF62-4265-4BB7-9134-E267812F9C2B}">
      <dgm:prSet/>
      <dgm:spPr/>
      <dgm:t>
        <a:bodyPr/>
        <a:lstStyle/>
        <a:p>
          <a:endParaRPr lang="zh-CN" altLang="en-US" sz="1400"/>
        </a:p>
      </dgm:t>
    </dgm:pt>
    <dgm:pt modelId="{A1C67539-A7E4-4BC4-840E-D8CCAF5E8443}">
      <dgm:prSet custT="1"/>
      <dgm:spPr/>
      <dgm:t>
        <a:bodyPr/>
        <a:lstStyle/>
        <a:p>
          <a:r>
            <a:rPr lang="zh-CN" altLang="en-US" sz="1800" dirty="0" smtClean="0">
              <a:solidFill>
                <a:srgbClr val="7F7F7F"/>
              </a:solidFill>
              <a:latin typeface="幼圆" panose="02010509060101010101" pitchFamily="49" charset="-122"/>
              <a:ea typeface="幼圆" panose="02010509060101010101" pitchFamily="49" charset="-122"/>
              <a:sym typeface="幼圆" panose="02010509060101010101" pitchFamily="49" charset="-122"/>
            </a:rPr>
            <a:t>手头有多余的资金，可以将钱存入银行，获得一定的利息。存款分为活期存款与定期存款，利率与详细规则不太一样，具体情况还要由</a:t>
          </a:r>
          <a:r>
            <a:rPr lang="en-US" altLang="zh-CN" sz="1800" dirty="0" smtClean="0">
              <a:solidFill>
                <a:srgbClr val="7F7F7F"/>
              </a:solidFill>
              <a:latin typeface="幼圆" panose="02010509060101010101" pitchFamily="49" charset="-122"/>
              <a:ea typeface="幼圆" panose="02010509060101010101" pitchFamily="49" charset="-122"/>
              <a:sym typeface="幼圆" panose="02010509060101010101" pitchFamily="49" charset="-122"/>
            </a:rPr>
            <a:t>CFO</a:t>
          </a:r>
          <a:r>
            <a:rPr lang="zh-CN" altLang="en-US" sz="1800" dirty="0" smtClean="0">
              <a:solidFill>
                <a:srgbClr val="7F7F7F"/>
              </a:solidFill>
              <a:latin typeface="幼圆" panose="02010509060101010101" pitchFamily="49" charset="-122"/>
              <a:ea typeface="幼圆" panose="02010509060101010101" pitchFamily="49" charset="-122"/>
              <a:sym typeface="幼圆" panose="02010509060101010101" pitchFamily="49" charset="-122"/>
            </a:rPr>
            <a:t>慎重考虑。</a:t>
          </a:r>
          <a:endParaRPr lang="zh-CN" altLang="en-US" sz="1800" dirty="0"/>
        </a:p>
      </dgm:t>
    </dgm:pt>
    <dgm:pt modelId="{1AD050F4-2857-421C-86B6-87CBF28E770C}" type="sibTrans" cxnId="{30391304-5136-4D4B-89F3-4D4C6DF95AEF}">
      <dgm:prSet/>
      <dgm:spPr/>
      <dgm:t>
        <a:bodyPr/>
        <a:lstStyle/>
        <a:p>
          <a:endParaRPr lang="zh-CN" altLang="en-US" sz="1400"/>
        </a:p>
      </dgm:t>
    </dgm:pt>
    <dgm:pt modelId="{3CC1061A-F9DE-4A4C-8231-C62D8E9617DF}" type="parTrans" cxnId="{30391304-5136-4D4B-89F3-4D4C6DF95AEF}">
      <dgm:prSet/>
      <dgm:spPr/>
      <dgm:t>
        <a:bodyPr/>
        <a:lstStyle/>
        <a:p>
          <a:endParaRPr lang="zh-CN" altLang="en-US" sz="1400"/>
        </a:p>
      </dgm:t>
    </dgm:pt>
    <dgm:pt modelId="{B9BB4767-942D-4D97-9A01-84C9BEF6AB78}" type="pres">
      <dgm:prSet presAssocID="{0BEA4016-4E60-42B6-92F9-4BD8D9C852E8}" presName="Name0" presStyleCnt="0">
        <dgm:presLayoutVars>
          <dgm:dir/>
          <dgm:animLvl val="lvl"/>
          <dgm:resizeHandles val="exact"/>
        </dgm:presLayoutVars>
      </dgm:prSet>
      <dgm:spPr/>
      <dgm:t>
        <a:bodyPr/>
        <a:lstStyle/>
        <a:p>
          <a:endParaRPr lang="en-US"/>
        </a:p>
      </dgm:t>
    </dgm:pt>
    <dgm:pt modelId="{B13B557B-8B7A-46F6-B9B3-2559899217FE}" type="pres">
      <dgm:prSet presAssocID="{949CFF49-E615-435A-AD8A-1D7193531DBB}" presName="composite" presStyleCnt="0"/>
      <dgm:spPr/>
    </dgm:pt>
    <dgm:pt modelId="{E2BEE234-20E8-4527-B2C1-4E130C969825}" type="pres">
      <dgm:prSet presAssocID="{949CFF49-E615-435A-AD8A-1D7193531DBB}" presName="parTx" presStyleLbl="alignNode1" presStyleIdx="0" presStyleCnt="4">
        <dgm:presLayoutVars>
          <dgm:chMax val="0"/>
          <dgm:chPref val="0"/>
          <dgm:bulletEnabled val="1"/>
        </dgm:presLayoutVars>
      </dgm:prSet>
      <dgm:spPr/>
      <dgm:t>
        <a:bodyPr/>
        <a:lstStyle/>
        <a:p>
          <a:endParaRPr lang="en-US"/>
        </a:p>
      </dgm:t>
    </dgm:pt>
    <dgm:pt modelId="{980DD2E4-C1A6-4B21-A461-157A35E72BE4}" type="pres">
      <dgm:prSet presAssocID="{949CFF49-E615-435A-AD8A-1D7193531DBB}" presName="desTx" presStyleLbl="alignAccFollowNode1" presStyleIdx="0" presStyleCnt="4">
        <dgm:presLayoutVars>
          <dgm:bulletEnabled val="1"/>
        </dgm:presLayoutVars>
      </dgm:prSet>
      <dgm:spPr/>
      <dgm:t>
        <a:bodyPr/>
        <a:lstStyle/>
        <a:p>
          <a:endParaRPr lang="zh-CN" altLang="en-US"/>
        </a:p>
      </dgm:t>
    </dgm:pt>
    <dgm:pt modelId="{7AD3DABA-4FAC-481E-9DC9-FB0AB1BD2BFD}" type="pres">
      <dgm:prSet presAssocID="{30B6CAD5-B176-45E9-A087-65FCB90FAEDA}" presName="space" presStyleCnt="0"/>
      <dgm:spPr/>
    </dgm:pt>
    <dgm:pt modelId="{F715387E-DB8A-4B45-B83F-A3CC1073508F}" type="pres">
      <dgm:prSet presAssocID="{2387A698-3B8B-414F-9A98-C6197FF74BB4}" presName="composite" presStyleCnt="0"/>
      <dgm:spPr/>
    </dgm:pt>
    <dgm:pt modelId="{6A3C1F83-B90D-4D4D-82B5-B75E0D80F2AF}" type="pres">
      <dgm:prSet presAssocID="{2387A698-3B8B-414F-9A98-C6197FF74BB4}" presName="parTx" presStyleLbl="alignNode1" presStyleIdx="1" presStyleCnt="4">
        <dgm:presLayoutVars>
          <dgm:chMax val="0"/>
          <dgm:chPref val="0"/>
          <dgm:bulletEnabled val="1"/>
        </dgm:presLayoutVars>
      </dgm:prSet>
      <dgm:spPr/>
      <dgm:t>
        <a:bodyPr/>
        <a:lstStyle/>
        <a:p>
          <a:endParaRPr lang="en-US"/>
        </a:p>
      </dgm:t>
    </dgm:pt>
    <dgm:pt modelId="{E51681A0-84AA-4C95-A0E1-0FFA938F5E47}" type="pres">
      <dgm:prSet presAssocID="{2387A698-3B8B-414F-9A98-C6197FF74BB4}" presName="desTx" presStyleLbl="alignAccFollowNode1" presStyleIdx="1" presStyleCnt="4">
        <dgm:presLayoutVars>
          <dgm:bulletEnabled val="1"/>
        </dgm:presLayoutVars>
      </dgm:prSet>
      <dgm:spPr/>
      <dgm:t>
        <a:bodyPr/>
        <a:lstStyle/>
        <a:p>
          <a:endParaRPr lang="zh-CN" altLang="en-US"/>
        </a:p>
      </dgm:t>
    </dgm:pt>
    <dgm:pt modelId="{4C8E110F-36AE-473C-94E1-D68DE590B5B2}" type="pres">
      <dgm:prSet presAssocID="{43A6872F-8DCC-460B-AF72-04DB65F208CA}" presName="space" presStyleCnt="0"/>
      <dgm:spPr/>
    </dgm:pt>
    <dgm:pt modelId="{C16B2013-D804-49F7-ABA3-A9A9A753B749}" type="pres">
      <dgm:prSet presAssocID="{53976DAA-9416-4B4A-B224-463D99FC73A7}" presName="composite" presStyleCnt="0"/>
      <dgm:spPr/>
    </dgm:pt>
    <dgm:pt modelId="{C2F360D0-7E7B-482C-8F77-FC7CC5A9159F}" type="pres">
      <dgm:prSet presAssocID="{53976DAA-9416-4B4A-B224-463D99FC73A7}" presName="parTx" presStyleLbl="alignNode1" presStyleIdx="2" presStyleCnt="4">
        <dgm:presLayoutVars>
          <dgm:chMax val="0"/>
          <dgm:chPref val="0"/>
          <dgm:bulletEnabled val="1"/>
        </dgm:presLayoutVars>
      </dgm:prSet>
      <dgm:spPr/>
      <dgm:t>
        <a:bodyPr/>
        <a:lstStyle/>
        <a:p>
          <a:endParaRPr lang="en-US"/>
        </a:p>
      </dgm:t>
    </dgm:pt>
    <dgm:pt modelId="{417355B6-929A-4267-BEDE-EBD642CC1E0A}" type="pres">
      <dgm:prSet presAssocID="{53976DAA-9416-4B4A-B224-463D99FC73A7}" presName="desTx" presStyleLbl="alignAccFollowNode1" presStyleIdx="2" presStyleCnt="4">
        <dgm:presLayoutVars>
          <dgm:bulletEnabled val="1"/>
        </dgm:presLayoutVars>
      </dgm:prSet>
      <dgm:spPr/>
      <dgm:t>
        <a:bodyPr/>
        <a:lstStyle/>
        <a:p>
          <a:endParaRPr lang="en-US"/>
        </a:p>
      </dgm:t>
    </dgm:pt>
    <dgm:pt modelId="{BDB67CE6-9DB3-4660-BE43-DF2437130340}" type="pres">
      <dgm:prSet presAssocID="{0B42F1D1-5D1D-497C-8A54-FED1CEE8BBF1}" presName="space" presStyleCnt="0"/>
      <dgm:spPr/>
    </dgm:pt>
    <dgm:pt modelId="{F494D68F-747A-45BA-81C2-6C06C43A94E4}" type="pres">
      <dgm:prSet presAssocID="{04E2F93A-9629-41CB-9937-2137B1F81962}" presName="composite" presStyleCnt="0"/>
      <dgm:spPr/>
    </dgm:pt>
    <dgm:pt modelId="{17E3FF02-3B5C-4B60-BD82-1BAB198B89A7}" type="pres">
      <dgm:prSet presAssocID="{04E2F93A-9629-41CB-9937-2137B1F81962}" presName="parTx" presStyleLbl="alignNode1" presStyleIdx="3" presStyleCnt="4">
        <dgm:presLayoutVars>
          <dgm:chMax val="0"/>
          <dgm:chPref val="0"/>
          <dgm:bulletEnabled val="1"/>
        </dgm:presLayoutVars>
      </dgm:prSet>
      <dgm:spPr/>
      <dgm:t>
        <a:bodyPr/>
        <a:lstStyle/>
        <a:p>
          <a:endParaRPr lang="en-US"/>
        </a:p>
      </dgm:t>
    </dgm:pt>
    <dgm:pt modelId="{7483F77D-37D7-40CC-85E9-4CD657799B6E}" type="pres">
      <dgm:prSet presAssocID="{04E2F93A-9629-41CB-9937-2137B1F81962}" presName="desTx" presStyleLbl="alignAccFollowNode1" presStyleIdx="3" presStyleCnt="4">
        <dgm:presLayoutVars>
          <dgm:bulletEnabled val="1"/>
        </dgm:presLayoutVars>
      </dgm:prSet>
      <dgm:spPr/>
      <dgm:t>
        <a:bodyPr/>
        <a:lstStyle/>
        <a:p>
          <a:endParaRPr lang="zh-CN" altLang="en-US"/>
        </a:p>
      </dgm:t>
    </dgm:pt>
  </dgm:ptLst>
  <dgm:cxnLst>
    <dgm:cxn modelId="{BC444681-0832-46A3-B930-828F090653FF}" type="presOf" srcId="{949CFF49-E615-435A-AD8A-1D7193531DBB}" destId="{E2BEE234-20E8-4527-B2C1-4E130C969825}" srcOrd="0" destOrd="0" presId="urn:microsoft.com/office/officeart/2005/8/layout/hList1"/>
    <dgm:cxn modelId="{DD29A4AF-D674-4C15-9A9E-9A2AF8F4D9F4}" type="presOf" srcId="{2387A698-3B8B-414F-9A98-C6197FF74BB4}" destId="{6A3C1F83-B90D-4D4D-82B5-B75E0D80F2AF}" srcOrd="0" destOrd="0" presId="urn:microsoft.com/office/officeart/2005/8/layout/hList1"/>
    <dgm:cxn modelId="{54C7D5B6-F1A4-4BD5-9DC6-56CD64C8F1AE}" srcId="{0BEA4016-4E60-42B6-92F9-4BD8D9C852E8}" destId="{949CFF49-E615-435A-AD8A-1D7193531DBB}" srcOrd="0" destOrd="0" parTransId="{4DEE4D03-B457-4FB7-A9B3-9E93E89F9964}" sibTransId="{30B6CAD5-B176-45E9-A087-65FCB90FAEDA}"/>
    <dgm:cxn modelId="{42C51A44-2058-4A22-A44A-6A2F8347AFD9}" srcId="{53976DAA-9416-4B4A-B224-463D99FC73A7}" destId="{B279D513-C686-4E9F-A023-3F2856C96DFA}" srcOrd="0" destOrd="0" parTransId="{4EAC2CE1-8068-43F6-8290-8D5F5093FB40}" sibTransId="{69C5E933-6F19-4A9B-BD9E-02B012C0930C}"/>
    <dgm:cxn modelId="{3C3695ED-2733-41E3-A4BF-4DDAA4766CC0}" srcId="{949CFF49-E615-435A-AD8A-1D7193531DBB}" destId="{F1D87A9F-B9A2-4921-8493-20B9F91BFA2A}" srcOrd="0" destOrd="0" parTransId="{0D1A445A-0E78-4868-BCB3-2558BCE6213E}" sibTransId="{0B24B496-D07B-4CFB-8531-12D681FBA27D}"/>
    <dgm:cxn modelId="{7E24B0A1-312F-483C-890F-F9B3C45BC25F}" type="presOf" srcId="{B279D513-C686-4E9F-A023-3F2856C96DFA}" destId="{417355B6-929A-4267-BEDE-EBD642CC1E0A}" srcOrd="0" destOrd="0" presId="urn:microsoft.com/office/officeart/2005/8/layout/hList1"/>
    <dgm:cxn modelId="{E9AE22B7-46AB-45D9-9495-988EEE2FBBE5}" srcId="{0BEA4016-4E60-42B6-92F9-4BD8D9C852E8}" destId="{2387A698-3B8B-414F-9A98-C6197FF74BB4}" srcOrd="1" destOrd="0" parTransId="{BFD8809D-1243-458D-919E-EDDD57E3D184}" sibTransId="{43A6872F-8DCC-460B-AF72-04DB65F208CA}"/>
    <dgm:cxn modelId="{30391304-5136-4D4B-89F3-4D4C6DF95AEF}" srcId="{2387A698-3B8B-414F-9A98-C6197FF74BB4}" destId="{A1C67539-A7E4-4BC4-840E-D8CCAF5E8443}" srcOrd="0" destOrd="0" parTransId="{3CC1061A-F9DE-4A4C-8231-C62D8E9617DF}" sibTransId="{1AD050F4-2857-421C-86B6-87CBF28E770C}"/>
    <dgm:cxn modelId="{4299E462-AE84-460E-9D44-1427F43ADE72}" type="presOf" srcId="{A1C67539-A7E4-4BC4-840E-D8CCAF5E8443}" destId="{E51681A0-84AA-4C95-A0E1-0FFA938F5E47}" srcOrd="0" destOrd="0" presId="urn:microsoft.com/office/officeart/2005/8/layout/hList1"/>
    <dgm:cxn modelId="{711B2881-470A-4592-AC6D-78E4BFEE9ACD}" srcId="{0BEA4016-4E60-42B6-92F9-4BD8D9C852E8}" destId="{53976DAA-9416-4B4A-B224-463D99FC73A7}" srcOrd="2" destOrd="0" parTransId="{E04D41CA-6703-4161-9653-BCC27E2BAA7A}" sibTransId="{0B42F1D1-5D1D-497C-8A54-FED1CEE8BBF1}"/>
    <dgm:cxn modelId="{A6AC2B6D-31DC-4764-8DB7-DB98E9C896D2}" srcId="{0BEA4016-4E60-42B6-92F9-4BD8D9C852E8}" destId="{04E2F93A-9629-41CB-9937-2137B1F81962}" srcOrd="3" destOrd="0" parTransId="{BA61D7F3-5E42-4A00-8AD6-68B0DA6E14C7}" sibTransId="{A3065461-72CF-4337-9C00-3AE4EF4D2178}"/>
    <dgm:cxn modelId="{69F48675-D5F1-47A4-8798-5F481DEECEC0}" type="presOf" srcId="{04E2F93A-9629-41CB-9937-2137B1F81962}" destId="{17E3FF02-3B5C-4B60-BD82-1BAB198B89A7}" srcOrd="0" destOrd="0" presId="urn:microsoft.com/office/officeart/2005/8/layout/hList1"/>
    <dgm:cxn modelId="{978FBB5D-6DC8-49BD-ADA2-157EC9118DF6}" type="presOf" srcId="{53976DAA-9416-4B4A-B224-463D99FC73A7}" destId="{C2F360D0-7E7B-482C-8F77-FC7CC5A9159F}" srcOrd="0" destOrd="0" presId="urn:microsoft.com/office/officeart/2005/8/layout/hList1"/>
    <dgm:cxn modelId="{774C3665-D712-48D3-ADFF-32B60B452C0C}" type="presOf" srcId="{4382A58E-D1FB-4CA5-A8B6-3B5E5DB26353}" destId="{7483F77D-37D7-40CC-85E9-4CD657799B6E}" srcOrd="0" destOrd="0" presId="urn:microsoft.com/office/officeart/2005/8/layout/hList1"/>
    <dgm:cxn modelId="{CF6BFF62-4265-4BB7-9134-E267812F9C2B}" srcId="{04E2F93A-9629-41CB-9937-2137B1F81962}" destId="{4382A58E-D1FB-4CA5-A8B6-3B5E5DB26353}" srcOrd="0" destOrd="0" parTransId="{17D455E7-A174-46E3-A975-7EB0AE297E6D}" sibTransId="{72BDCA0A-BCB5-4D4A-8492-990A673E449C}"/>
    <dgm:cxn modelId="{DD423FA5-BB32-46BF-9C92-63CDC12313F4}" type="presOf" srcId="{F1D87A9F-B9A2-4921-8493-20B9F91BFA2A}" destId="{980DD2E4-C1A6-4B21-A461-157A35E72BE4}" srcOrd="0" destOrd="0" presId="urn:microsoft.com/office/officeart/2005/8/layout/hList1"/>
    <dgm:cxn modelId="{B3352DE8-7393-45CA-B773-21E9AD77F8D5}" type="presOf" srcId="{0BEA4016-4E60-42B6-92F9-4BD8D9C852E8}" destId="{B9BB4767-942D-4D97-9A01-84C9BEF6AB78}" srcOrd="0" destOrd="0" presId="urn:microsoft.com/office/officeart/2005/8/layout/hList1"/>
    <dgm:cxn modelId="{57331B9A-B587-4454-A8A5-0BF9AA2171FD}" type="presParOf" srcId="{B9BB4767-942D-4D97-9A01-84C9BEF6AB78}" destId="{B13B557B-8B7A-46F6-B9B3-2559899217FE}" srcOrd="0" destOrd="0" presId="urn:microsoft.com/office/officeart/2005/8/layout/hList1"/>
    <dgm:cxn modelId="{32A45556-59B2-48E5-91B5-18CC66FABD45}" type="presParOf" srcId="{B13B557B-8B7A-46F6-B9B3-2559899217FE}" destId="{E2BEE234-20E8-4527-B2C1-4E130C969825}" srcOrd="0" destOrd="0" presId="urn:microsoft.com/office/officeart/2005/8/layout/hList1"/>
    <dgm:cxn modelId="{EE92D715-775F-472A-A462-36E76F558CBF}" type="presParOf" srcId="{B13B557B-8B7A-46F6-B9B3-2559899217FE}" destId="{980DD2E4-C1A6-4B21-A461-157A35E72BE4}" srcOrd="1" destOrd="0" presId="urn:microsoft.com/office/officeart/2005/8/layout/hList1"/>
    <dgm:cxn modelId="{32ACB476-7BEC-4D1F-89A2-A8A3357F0069}" type="presParOf" srcId="{B9BB4767-942D-4D97-9A01-84C9BEF6AB78}" destId="{7AD3DABA-4FAC-481E-9DC9-FB0AB1BD2BFD}" srcOrd="1" destOrd="0" presId="urn:microsoft.com/office/officeart/2005/8/layout/hList1"/>
    <dgm:cxn modelId="{53F3C04B-8DD8-483C-9B19-2DBCAE89519B}" type="presParOf" srcId="{B9BB4767-942D-4D97-9A01-84C9BEF6AB78}" destId="{F715387E-DB8A-4B45-B83F-A3CC1073508F}" srcOrd="2" destOrd="0" presId="urn:microsoft.com/office/officeart/2005/8/layout/hList1"/>
    <dgm:cxn modelId="{61F33AAA-E57D-4708-9BD6-1A6A2A93D15C}" type="presParOf" srcId="{F715387E-DB8A-4B45-B83F-A3CC1073508F}" destId="{6A3C1F83-B90D-4D4D-82B5-B75E0D80F2AF}" srcOrd="0" destOrd="0" presId="urn:microsoft.com/office/officeart/2005/8/layout/hList1"/>
    <dgm:cxn modelId="{93A9AB90-9F5B-47B0-B01A-E6DA29D13066}" type="presParOf" srcId="{F715387E-DB8A-4B45-B83F-A3CC1073508F}" destId="{E51681A0-84AA-4C95-A0E1-0FFA938F5E47}" srcOrd="1" destOrd="0" presId="urn:microsoft.com/office/officeart/2005/8/layout/hList1"/>
    <dgm:cxn modelId="{01D1AC6B-454E-40BA-9259-3D0A42EEC0E1}" type="presParOf" srcId="{B9BB4767-942D-4D97-9A01-84C9BEF6AB78}" destId="{4C8E110F-36AE-473C-94E1-D68DE590B5B2}" srcOrd="3" destOrd="0" presId="urn:microsoft.com/office/officeart/2005/8/layout/hList1"/>
    <dgm:cxn modelId="{10DFAAE2-B011-4A35-A958-F9896693F75C}" type="presParOf" srcId="{B9BB4767-942D-4D97-9A01-84C9BEF6AB78}" destId="{C16B2013-D804-49F7-ABA3-A9A9A753B749}" srcOrd="4" destOrd="0" presId="urn:microsoft.com/office/officeart/2005/8/layout/hList1"/>
    <dgm:cxn modelId="{EAD856F6-9247-46C4-91B6-1EA8C423979F}" type="presParOf" srcId="{C16B2013-D804-49F7-ABA3-A9A9A753B749}" destId="{C2F360D0-7E7B-482C-8F77-FC7CC5A9159F}" srcOrd="0" destOrd="0" presId="urn:microsoft.com/office/officeart/2005/8/layout/hList1"/>
    <dgm:cxn modelId="{3DBC05DF-5ED2-4C57-AE0C-B3E63FA98B66}" type="presParOf" srcId="{C16B2013-D804-49F7-ABA3-A9A9A753B749}" destId="{417355B6-929A-4267-BEDE-EBD642CC1E0A}" srcOrd="1" destOrd="0" presId="urn:microsoft.com/office/officeart/2005/8/layout/hList1"/>
    <dgm:cxn modelId="{A693CB68-6FB7-4700-AC68-79394193571B}" type="presParOf" srcId="{B9BB4767-942D-4D97-9A01-84C9BEF6AB78}" destId="{BDB67CE6-9DB3-4660-BE43-DF2437130340}" srcOrd="5" destOrd="0" presId="urn:microsoft.com/office/officeart/2005/8/layout/hList1"/>
    <dgm:cxn modelId="{AB6747C4-4621-4D4C-A751-D3B102214D83}" type="presParOf" srcId="{B9BB4767-942D-4D97-9A01-84C9BEF6AB78}" destId="{F494D68F-747A-45BA-81C2-6C06C43A94E4}" srcOrd="6" destOrd="0" presId="urn:microsoft.com/office/officeart/2005/8/layout/hList1"/>
    <dgm:cxn modelId="{A1038042-178F-4874-B499-0C1777BA8954}" type="presParOf" srcId="{F494D68F-747A-45BA-81C2-6C06C43A94E4}" destId="{17E3FF02-3B5C-4B60-BD82-1BAB198B89A7}" srcOrd="0" destOrd="0" presId="urn:microsoft.com/office/officeart/2005/8/layout/hList1"/>
    <dgm:cxn modelId="{02E81B76-7FDD-4969-BB90-48F8078E6AC0}" type="presParOf" srcId="{F494D68F-747A-45BA-81C2-6C06C43A94E4}" destId="{7483F77D-37D7-40CC-85E9-4CD657799B6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09557E82-EB1A-43CF-9A2B-699518D7E387}" type="datetimeFigureOut">
              <a:rPr lang="en-US" smtClean="0"/>
              <a:t>9/4/2014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54500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09557E82-EB1A-43CF-9A2B-699518D7E387}" type="datetimeFigureOut">
              <a:rPr lang="en-US" smtClean="0"/>
              <a:t>9/4/2014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207364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09557E82-EB1A-43CF-9A2B-699518D7E387}" type="datetimeFigureOut">
              <a:rPr lang="en-US" smtClean="0"/>
              <a:t>9/4/2014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7954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 y="241301"/>
            <a:ext cx="11614151" cy="542925"/>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8610600" y="6356351"/>
            <a:ext cx="2743200" cy="365125"/>
          </a:xfrm>
        </p:spPr>
        <p:txBody>
          <a:bodyPr/>
          <a:lstStyle>
            <a:lvl1pPr>
              <a:defRPr/>
            </a:lvl1pPr>
          </a:lstStyle>
          <a:p>
            <a:fld id="{1F291C71-70D0-4EA6-AAA2-72B5308872EE}" type="slidenum">
              <a:rPr lang="zh-CN" altLang="en-US"/>
              <a:pPr/>
              <a:t>‹#›</a:t>
            </a:fld>
            <a:endParaRPr lang="en-US" sz="1800">
              <a:solidFill>
                <a:schemeClr val="tx1"/>
              </a:solidFill>
            </a:endParaRPr>
          </a:p>
        </p:txBody>
      </p:sp>
    </p:spTree>
    <p:extLst>
      <p:ext uri="{BB962C8B-B14F-4D97-AF65-F5344CB8AC3E}">
        <p14:creationId xmlns:p14="http://schemas.microsoft.com/office/powerpoint/2010/main" val="325687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09557E82-EB1A-43CF-9A2B-699518D7E387}" type="datetimeFigureOut">
              <a:rPr lang="en-US" smtClean="0"/>
              <a:t>9/4/2014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421256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9557E82-EB1A-43CF-9A2B-699518D7E387}" type="datetimeFigureOut">
              <a:rPr lang="en-US" smtClean="0"/>
              <a:t>9/4/2014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362971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09557E82-EB1A-43CF-9A2B-699518D7E387}" type="datetimeFigureOut">
              <a:rPr lang="en-US" smtClean="0"/>
              <a:t>9/4/2014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118680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09557E82-EB1A-43CF-9A2B-699518D7E387}" type="datetimeFigureOut">
              <a:rPr lang="en-US" smtClean="0"/>
              <a:t>9/4/2014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70956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09557E82-EB1A-43CF-9A2B-699518D7E387}" type="datetimeFigureOut">
              <a:rPr lang="en-US" smtClean="0"/>
              <a:t>9/4/2014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322457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557E82-EB1A-43CF-9A2B-699518D7E387}" type="datetimeFigureOut">
              <a:rPr lang="en-US" smtClean="0"/>
              <a:t>9/4/2014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81425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557E82-EB1A-43CF-9A2B-699518D7E387}" type="datetimeFigureOut">
              <a:rPr lang="en-US" smtClean="0"/>
              <a:t>9/4/2014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177555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557E82-EB1A-43CF-9A2B-699518D7E387}" type="datetimeFigureOut">
              <a:rPr lang="en-US" smtClean="0"/>
              <a:t>9/4/2014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AE88C3C-C0BA-4C21-B2B9-8F529D106FAB}" type="slidenum">
              <a:rPr lang="en-US" smtClean="0"/>
              <a:t>‹#›</a:t>
            </a:fld>
            <a:endParaRPr lang="en-US"/>
          </a:p>
        </p:txBody>
      </p:sp>
    </p:spTree>
    <p:extLst>
      <p:ext uri="{BB962C8B-B14F-4D97-AF65-F5344CB8AC3E}">
        <p14:creationId xmlns:p14="http://schemas.microsoft.com/office/powerpoint/2010/main" val="324672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57E82-EB1A-43CF-9A2B-699518D7E387}" type="datetimeFigureOut">
              <a:rPr lang="en-US" smtClean="0"/>
              <a:t>9/4/2014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8C3C-C0BA-4C21-B2B9-8F529D106FAB}" type="slidenum">
              <a:rPr lang="en-US" smtClean="0"/>
              <a:t>‹#›</a:t>
            </a:fld>
            <a:endParaRPr lang="en-US"/>
          </a:p>
        </p:txBody>
      </p:sp>
    </p:spTree>
    <p:extLst>
      <p:ext uri="{BB962C8B-B14F-4D97-AF65-F5344CB8AC3E}">
        <p14:creationId xmlns:p14="http://schemas.microsoft.com/office/powerpoint/2010/main" val="269906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2630" y="645845"/>
            <a:ext cx="10195775" cy="4145096"/>
          </a:xfrm>
        </p:spPr>
        <p:txBody>
          <a:bodyPr>
            <a:normAutofit/>
          </a:bodyPr>
          <a:lstStyle/>
          <a:p>
            <a:r>
              <a:rPr lang="zh-CN" altLang="en-US" b="1" dirty="0"/>
              <a:t>挑战</a:t>
            </a:r>
            <a:r>
              <a:rPr lang="zh-CN" altLang="en-US" b="1" dirty="0" smtClean="0"/>
              <a:t>方</a:t>
            </a:r>
            <a:r>
              <a:rPr lang="en-US" altLang="zh-CN" b="1" dirty="0" smtClean="0"/>
              <a:t/>
            </a:r>
            <a:br>
              <a:rPr lang="en-US" altLang="zh-CN" b="1" dirty="0" smtClean="0"/>
            </a:br>
            <a:r>
              <a:rPr lang="zh-CN" altLang="en-US" b="1" dirty="0" smtClean="0"/>
              <a:t> </a:t>
            </a:r>
            <a:r>
              <a:rPr lang="en-US" altLang="zh-CN" b="1" dirty="0" smtClean="0"/>
              <a:t/>
            </a:r>
            <a:br>
              <a:rPr lang="en-US" altLang="zh-CN" b="1" dirty="0" smtClean="0"/>
            </a:br>
            <a:r>
              <a:rPr lang="zh-CN" altLang="en-US" b="1" dirty="0" smtClean="0"/>
              <a:t>现场执行</a:t>
            </a:r>
            <a:endParaRPr lang="en-US" b="1" dirty="0"/>
          </a:p>
        </p:txBody>
      </p:sp>
    </p:spTree>
    <p:extLst>
      <p:ext uri="{BB962C8B-B14F-4D97-AF65-F5344CB8AC3E}">
        <p14:creationId xmlns:p14="http://schemas.microsoft.com/office/powerpoint/2010/main" val="291673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1524000" y="215901"/>
            <a:ext cx="9144000" cy="568325"/>
          </a:xfrm>
          <a:ln/>
        </p:spPr>
        <p:txBody>
          <a:bodyPr vert="horz" lIns="360000" tIns="45720" rIns="360000" bIns="45720" rtlCol="0" anchor="ctr">
            <a:normAutofit fontScale="90000"/>
          </a:bodyPr>
          <a:lstStyle/>
          <a:p>
            <a:r>
              <a:rPr lang="zh-CN" altLang="en-US" dirty="0"/>
              <a:t>法律及冲突调解</a:t>
            </a:r>
          </a:p>
        </p:txBody>
      </p:sp>
      <p:sp>
        <p:nvSpPr>
          <p:cNvPr id="128003" name="内容占位符 1"/>
          <p:cNvSpPr>
            <a:spLocks noGrp="1" noChangeArrowheads="1"/>
          </p:cNvSpPr>
          <p:nvPr>
            <p:ph sz="quarter" idx="4294967295"/>
          </p:nvPr>
        </p:nvSpPr>
        <p:spPr bwMode="auto">
          <a:xfrm>
            <a:off x="6383338" y="1244601"/>
            <a:ext cx="3808412" cy="4932363"/>
          </a:xfrm>
          <a:prstGeom prst="rect">
            <a:avLst/>
          </a:prstGeom>
          <a:noFill/>
          <a:ln/>
        </p:spPr>
        <p:txBody>
          <a:bodyPr>
            <a:normAutofit lnSpcReduction="10000"/>
          </a:bodyPr>
          <a:lstStyle/>
          <a:p>
            <a:pPr marL="0" indent="0">
              <a:lnSpc>
                <a:spcPct val="100000"/>
              </a:lnSpc>
              <a:spcBef>
                <a:spcPct val="0"/>
              </a:spcBef>
              <a:buNone/>
            </a:pPr>
            <a:r>
              <a:rPr lang="zh-CN" altLang="en-US" sz="1600" dirty="0">
                <a:latin typeface="幼圆" pitchFamily="49" charset="-122"/>
                <a:ea typeface="幼圆" pitchFamily="49" charset="-122"/>
                <a:sym typeface="幼圆" pitchFamily="49" charset="-122"/>
              </a:rPr>
              <a:t>    法院负责调解</a:t>
            </a:r>
            <a:r>
              <a:rPr lang="en-US" sz="1600" dirty="0">
                <a:latin typeface="幼圆" pitchFamily="49" charset="-122"/>
                <a:ea typeface="幼圆" pitchFamily="49" charset="-122"/>
                <a:sym typeface="幼圆" pitchFamily="49" charset="-122"/>
              </a:rPr>
              <a:t>XLP</a:t>
            </a:r>
            <a:r>
              <a:rPr lang="zh-CN" altLang="en-US" sz="1600" dirty="0">
                <a:latin typeface="幼圆" pitchFamily="49" charset="-122"/>
                <a:ea typeface="幼圆" pitchFamily="49" charset="-122"/>
                <a:sym typeface="幼圆" pitchFamily="49" charset="-122"/>
              </a:rPr>
              <a:t>活动中产生的各种纠纷。挑战方和任务方均可向法院提起诉讼，受理时间为</a:t>
            </a:r>
            <a:r>
              <a:rPr lang="en-US" sz="1600" dirty="0">
                <a:latin typeface="幼圆" pitchFamily="49" charset="-122"/>
                <a:ea typeface="幼圆" pitchFamily="49" charset="-122"/>
                <a:sym typeface="幼圆" pitchFamily="49" charset="-122"/>
              </a:rPr>
              <a:t>9:00——18:00</a:t>
            </a:r>
            <a:r>
              <a:rPr lang="zh-CN" altLang="en-US" sz="1600" dirty="0">
                <a:latin typeface="幼圆" pitchFamily="49" charset="-122"/>
                <a:ea typeface="幼圆" pitchFamily="49" charset="-122"/>
                <a:sym typeface="幼圆" pitchFamily="49" charset="-122"/>
              </a:rPr>
              <a:t>。法庭遵循公开、公正、公平原则，一切按法庭流程办事。开庭时双方当事人、律师及证人都需在场，在得到开庭通知后无故不出庭的原告和被告会由法院人员紧急传唤，若紧急传唤后仍不出现则定为败诉。庭上双方不得使用侮辱性词语，第一次警告，第二次惩戒（罚一定资金给对方，再犯翻倍），情况严重者直接败诉。每次有一定的开庭费用，由败诉方承担。若双方在开庭后决定调解，则共同承担诉讼费用。</a:t>
            </a:r>
            <a:endParaRPr lang="en-US" sz="1600" dirty="0">
              <a:latin typeface="幼圆" pitchFamily="49" charset="-122"/>
              <a:ea typeface="幼圆" pitchFamily="49" charset="-122"/>
              <a:sym typeface="幼圆" pitchFamily="49" charset="-122"/>
            </a:endParaRPr>
          </a:p>
          <a:p>
            <a:pPr marL="0" indent="0">
              <a:lnSpc>
                <a:spcPct val="100000"/>
              </a:lnSpc>
              <a:spcBef>
                <a:spcPct val="0"/>
              </a:spcBef>
              <a:buNone/>
            </a:pPr>
            <a:r>
              <a:rPr lang="zh-CN" altLang="en-US" sz="1600" dirty="0">
                <a:latin typeface="幼圆" pitchFamily="49" charset="-122"/>
                <a:ea typeface="幼圆" pitchFamily="49" charset="-122"/>
                <a:sym typeface="幼圆" pitchFamily="49" charset="-122"/>
              </a:rPr>
              <a:t>    比如在活动中有人盗取专利，或是违规操作，你都可以将他们送上法庭，只要理由充分，证据确凿，不仅可以免去诉讼费用，还可以获得一笔赔偿。在法庭上千万不要抱有任何侥幸心理，因为在这里，一切都是用事实在说话。</a:t>
            </a:r>
          </a:p>
          <a:p>
            <a:pPr marL="0" indent="0" algn="dist">
              <a:lnSpc>
                <a:spcPct val="100000"/>
              </a:lnSpc>
              <a:spcBef>
                <a:spcPct val="0"/>
              </a:spcBef>
              <a:buNone/>
            </a:pPr>
            <a:endParaRPr lang="zh-CN" altLang="en-US" sz="1200" dirty="0">
              <a:solidFill>
                <a:srgbClr val="7F7F7F"/>
              </a:solidFill>
              <a:latin typeface="幼圆" pitchFamily="49" charset="-122"/>
              <a:ea typeface="幼圆" pitchFamily="49" charset="-122"/>
              <a:sym typeface="幼圆" pitchFamily="49" charset="-122"/>
            </a:endParaRPr>
          </a:p>
          <a:p>
            <a:pPr marL="0" indent="0">
              <a:lnSpc>
                <a:spcPct val="100000"/>
              </a:lnSpc>
              <a:spcBef>
                <a:spcPct val="0"/>
              </a:spcBef>
              <a:buNone/>
            </a:pPr>
            <a:endParaRPr lang="zh-CN" altLang="en-US" sz="1200" dirty="0">
              <a:solidFill>
                <a:srgbClr val="7F7F7F"/>
              </a:solidFill>
              <a:latin typeface="幼圆" pitchFamily="49" charset="-122"/>
              <a:ea typeface="幼圆" pitchFamily="49" charset="-122"/>
              <a:sym typeface="幼圆" pitchFamily="49" charset="-122"/>
            </a:endParaRPr>
          </a:p>
          <a:p>
            <a:pPr marL="0" indent="0">
              <a:lnSpc>
                <a:spcPct val="120000"/>
              </a:lnSpc>
              <a:spcBef>
                <a:spcPct val="0"/>
              </a:spcBef>
              <a:buNone/>
            </a:pPr>
            <a:endParaRPr lang="zh-CN" altLang="en-US" sz="1200" dirty="0">
              <a:solidFill>
                <a:srgbClr val="7F7F7F"/>
              </a:solidFill>
              <a:latin typeface="幼圆" pitchFamily="49" charset="-122"/>
              <a:ea typeface="幼圆" pitchFamily="49" charset="-122"/>
            </a:endParaRPr>
          </a:p>
        </p:txBody>
      </p:sp>
      <p:pic>
        <p:nvPicPr>
          <p:cNvPr id="128004" name="图片 2"/>
          <p:cNvPicPr>
            <a:picLocks noChangeAspect="1" noChangeArrowheads="1"/>
          </p:cNvPicPr>
          <p:nvPr/>
        </p:nvPicPr>
        <p:blipFill>
          <a:blip r:embed="rId2"/>
          <a:srcRect/>
          <a:stretch>
            <a:fillRect/>
          </a:stretch>
        </p:blipFill>
        <p:spPr bwMode="auto">
          <a:xfrm>
            <a:off x="1762125" y="2501900"/>
            <a:ext cx="4559300" cy="2565400"/>
          </a:xfrm>
          <a:prstGeom prst="rect">
            <a:avLst/>
          </a:prstGeom>
          <a:noFill/>
          <a:ln w="9525" cmpd="sng">
            <a:noFill/>
            <a:bevel/>
            <a:headEnd/>
            <a:tailEnd/>
          </a:ln>
        </p:spPr>
      </p:pic>
      <p:sp>
        <p:nvSpPr>
          <p:cNvPr id="128005" name="文本框 3"/>
          <p:cNvSpPr>
            <a:spLocks noChangeArrowheads="1"/>
          </p:cNvSpPr>
          <p:nvPr/>
        </p:nvSpPr>
        <p:spPr bwMode="auto">
          <a:xfrm>
            <a:off x="1762126" y="5067300"/>
            <a:ext cx="4327525" cy="812530"/>
          </a:xfrm>
          <a:prstGeom prst="rect">
            <a:avLst/>
          </a:prstGeom>
          <a:noFill/>
          <a:ln w="9525" cmpd="sng">
            <a:noFill/>
            <a:bevel/>
            <a:headEnd/>
            <a:tailEnd/>
          </a:ln>
        </p:spPr>
        <p:txBody>
          <a:bodyPr>
            <a:spAutoFit/>
          </a:bodyPr>
          <a:lstStyle/>
          <a:p>
            <a:pPr>
              <a:lnSpc>
                <a:spcPct val="130000"/>
              </a:lnSpc>
            </a:pPr>
            <a:r>
              <a:rPr lang="en-US" dirty="0">
                <a:solidFill>
                  <a:srgbClr val="000000"/>
                </a:solidFill>
                <a:ea typeface="微软雅黑" pitchFamily="34" charset="-122"/>
              </a:rPr>
              <a:t>▲2014</a:t>
            </a:r>
            <a:r>
              <a:rPr lang="zh-CN" altLang="en-US" dirty="0">
                <a:solidFill>
                  <a:srgbClr val="000000"/>
                </a:solidFill>
                <a:ea typeface="微软雅黑" pitchFamily="34" charset="-122"/>
              </a:rPr>
              <a:t>年</a:t>
            </a:r>
            <a:r>
              <a:rPr lang="en-US" dirty="0">
                <a:solidFill>
                  <a:srgbClr val="000000"/>
                </a:solidFill>
                <a:ea typeface="微软雅黑" pitchFamily="34" charset="-122"/>
              </a:rPr>
              <a:t>6</a:t>
            </a:r>
            <a:r>
              <a:rPr lang="zh-CN" altLang="en-US" dirty="0">
                <a:solidFill>
                  <a:srgbClr val="000000"/>
                </a:solidFill>
                <a:ea typeface="微软雅黑" pitchFamily="34" charset="-122"/>
              </a:rPr>
              <a:t>月天津机电职业技术学院</a:t>
            </a:r>
            <a:r>
              <a:rPr lang="en-US" dirty="0">
                <a:solidFill>
                  <a:srgbClr val="000000"/>
                </a:solidFill>
                <a:ea typeface="微软雅黑" pitchFamily="34" charset="-122"/>
              </a:rPr>
              <a:t>XLP</a:t>
            </a:r>
            <a:r>
              <a:rPr lang="zh-CN" altLang="en-US" dirty="0">
                <a:solidFill>
                  <a:srgbClr val="000000"/>
                </a:solidFill>
                <a:ea typeface="微软雅黑" pitchFamily="34" charset="-122"/>
              </a:rPr>
              <a:t>活动挑战方担任法院角色</a:t>
            </a:r>
            <a:endParaRPr lang="zh-CN" altLang="en-US" dirty="0">
              <a:solidFill>
                <a:srgbClr val="000000"/>
              </a:solidFill>
              <a:sym typeface="Arial" pitchFamily="34" charset="0"/>
            </a:endParaRPr>
          </a:p>
        </p:txBody>
      </p:sp>
    </p:spTree>
    <p:extLst>
      <p:ext uri="{BB962C8B-B14F-4D97-AF65-F5344CB8AC3E}">
        <p14:creationId xmlns:p14="http://schemas.microsoft.com/office/powerpoint/2010/main" val="1871737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1524000" y="241301"/>
            <a:ext cx="9144000" cy="542925"/>
          </a:xfrm>
          <a:ln/>
        </p:spPr>
        <p:txBody>
          <a:bodyPr vert="horz" lIns="360000" tIns="45720" rIns="360000" bIns="45720" rtlCol="0" anchor="ctr">
            <a:normAutofit fontScale="90000"/>
          </a:bodyPr>
          <a:lstStyle/>
          <a:p>
            <a:r>
              <a:rPr lang="zh-CN" altLang="en-US"/>
              <a:t>知识产权管理</a:t>
            </a:r>
          </a:p>
        </p:txBody>
      </p:sp>
      <p:sp>
        <p:nvSpPr>
          <p:cNvPr id="130051" name="内容占位符 2"/>
          <p:cNvSpPr>
            <a:spLocks noGrp="1" noChangeArrowheads="1"/>
          </p:cNvSpPr>
          <p:nvPr>
            <p:ph sz="quarter" idx="4294967295"/>
          </p:nvPr>
        </p:nvSpPr>
        <p:spPr>
          <a:xfrm>
            <a:off x="6138863" y="1571612"/>
            <a:ext cx="3810000" cy="3689350"/>
          </a:xfrm>
          <a:ln/>
        </p:spPr>
        <p:txBody>
          <a:bodyPr/>
          <a:lstStyle/>
          <a:p>
            <a:pPr marL="0" indent="0">
              <a:spcBef>
                <a:spcPts val="1200"/>
              </a:spcBef>
              <a:buNone/>
            </a:pPr>
            <a:r>
              <a:rPr lang="zh-CN" altLang="en-US" sz="1600" dirty="0">
                <a:latin typeface="幼圆" pitchFamily="49" charset="-122"/>
                <a:ea typeface="幼圆" pitchFamily="49" charset="-122"/>
                <a:sym typeface="幼圆" pitchFamily="49" charset="-122"/>
              </a:rPr>
              <a:t>    如果任务组们没有意识到以上方法，可以用小计谋提醒一下他们，比如我们的黑市在第二天注册了我们组要做的项目的专利，把我们搞得焦头烂额，但这也提醒了我们专利局原来可以这么用。</a:t>
            </a:r>
            <a:endParaRPr lang="en-US" altLang="en-US" sz="1600" dirty="0">
              <a:latin typeface="幼圆" pitchFamily="49" charset="-122"/>
              <a:ea typeface="幼圆" pitchFamily="49" charset="-122"/>
              <a:sym typeface="幼圆" pitchFamily="49" charset="-122"/>
            </a:endParaRPr>
          </a:p>
          <a:p>
            <a:pPr marL="0" indent="0">
              <a:lnSpc>
                <a:spcPct val="120000"/>
              </a:lnSpc>
              <a:spcBef>
                <a:spcPct val="0"/>
              </a:spcBef>
              <a:buNone/>
            </a:pPr>
            <a:endParaRPr lang="zh-CN" altLang="en-US" sz="1200" dirty="0">
              <a:solidFill>
                <a:srgbClr val="7F7F7F"/>
              </a:solidFill>
              <a:latin typeface="幼圆" pitchFamily="49" charset="-122"/>
              <a:ea typeface="幼圆" pitchFamily="49" charset="-122"/>
              <a:sym typeface="幼圆" pitchFamily="49" charset="-122"/>
            </a:endParaRPr>
          </a:p>
        </p:txBody>
      </p:sp>
      <p:sp>
        <p:nvSpPr>
          <p:cNvPr id="130052" name="内容占位符 1"/>
          <p:cNvSpPr>
            <a:spLocks noGrp="1" noChangeArrowheads="1"/>
          </p:cNvSpPr>
          <p:nvPr>
            <p:ph type="subTitle" idx="4294967295"/>
          </p:nvPr>
        </p:nvSpPr>
        <p:spPr>
          <a:xfrm>
            <a:off x="2008188" y="1614488"/>
            <a:ext cx="3810000" cy="4932362"/>
          </a:xfrm>
          <a:ln/>
        </p:spPr>
        <p:txBody>
          <a:bodyPr>
            <a:normAutofit/>
          </a:bodyPr>
          <a:lstStyle/>
          <a:p>
            <a:pPr marL="0" indent="0">
              <a:lnSpc>
                <a:spcPct val="100000"/>
              </a:lnSpc>
              <a:spcBef>
                <a:spcPts val="1200"/>
              </a:spcBef>
              <a:buNone/>
            </a:pPr>
            <a:r>
              <a:rPr lang="zh-CN" altLang="en-US" sz="1600" dirty="0">
                <a:latin typeface="幼圆" pitchFamily="49" charset="-122"/>
                <a:ea typeface="幼圆" pitchFamily="49" charset="-122"/>
                <a:sym typeface="幼圆" pitchFamily="49" charset="-122"/>
              </a:rPr>
              <a:t>    在</a:t>
            </a:r>
            <a:r>
              <a:rPr lang="en-US" sz="1600" dirty="0">
                <a:latin typeface="幼圆" pitchFamily="49" charset="-122"/>
                <a:ea typeface="幼圆" pitchFamily="49" charset="-122"/>
                <a:sym typeface="幼圆" pitchFamily="49" charset="-122"/>
              </a:rPr>
              <a:t>XLP</a:t>
            </a:r>
            <a:r>
              <a:rPr lang="zh-CN" altLang="en-US" sz="1600" dirty="0">
                <a:latin typeface="幼圆" pitchFamily="49" charset="-122"/>
                <a:ea typeface="幼圆" pitchFamily="49" charset="-122"/>
                <a:sym typeface="幼圆" pitchFamily="49" charset="-122"/>
              </a:rPr>
              <a:t>活动中，知识产权局用来注册专利。研发出一个新项目，或是设计一个新外形都可以申请专利，但要经过一定的程序并缴纳一定的费用。申请专利需要复杂的手续，在后文中会给大家一个专利申请的模板。在你申请完专利后，如果你的专利获得了他人的认可，那么恭喜了，他将会付给你大量的资金来购买你的专利，你可以用这笔钱进行下一步的程序及硬件开发。</a:t>
            </a:r>
            <a:endParaRPr lang="en-US" sz="1600" dirty="0">
              <a:latin typeface="幼圆" pitchFamily="49" charset="-122"/>
              <a:ea typeface="幼圆" pitchFamily="49" charset="-122"/>
              <a:sym typeface="幼圆" pitchFamily="49" charset="-122"/>
            </a:endParaRPr>
          </a:p>
          <a:p>
            <a:pPr marL="0" indent="0">
              <a:lnSpc>
                <a:spcPct val="100000"/>
              </a:lnSpc>
              <a:spcBef>
                <a:spcPts val="1200"/>
              </a:spcBef>
              <a:buNone/>
            </a:pPr>
            <a:r>
              <a:rPr lang="zh-CN" altLang="en-US" sz="1600" dirty="0">
                <a:latin typeface="幼圆" pitchFamily="49" charset="-122"/>
                <a:ea typeface="幼圆" pitchFamily="49" charset="-122"/>
                <a:sym typeface="幼圆" pitchFamily="49" charset="-122"/>
              </a:rPr>
              <a:t>    其实你还可以把对方组的什么东西在对方未申请专利的情况下申请专利，迫使对方组不得不用巨额从你手中买下专利，以此讹诈对方巨额财产，用知识产权局收获大量的资金。当然，建议同学们不要轻易尝试这个机智的方法，如果对方组在你之前申请了专利而并没被你发现，你再去尝试这个方法就会被告上法庭。</a:t>
            </a:r>
          </a:p>
          <a:p>
            <a:pPr marL="0" indent="0">
              <a:lnSpc>
                <a:spcPct val="120000"/>
              </a:lnSpc>
              <a:spcBef>
                <a:spcPct val="0"/>
              </a:spcBef>
              <a:buNone/>
            </a:pPr>
            <a:endParaRPr lang="zh-CN" altLang="en-US" sz="1600" dirty="0">
              <a:latin typeface="幼圆" pitchFamily="49" charset="-122"/>
              <a:ea typeface="幼圆" pitchFamily="49" charset="-122"/>
              <a:sym typeface="幼圆" pitchFamily="49" charset="-122"/>
            </a:endParaRPr>
          </a:p>
        </p:txBody>
      </p:sp>
      <p:pic>
        <p:nvPicPr>
          <p:cNvPr id="130053" name="图片 3"/>
          <p:cNvPicPr>
            <a:picLocks noChangeAspect="1" noChangeArrowheads="1"/>
          </p:cNvPicPr>
          <p:nvPr/>
        </p:nvPicPr>
        <p:blipFill>
          <a:blip r:embed="rId2"/>
          <a:srcRect/>
          <a:stretch>
            <a:fillRect/>
          </a:stretch>
        </p:blipFill>
        <p:spPr bwMode="auto">
          <a:xfrm>
            <a:off x="6138864" y="2928935"/>
            <a:ext cx="4141787" cy="2760663"/>
          </a:xfrm>
          <a:prstGeom prst="rect">
            <a:avLst/>
          </a:prstGeom>
          <a:noFill/>
          <a:ln w="9525" cmpd="sng">
            <a:noFill/>
            <a:bevel/>
            <a:headEnd/>
            <a:tailEnd/>
          </a:ln>
        </p:spPr>
      </p:pic>
      <p:sp>
        <p:nvSpPr>
          <p:cNvPr id="130054" name="文本框 3"/>
          <p:cNvSpPr>
            <a:spLocks noChangeArrowheads="1"/>
          </p:cNvSpPr>
          <p:nvPr/>
        </p:nvSpPr>
        <p:spPr bwMode="auto">
          <a:xfrm>
            <a:off x="6310315" y="5686422"/>
            <a:ext cx="3922711" cy="452432"/>
          </a:xfrm>
          <a:prstGeom prst="rect">
            <a:avLst/>
          </a:prstGeom>
          <a:noFill/>
          <a:ln w="9525" cmpd="sng">
            <a:noFill/>
            <a:bevel/>
            <a:headEnd/>
            <a:tailEnd/>
          </a:ln>
        </p:spPr>
        <p:txBody>
          <a:bodyPr wrap="square">
            <a:spAutoFit/>
          </a:bodyPr>
          <a:lstStyle/>
          <a:p>
            <a:pPr>
              <a:lnSpc>
                <a:spcPct val="130000"/>
              </a:lnSpc>
            </a:pPr>
            <a:r>
              <a:rPr lang="en-US" dirty="0">
                <a:solidFill>
                  <a:srgbClr val="000000"/>
                </a:solidFill>
                <a:ea typeface="微软雅黑" pitchFamily="34" charset="-122"/>
              </a:rPr>
              <a:t>▲2014</a:t>
            </a:r>
            <a:r>
              <a:rPr lang="zh-CN" altLang="en-US" dirty="0">
                <a:solidFill>
                  <a:srgbClr val="000000"/>
                </a:solidFill>
                <a:ea typeface="微软雅黑" pitchFamily="34" charset="-122"/>
              </a:rPr>
              <a:t>年</a:t>
            </a:r>
            <a:r>
              <a:rPr lang="en-US" dirty="0">
                <a:solidFill>
                  <a:srgbClr val="000000"/>
                </a:solidFill>
                <a:ea typeface="微软雅黑" pitchFamily="34" charset="-122"/>
              </a:rPr>
              <a:t>7</a:t>
            </a:r>
            <a:r>
              <a:rPr lang="zh-CN" altLang="en-US" dirty="0">
                <a:solidFill>
                  <a:srgbClr val="000000"/>
                </a:solidFill>
                <a:ea typeface="微软雅黑" pitchFamily="34" charset="-122"/>
              </a:rPr>
              <a:t>月清华附中</a:t>
            </a:r>
            <a:r>
              <a:rPr lang="en-US" dirty="0">
                <a:solidFill>
                  <a:srgbClr val="000000"/>
                </a:solidFill>
                <a:ea typeface="微软雅黑" pitchFamily="34" charset="-122"/>
              </a:rPr>
              <a:t>XLP</a:t>
            </a:r>
            <a:r>
              <a:rPr lang="zh-CN" altLang="en-US" dirty="0">
                <a:solidFill>
                  <a:srgbClr val="000000"/>
                </a:solidFill>
                <a:ea typeface="微软雅黑" pitchFamily="34" charset="-122"/>
              </a:rPr>
              <a:t>活动</a:t>
            </a:r>
            <a:endParaRPr lang="zh-CN" altLang="en-US" dirty="0">
              <a:solidFill>
                <a:srgbClr val="000000"/>
              </a:solidFill>
              <a:sym typeface="Arial" pitchFamily="34" charset="0"/>
            </a:endParaRPr>
          </a:p>
        </p:txBody>
      </p:sp>
    </p:spTree>
    <p:extLst>
      <p:ext uri="{BB962C8B-B14F-4D97-AF65-F5344CB8AC3E}">
        <p14:creationId xmlns:p14="http://schemas.microsoft.com/office/powerpoint/2010/main" val="1353403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矩形 5"/>
          <p:cNvSpPr>
            <a:spLocks noChangeArrowheads="1"/>
          </p:cNvSpPr>
          <p:nvPr/>
        </p:nvSpPr>
        <p:spPr bwMode="auto">
          <a:xfrm>
            <a:off x="2024036" y="3357562"/>
            <a:ext cx="3857651" cy="2492990"/>
          </a:xfrm>
          <a:prstGeom prst="rect">
            <a:avLst/>
          </a:prstGeom>
          <a:noFill/>
          <a:ln w="9525" cmpd="sng">
            <a:noFill/>
            <a:bevel/>
            <a:headEnd/>
            <a:tailEnd/>
          </a:ln>
        </p:spPr>
        <p:txBody>
          <a:bodyPr wrap="square">
            <a:spAutoFit/>
          </a:bodyPr>
          <a:lstStyle/>
          <a:p>
            <a:pPr>
              <a:lnSpc>
                <a:spcPct val="150000"/>
              </a:lnSpc>
            </a:pPr>
            <a:r>
              <a:rPr lang="zh-CN" altLang="en-US" sz="2400" b="1" dirty="0">
                <a:sym typeface="Arial" pitchFamily="34" charset="0"/>
              </a:rPr>
              <a:t>         </a:t>
            </a:r>
            <a:r>
              <a:rPr lang="zh-CN" altLang="en-US" sz="2000" b="1" dirty="0">
                <a:sym typeface="Arial" pitchFamily="34" charset="0"/>
              </a:rPr>
              <a:t>这告诉学生维护自身知识产权是保证自己获得胜利的一种手段，申请成功后，还是有可能被别人侵犯，这时要锻炼学生怎样处理这样的事</a:t>
            </a:r>
          </a:p>
        </p:txBody>
      </p:sp>
      <p:sp>
        <p:nvSpPr>
          <p:cNvPr id="131077" name="文本框 6"/>
          <p:cNvSpPr>
            <a:spLocks noChangeArrowheads="1"/>
          </p:cNvSpPr>
          <p:nvPr/>
        </p:nvSpPr>
        <p:spPr bwMode="auto">
          <a:xfrm>
            <a:off x="7759701" y="6226175"/>
            <a:ext cx="2018501" cy="261610"/>
          </a:xfrm>
          <a:prstGeom prst="rect">
            <a:avLst/>
          </a:prstGeom>
          <a:noFill/>
          <a:ln w="9525" cmpd="sng">
            <a:noFill/>
            <a:bevel/>
            <a:headEnd/>
            <a:tailEnd/>
          </a:ln>
        </p:spPr>
        <p:txBody>
          <a:bodyPr wrap="none">
            <a:spAutoFit/>
          </a:bodyPr>
          <a:lstStyle/>
          <a:p>
            <a:pPr eaLnBrk="1" hangingPunct="1"/>
            <a:r>
              <a:rPr lang="zh-CN" altLang="en-US" sz="1100" b="1" dirty="0">
                <a:solidFill>
                  <a:srgbClr val="FFFFFF"/>
                </a:solidFill>
                <a:latin typeface="Comic Sans MS" pitchFamily="66" charset="0"/>
                <a:ea typeface="方正幼线简体" charset="-122"/>
                <a:sym typeface="Comic Sans MS" pitchFamily="66" charset="0"/>
              </a:rPr>
              <a:t>专利详细规定以及模板见附录</a:t>
            </a:r>
            <a:endParaRPr lang="zh-CN" altLang="en-US" sz="1100" b="1" dirty="0">
              <a:solidFill>
                <a:srgbClr val="000000"/>
              </a:solidFill>
              <a:sym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524000" y="0"/>
            <a:ext cx="9025616" cy="27146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310314" y="2500307"/>
            <a:ext cx="3429024" cy="4101215"/>
          </a:xfrm>
          <a:prstGeom prst="rect">
            <a:avLst/>
          </a:prstGeom>
          <a:noFill/>
          <a:ln w="9525">
            <a:noFill/>
            <a:miter lim="800000"/>
            <a:headEnd/>
            <a:tailEnd/>
          </a:ln>
          <a:effectLst/>
        </p:spPr>
      </p:pic>
    </p:spTree>
    <p:extLst>
      <p:ext uri="{BB962C8B-B14F-4D97-AF65-F5344CB8AC3E}">
        <p14:creationId xmlns:p14="http://schemas.microsoft.com/office/powerpoint/2010/main" val="3145800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图片 4"/>
          <p:cNvPicPr>
            <a:picLocks noChangeAspect="1" noChangeArrowheads="1"/>
          </p:cNvPicPr>
          <p:nvPr/>
        </p:nvPicPr>
        <p:blipFill>
          <a:blip r:embed="rId2"/>
          <a:srcRect t="15900" b="5512"/>
          <a:stretch>
            <a:fillRect/>
          </a:stretch>
        </p:blipFill>
        <p:spPr bwMode="auto">
          <a:xfrm>
            <a:off x="1524000" y="-24"/>
            <a:ext cx="9144000" cy="6858024"/>
          </a:xfrm>
          <a:prstGeom prst="rect">
            <a:avLst/>
          </a:prstGeom>
          <a:noFill/>
          <a:ln w="9525" cmpd="sng">
            <a:noFill/>
            <a:bevel/>
            <a:headEnd/>
            <a:tailEnd/>
          </a:ln>
        </p:spPr>
      </p:pic>
      <p:sp>
        <p:nvSpPr>
          <p:cNvPr id="131075" name="矩形 10"/>
          <p:cNvSpPr>
            <a:spLocks noChangeArrowheads="1"/>
          </p:cNvSpPr>
          <p:nvPr/>
        </p:nvSpPr>
        <p:spPr bwMode="auto">
          <a:xfrm>
            <a:off x="2492375" y="5591175"/>
            <a:ext cx="7181850" cy="1270000"/>
          </a:xfrm>
          <a:prstGeom prst="rect">
            <a:avLst/>
          </a:prstGeom>
          <a:solidFill>
            <a:srgbClr val="7F7F7F">
              <a:alpha val="35999"/>
            </a:srgbClr>
          </a:solidFill>
          <a:ln w="9525" cmpd="sng">
            <a:noFill/>
            <a:bevel/>
            <a:headEnd/>
            <a:tailEnd/>
          </a:ln>
        </p:spPr>
        <p:txBody>
          <a:bodyPr anchor="ctr"/>
          <a:lstStyle/>
          <a:p>
            <a:pPr algn="ctr"/>
            <a:endParaRPr lang="zh-CN" altLang="zh-CN">
              <a:solidFill>
                <a:srgbClr val="FFFFFF"/>
              </a:solidFill>
              <a:ea typeface="幼圆" pitchFamily="49" charset="-122"/>
              <a:sym typeface="Arial" pitchFamily="34" charset="0"/>
            </a:endParaRPr>
          </a:p>
        </p:txBody>
      </p:sp>
      <p:sp>
        <p:nvSpPr>
          <p:cNvPr id="131076" name="矩形 5"/>
          <p:cNvSpPr>
            <a:spLocks noChangeArrowheads="1"/>
          </p:cNvSpPr>
          <p:nvPr/>
        </p:nvSpPr>
        <p:spPr bwMode="auto">
          <a:xfrm>
            <a:off x="2632075" y="5754689"/>
            <a:ext cx="6032500" cy="646331"/>
          </a:xfrm>
          <a:prstGeom prst="rect">
            <a:avLst/>
          </a:prstGeom>
          <a:noFill/>
          <a:ln w="9525" cmpd="sng">
            <a:noFill/>
            <a:bevel/>
            <a:headEnd/>
            <a:tailEnd/>
          </a:ln>
        </p:spPr>
        <p:txBody>
          <a:bodyPr>
            <a:spAutoFit/>
          </a:bodyPr>
          <a:lstStyle/>
          <a:p>
            <a:pPr>
              <a:lnSpc>
                <a:spcPct val="150000"/>
              </a:lnSpc>
            </a:pPr>
            <a:r>
              <a:rPr lang="zh-CN" altLang="en-US" sz="1200" b="1" dirty="0">
                <a:solidFill>
                  <a:srgbClr val="FFFFFF"/>
                </a:solidFill>
                <a:sym typeface="Arial" pitchFamily="34" charset="0"/>
              </a:rPr>
              <a:t>这告诉学生现场策略性的阻断别人进步或许是保证自己获得胜利的一种手段，申请成功后，还是有可能被别人侵犯，这时要锻炼学生怎样处理这样的事</a:t>
            </a:r>
            <a:endParaRPr lang="zh-CN" altLang="en-US" sz="1200" b="1" dirty="0">
              <a:solidFill>
                <a:srgbClr val="000000"/>
              </a:solidFill>
              <a:sym typeface="Arial" pitchFamily="34" charset="0"/>
            </a:endParaRPr>
          </a:p>
        </p:txBody>
      </p:sp>
      <p:sp>
        <p:nvSpPr>
          <p:cNvPr id="131077" name="文本框 6"/>
          <p:cNvSpPr>
            <a:spLocks noChangeArrowheads="1"/>
          </p:cNvSpPr>
          <p:nvPr/>
        </p:nvSpPr>
        <p:spPr bwMode="auto">
          <a:xfrm>
            <a:off x="7759701" y="6226175"/>
            <a:ext cx="2018501" cy="261610"/>
          </a:xfrm>
          <a:prstGeom prst="rect">
            <a:avLst/>
          </a:prstGeom>
          <a:noFill/>
          <a:ln w="9525" cmpd="sng">
            <a:noFill/>
            <a:bevel/>
            <a:headEnd/>
            <a:tailEnd/>
          </a:ln>
        </p:spPr>
        <p:txBody>
          <a:bodyPr wrap="none">
            <a:spAutoFit/>
          </a:bodyPr>
          <a:lstStyle/>
          <a:p>
            <a:pPr eaLnBrk="1" hangingPunct="1"/>
            <a:r>
              <a:rPr lang="zh-CN" altLang="en-US" sz="1100" b="1" dirty="0">
                <a:solidFill>
                  <a:srgbClr val="FFFFFF"/>
                </a:solidFill>
                <a:latin typeface="Comic Sans MS" pitchFamily="66" charset="0"/>
                <a:ea typeface="方正幼线简体" charset="-122"/>
                <a:sym typeface="Comic Sans MS" pitchFamily="66" charset="0"/>
              </a:rPr>
              <a:t>专利详细规定以及模板见附录</a:t>
            </a:r>
            <a:endParaRPr lang="zh-CN" altLang="en-US" sz="1100" b="1" dirty="0">
              <a:solidFill>
                <a:srgbClr val="000000"/>
              </a:solidFill>
              <a:sym typeface="Arial" pitchFamily="34" charset="0"/>
            </a:endParaRPr>
          </a:p>
        </p:txBody>
      </p:sp>
    </p:spTree>
    <p:extLst>
      <p:ext uri="{BB962C8B-B14F-4D97-AF65-F5344CB8AC3E}">
        <p14:creationId xmlns:p14="http://schemas.microsoft.com/office/powerpoint/2010/main" val="611355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noChangeArrowheads="1"/>
          </p:cNvSpPr>
          <p:nvPr>
            <p:ph type="title" idx="4294967295"/>
          </p:nvPr>
        </p:nvSpPr>
        <p:spPr>
          <a:xfrm>
            <a:off x="1524000" y="241301"/>
            <a:ext cx="9144000" cy="542925"/>
          </a:xfrm>
          <a:ln/>
        </p:spPr>
        <p:txBody>
          <a:bodyPr vert="horz" lIns="360000" tIns="45720" rIns="360000" bIns="45720" rtlCol="0" anchor="ctr">
            <a:normAutofit fontScale="90000"/>
          </a:bodyPr>
          <a:lstStyle/>
          <a:p>
            <a:r>
              <a:rPr lang="zh-CN" altLang="en-US" dirty="0"/>
              <a:t>知识共享（CC）</a:t>
            </a:r>
          </a:p>
        </p:txBody>
      </p:sp>
      <p:pic>
        <p:nvPicPr>
          <p:cNvPr id="132099" name="内容占位符 5"/>
          <p:cNvPicPr preferRelativeResize="0">
            <a:picLocks noGrp="1" noChangeAspect="1" noChangeArrowheads="1"/>
          </p:cNvPicPr>
          <p:nvPr>
            <p:ph sz="quarter" idx="4294967295"/>
          </p:nvPr>
        </p:nvPicPr>
        <p:blipFill>
          <a:blip r:embed="rId2"/>
          <a:srcRect/>
          <a:stretch>
            <a:fillRect/>
          </a:stretch>
        </p:blipFill>
        <p:spPr>
          <a:xfrm>
            <a:off x="6502400" y="4995880"/>
            <a:ext cx="3290888" cy="790575"/>
          </a:xfrm>
          <a:ln/>
        </p:spPr>
      </p:pic>
      <p:sp>
        <p:nvSpPr>
          <p:cNvPr id="132100" name="内容占位符 3"/>
          <p:cNvSpPr>
            <a:spLocks noGrp="1" noChangeArrowheads="1"/>
          </p:cNvSpPr>
          <p:nvPr>
            <p:ph type="subTitle" idx="4294967295"/>
          </p:nvPr>
        </p:nvSpPr>
        <p:spPr>
          <a:xfrm>
            <a:off x="2116138" y="1379538"/>
            <a:ext cx="3810000" cy="4932362"/>
          </a:xfrm>
          <a:ln/>
        </p:spPr>
        <p:txBody>
          <a:bodyPr>
            <a:noAutofit/>
          </a:bodyPr>
          <a:lstStyle/>
          <a:p>
            <a:pPr marL="0" indent="0">
              <a:lnSpc>
                <a:spcPct val="120000"/>
              </a:lnSpc>
              <a:spcBef>
                <a:spcPct val="0"/>
              </a:spcBef>
              <a:buNone/>
            </a:pPr>
            <a:r>
              <a:rPr lang="zh-CN" altLang="en-US" sz="2000" b="1" dirty="0">
                <a:latin typeface="幼圆" pitchFamily="49" charset="-122"/>
                <a:ea typeface="幼圆" pitchFamily="49" charset="-122"/>
                <a:sym typeface="幼圆" pitchFamily="49" charset="-122"/>
              </a:rPr>
              <a:t>    传统的著作权通常为两种极端，一端是</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保留所有权利</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，另一端则是</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不保留任何权利</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（即公有领域，</a:t>
            </a:r>
            <a:r>
              <a:rPr lang="en-US" sz="2000" b="1" dirty="0">
                <a:latin typeface="幼圆" pitchFamily="49" charset="-122"/>
                <a:ea typeface="幼圆" pitchFamily="49" charset="-122"/>
                <a:sym typeface="幼圆" pitchFamily="49" charset="-122"/>
              </a:rPr>
              <a:t>public domain</a:t>
            </a:r>
            <a:r>
              <a:rPr lang="zh-CN" altLang="en-US" sz="2000" b="1" dirty="0">
                <a:latin typeface="幼圆" pitchFamily="49" charset="-122"/>
                <a:ea typeface="幼圆" pitchFamily="49" charset="-122"/>
                <a:sym typeface="幼圆" pitchFamily="49" charset="-122"/>
              </a:rPr>
              <a:t>）。知识共享则试图在两者中间广大的灰色地带保有弹性，使得创作者可以</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保留部分权利</a:t>
            </a:r>
            <a:r>
              <a:rPr lang="zh-CN" altLang="en-US" sz="2000" b="1" dirty="0">
                <a:ea typeface="幼圆" pitchFamily="49" charset="-122"/>
              </a:rPr>
              <a:t>”</a:t>
            </a:r>
            <a:r>
              <a:rPr lang="zh-CN" altLang="en-US" sz="2000" b="1" dirty="0">
                <a:latin typeface="幼圆" pitchFamily="49" charset="-122"/>
                <a:ea typeface="幼圆" pitchFamily="49" charset="-122"/>
                <a:sym typeface="幼圆" pitchFamily="49" charset="-122"/>
              </a:rPr>
              <a:t>。知识共享提供多种可供选择的授权形式及条款组合，创作者可与大众分享创作，授予其他人再散布的权利，却又能保留其他某些权利。</a:t>
            </a:r>
            <a:endParaRPr lang="zh-CN" altLang="en-US" sz="2000" b="1" dirty="0"/>
          </a:p>
        </p:txBody>
      </p:sp>
      <p:sp>
        <p:nvSpPr>
          <p:cNvPr id="5" name="内容占位符 3"/>
          <p:cNvSpPr txBox="1">
            <a:spLocks noChangeArrowheads="1"/>
          </p:cNvSpPr>
          <p:nvPr/>
        </p:nvSpPr>
        <p:spPr>
          <a:xfrm>
            <a:off x="6238876" y="1500174"/>
            <a:ext cx="3810000" cy="4932362"/>
          </a:xfrm>
          <a:prstGeom prst="rect">
            <a:avLst/>
          </a:prstGeom>
          <a:ln/>
        </p:spPr>
        <p:txBody>
          <a:bodyPr vert="horz" lIns="91440" tIns="45720" rIns="91440" bIns="45720" rtlCol="0">
            <a:noAutofit/>
          </a:bodyPr>
          <a:lstStyle/>
          <a:p>
            <a:pPr>
              <a:lnSpc>
                <a:spcPct val="120000"/>
              </a:lnSpc>
              <a:spcBef>
                <a:spcPct val="0"/>
              </a:spcBef>
              <a:defRPr/>
            </a:pPr>
            <a:r>
              <a:rPr lang="zh-CN" altLang="en-US" sz="2000" b="1" dirty="0">
                <a:latin typeface="幼圆" pitchFamily="49" charset="-122"/>
                <a:ea typeface="幼圆" pitchFamily="49" charset="-122"/>
                <a:sym typeface="幼圆" pitchFamily="49" charset="-122"/>
              </a:rPr>
              <a:t>知识共享的诞生是为了避免现代知识产权以及版权法在信息共享方面的问题。在我们的</a:t>
            </a:r>
            <a:r>
              <a:rPr lang="en-US" sz="2000" b="1" dirty="0">
                <a:latin typeface="幼圆" pitchFamily="49" charset="-122"/>
                <a:ea typeface="幼圆" pitchFamily="49" charset="-122"/>
                <a:sym typeface="幼圆" pitchFamily="49" charset="-122"/>
              </a:rPr>
              <a:t>XLP</a:t>
            </a:r>
            <a:r>
              <a:rPr lang="zh-CN" altLang="en-US" sz="2000" b="1" dirty="0">
                <a:latin typeface="幼圆" pitchFamily="49" charset="-122"/>
                <a:ea typeface="幼圆" pitchFamily="49" charset="-122"/>
                <a:sym typeface="幼圆" pitchFamily="49" charset="-122"/>
              </a:rPr>
              <a:t>活动中会经常用到这个协议，我们所做的数字出版物在很多的时候要给他们一部分权力，这样可以让其他人来帮助你更好的完成出版物，而且还能保障自己的版权。所以知识共享是非常重要的。</a:t>
            </a:r>
            <a:endParaRPr lang="zh-CN" altLang="en-US" sz="2000" b="1" dirty="0"/>
          </a:p>
        </p:txBody>
      </p:sp>
    </p:spTree>
    <p:extLst>
      <p:ext uri="{BB962C8B-B14F-4D97-AF65-F5344CB8AC3E}">
        <p14:creationId xmlns:p14="http://schemas.microsoft.com/office/powerpoint/2010/main" val="3519704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noChangeArrowheads="1"/>
          </p:cNvSpPr>
          <p:nvPr>
            <p:ph type="title" idx="4294967295"/>
          </p:nvPr>
        </p:nvSpPr>
        <p:spPr>
          <a:xfrm>
            <a:off x="1524000" y="241301"/>
            <a:ext cx="9144000" cy="542925"/>
          </a:xfrm>
          <a:ln/>
        </p:spPr>
        <p:txBody>
          <a:bodyPr vert="horz" lIns="360000" tIns="45720" rIns="360000" bIns="45720" rtlCol="0" anchor="ctr">
            <a:normAutofit fontScale="90000"/>
          </a:bodyPr>
          <a:lstStyle/>
          <a:p>
            <a:r>
              <a:rPr lang="zh-CN" altLang="en-US" dirty="0"/>
              <a:t>知识共享六种核心许可条款</a:t>
            </a:r>
          </a:p>
        </p:txBody>
      </p:sp>
      <p:sp>
        <p:nvSpPr>
          <p:cNvPr id="133123" name="内容占位符 2"/>
          <p:cNvSpPr>
            <a:spLocks noGrp="1" noChangeArrowheads="1"/>
          </p:cNvSpPr>
          <p:nvPr>
            <p:ph type="subTitle" idx="4294967295"/>
          </p:nvPr>
        </p:nvSpPr>
        <p:spPr>
          <a:xfrm>
            <a:off x="1989138" y="1214423"/>
            <a:ext cx="8107390" cy="1038217"/>
          </a:xfrm>
          <a:ln/>
        </p:spPr>
        <p:txBody>
          <a:bodyPr>
            <a:noAutofit/>
          </a:bodyPr>
          <a:lstStyle/>
          <a:p>
            <a:pPr marL="0" indent="0">
              <a:lnSpc>
                <a:spcPct val="120000"/>
              </a:lnSpc>
              <a:spcBef>
                <a:spcPct val="0"/>
              </a:spcBef>
              <a:buNone/>
            </a:pPr>
            <a:r>
              <a:rPr lang="zh-CN" altLang="en-US" sz="2000" b="1" dirty="0">
                <a:latin typeface="幼圆" pitchFamily="49" charset="-122"/>
                <a:ea typeface="幼圆" pitchFamily="49" charset="-122"/>
                <a:sym typeface="幼圆" pitchFamily="49" charset="-122"/>
              </a:rPr>
              <a:t>    知识共享协议允许作者选择不同的授权条款和根据不同国家的著作权法制定的版权协议，版权持有人可以指定以下的条件：（以下条件均不适用于原始创作者）</a:t>
            </a:r>
            <a:endParaRPr lang="zh-CN" altLang="en-US" sz="2000" b="1" dirty="0"/>
          </a:p>
        </p:txBody>
      </p:sp>
      <p:graphicFrame>
        <p:nvGraphicFramePr>
          <p:cNvPr id="133124" name="Group 4"/>
          <p:cNvGraphicFramePr>
            <a:graphicFrameLocks noGrp="1"/>
          </p:cNvGraphicFramePr>
          <p:nvPr/>
        </p:nvGraphicFramePr>
        <p:xfrm>
          <a:off x="1892300" y="2395538"/>
          <a:ext cx="8128000" cy="3611564"/>
        </p:xfrm>
        <a:graphic>
          <a:graphicData uri="http://schemas.openxmlformats.org/drawingml/2006/table">
            <a:tbl>
              <a:tblPr/>
              <a:tblGrid>
                <a:gridCol w="917552"/>
                <a:gridCol w="1203348"/>
                <a:gridCol w="508000"/>
                <a:gridCol w="1028700"/>
                <a:gridCol w="4470400"/>
              </a:tblGrid>
              <a:tr h="722313">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标志</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英文</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缩写</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全称</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说明</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r>
              <a:tr h="722313">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Attribution</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BY</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署名</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您（使用者）可以复制、发行、展览、表演、放映、广播或通过信息网络传播本作品；您必须按照作者或者许可人指定的方式对作品进行署名。</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720725">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NonCommercial</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NC</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非商业性使用</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您可以自由复制、散布、展示及演出本作品；您不得</a:t>
                      </a:r>
                      <a:r>
                        <a:rPr kumimoji="0" lang="zh-CN" altLang="en-US" sz="1200" b="1" i="1" u="none" strike="noStrike" cap="none" normalizeH="0" baseline="0" dirty="0" smtClean="0">
                          <a:ln>
                            <a:noFill/>
                          </a:ln>
                          <a:solidFill>
                            <a:schemeClr val="tx1"/>
                          </a:solidFill>
                          <a:effectLst/>
                          <a:latin typeface="Arial" pitchFamily="34" charset="0"/>
                          <a:ea typeface="宋体" pitchFamily="2" charset="-122"/>
                          <a:sym typeface="Arial" pitchFamily="34" charset="0"/>
                        </a:rPr>
                        <a:t>为商业目的</a:t>
                      </a: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而使用本作品。</a:t>
                      </a:r>
                      <a:endParaRPr kumimoji="0" lang="zh-CN" altLang="en-US" sz="1800" b="1" i="1" u="none" strike="noStrike" cap="none" normalizeH="0" baseline="0" dirty="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723900">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NoDerivs</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ND</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chemeClr val="tx1"/>
                          </a:solidFill>
                          <a:effectLst/>
                          <a:latin typeface="Arial" pitchFamily="34" charset="0"/>
                          <a:ea typeface="宋体" pitchFamily="2" charset="-122"/>
                          <a:sym typeface="Arial" pitchFamily="34" charset="0"/>
                        </a:rPr>
                        <a:t>禁止演绎</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chemeClr val="tx1"/>
                          </a:solidFill>
                          <a:effectLst/>
                          <a:latin typeface="Arial" pitchFamily="34" charset="0"/>
                          <a:ea typeface="宋体" pitchFamily="2" charset="-122"/>
                          <a:sym typeface="Arial" pitchFamily="34" charset="0"/>
                        </a:rPr>
                        <a:t>您可以自由复制、散布、展示及演出本作品；您不得改变、转变或更改本作品。</a:t>
                      </a:r>
                      <a:endParaRPr kumimoji="0" lang="zh-CN" altLang="en-US" sz="1800" b="1" i="1" u="none" strike="noStrike" cap="none" normalizeH="0" baseline="0" dirty="0" smtClean="0">
                        <a:ln>
                          <a:noFill/>
                        </a:ln>
                        <a:solidFill>
                          <a:schemeClr val="tx1"/>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722313">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endParaRPr kumimoji="0" lang="zh-CN" altLang="zh-CN" sz="1200" b="1" i="1" u="none" strike="noStrike" cap="none" normalizeH="0" baseline="0" smtClean="0">
                        <a:ln>
                          <a:noFill/>
                        </a:ln>
                        <a:solidFill>
                          <a:srgbClr val="000000"/>
                        </a:solidFill>
                        <a:effectLst/>
                        <a:latin typeface="Arial" pitchFamily="34" charset="0"/>
                        <a:ea typeface="宋体" pitchFamily="2"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ShareAlike</a:t>
                      </a:r>
                      <a:endParaRPr kumimoji="0" lang="zh-CN" altLang="en-US" sz="1800" b="1" i="1" u="none" strike="noStrike" cap="none" normalizeH="0" baseline="0" smtClean="0">
                        <a:ln>
                          <a:noFill/>
                        </a:ln>
                        <a:solidFill>
                          <a:schemeClr val="accent2"/>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SA</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smtClean="0">
                          <a:ln>
                            <a:noFill/>
                          </a:ln>
                          <a:solidFill>
                            <a:srgbClr val="000000"/>
                          </a:solidFill>
                          <a:effectLst/>
                          <a:latin typeface="Arial" pitchFamily="34" charset="0"/>
                          <a:ea typeface="宋体" pitchFamily="2" charset="-122"/>
                          <a:sym typeface="Arial" pitchFamily="34" charset="0"/>
                        </a:rPr>
                        <a:t>相同方式共享</a:t>
                      </a: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ts val="1800"/>
                        </a:spcBef>
                        <a:spcAft>
                          <a:spcPct val="0"/>
                        </a:spcAft>
                        <a:buClr>
                          <a:schemeClr val="accent1"/>
                        </a:buClr>
                        <a:buSzPct val="100000"/>
                        <a:buFont typeface="Arial" pitchFamily="34" charset="0"/>
                        <a:buNone/>
                        <a:tabLst/>
                      </a:pPr>
                      <a:r>
                        <a:rPr kumimoji="0" lang="zh-CN" altLang="en-US" sz="1200" b="1" i="1" u="none" strike="noStrike" cap="none" normalizeH="0" baseline="0" dirty="0" smtClean="0">
                          <a:ln>
                            <a:noFill/>
                          </a:ln>
                          <a:solidFill>
                            <a:srgbClr val="000000"/>
                          </a:solidFill>
                          <a:effectLst/>
                          <a:latin typeface="Arial" pitchFamily="34" charset="0"/>
                          <a:ea typeface="宋体" pitchFamily="2" charset="-122"/>
                          <a:sym typeface="Arial" pitchFamily="34" charset="0"/>
                        </a:rPr>
                        <a:t>您可以自由复制、散布、展示及演出本作品；若您改变、转变或更改本作品，仅在遵守与本作品相同的授权条款下，您才能散布由本作品</a:t>
                      </a:r>
                      <a:r>
                        <a:rPr kumimoji="0" lang="zh-CN" altLang="en-US" sz="1200" b="1" i="1" u="none" strike="noStrike" cap="none" normalizeH="0" baseline="0" dirty="0" smtClean="0">
                          <a:ln>
                            <a:noFill/>
                          </a:ln>
                          <a:solidFill>
                            <a:schemeClr val="tx1"/>
                          </a:solidFill>
                          <a:effectLst/>
                          <a:latin typeface="Arial" pitchFamily="34" charset="0"/>
                          <a:ea typeface="宋体" pitchFamily="2" charset="-122"/>
                          <a:sym typeface="Arial" pitchFamily="34" charset="0"/>
                        </a:rPr>
                        <a:t>产生的派生作品。</a:t>
                      </a:r>
                      <a:endParaRPr kumimoji="0" lang="zh-CN" altLang="en-US" sz="1800" b="1" i="1" u="none" strike="noStrike" cap="none" normalizeH="0" baseline="0" dirty="0" smtClean="0">
                        <a:ln>
                          <a:noFill/>
                        </a:ln>
                        <a:solidFill>
                          <a:schemeClr val="tx1"/>
                        </a:solidFill>
                        <a:effectLst/>
                        <a:latin typeface="Arial" pitchFamily="34" charset="0"/>
                        <a:ea typeface="微软雅黑" pitchFamily="34" charset="-122"/>
                        <a:sym typeface="Arial" pitchFamily="34" charset="0"/>
                      </a:endParaRPr>
                    </a:p>
                  </a:txBody>
                  <a:tcPr marL="9100" marR="9100" marT="4550" marB="45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bl>
          </a:graphicData>
        </a:graphic>
      </p:graphicFrame>
      <p:pic>
        <p:nvPicPr>
          <p:cNvPr id="133162" name="Picture 6"/>
          <p:cNvPicPr>
            <a:picLocks noChangeAspect="1" noChangeArrowheads="1"/>
          </p:cNvPicPr>
          <p:nvPr/>
        </p:nvPicPr>
        <p:blipFill>
          <a:blip r:embed="rId2"/>
          <a:srcRect/>
          <a:stretch>
            <a:fillRect/>
          </a:stretch>
        </p:blipFill>
        <p:spPr bwMode="auto">
          <a:xfrm>
            <a:off x="1989138" y="3162300"/>
            <a:ext cx="609600" cy="609600"/>
          </a:xfrm>
          <a:prstGeom prst="rect">
            <a:avLst/>
          </a:prstGeom>
          <a:noFill/>
          <a:ln w="9525" cmpd="sng">
            <a:noFill/>
            <a:bevel/>
            <a:headEnd/>
            <a:tailEnd/>
          </a:ln>
        </p:spPr>
      </p:pic>
      <p:pic>
        <p:nvPicPr>
          <p:cNvPr id="133163" name="Picture 7"/>
          <p:cNvPicPr>
            <a:picLocks noChangeAspect="1" noChangeArrowheads="1"/>
          </p:cNvPicPr>
          <p:nvPr/>
        </p:nvPicPr>
        <p:blipFill>
          <a:blip r:embed="rId3"/>
          <a:srcRect/>
          <a:stretch>
            <a:fillRect/>
          </a:stretch>
        </p:blipFill>
        <p:spPr bwMode="auto">
          <a:xfrm>
            <a:off x="1985963" y="3898900"/>
            <a:ext cx="609600" cy="609600"/>
          </a:xfrm>
          <a:prstGeom prst="rect">
            <a:avLst/>
          </a:prstGeom>
          <a:noFill/>
          <a:ln w="9525" cmpd="sng">
            <a:noFill/>
            <a:bevel/>
            <a:headEnd/>
            <a:tailEnd/>
          </a:ln>
        </p:spPr>
      </p:pic>
      <p:pic>
        <p:nvPicPr>
          <p:cNvPr id="133164" name="Picture 8"/>
          <p:cNvPicPr>
            <a:picLocks noChangeAspect="1" noChangeArrowheads="1"/>
          </p:cNvPicPr>
          <p:nvPr/>
        </p:nvPicPr>
        <p:blipFill>
          <a:blip r:embed="rId4"/>
          <a:srcRect/>
          <a:stretch>
            <a:fillRect/>
          </a:stretch>
        </p:blipFill>
        <p:spPr bwMode="auto">
          <a:xfrm>
            <a:off x="1989138" y="4635500"/>
            <a:ext cx="609600" cy="609600"/>
          </a:xfrm>
          <a:prstGeom prst="rect">
            <a:avLst/>
          </a:prstGeom>
          <a:noFill/>
          <a:ln w="9525" cmpd="sng">
            <a:noFill/>
            <a:bevel/>
            <a:headEnd/>
            <a:tailEnd/>
          </a:ln>
        </p:spPr>
      </p:pic>
      <p:pic>
        <p:nvPicPr>
          <p:cNvPr id="133165" name="Picture 9"/>
          <p:cNvPicPr>
            <a:picLocks noChangeAspect="1" noChangeArrowheads="1"/>
          </p:cNvPicPr>
          <p:nvPr/>
        </p:nvPicPr>
        <p:blipFill>
          <a:blip r:embed="rId5"/>
          <a:srcRect/>
          <a:stretch>
            <a:fillRect/>
          </a:stretch>
        </p:blipFill>
        <p:spPr bwMode="auto">
          <a:xfrm>
            <a:off x="1989138" y="5359400"/>
            <a:ext cx="609600" cy="609600"/>
          </a:xfrm>
          <a:prstGeom prst="rect">
            <a:avLst/>
          </a:prstGeom>
          <a:noFill/>
          <a:ln w="9525" cmpd="sng">
            <a:noFill/>
            <a:bevel/>
            <a:headEnd/>
            <a:tailEnd/>
          </a:ln>
        </p:spPr>
      </p:pic>
    </p:spTree>
    <p:extLst>
      <p:ext uri="{BB962C8B-B14F-4D97-AF65-F5344CB8AC3E}">
        <p14:creationId xmlns:p14="http://schemas.microsoft.com/office/powerpoint/2010/main" val="145791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noChangeArrowheads="1"/>
          </p:cNvSpPr>
          <p:nvPr>
            <p:ph type="title" idx="4294967295"/>
          </p:nvPr>
        </p:nvSpPr>
        <p:spPr>
          <a:xfrm>
            <a:off x="1524000" y="241301"/>
            <a:ext cx="9144000" cy="542925"/>
          </a:xfrm>
          <a:ln/>
        </p:spPr>
        <p:txBody>
          <a:bodyPr vert="horz" lIns="360000" tIns="45720" rIns="360000" bIns="45720" rtlCol="0" anchor="ctr">
            <a:normAutofit fontScale="90000"/>
          </a:bodyPr>
          <a:lstStyle/>
          <a:p>
            <a:r>
              <a:rPr lang="zh-CN" altLang="en-US"/>
              <a:t>六套含不同条件的CC协议</a:t>
            </a:r>
          </a:p>
        </p:txBody>
      </p:sp>
      <p:pic>
        <p:nvPicPr>
          <p:cNvPr id="134147" name="Picture 2"/>
          <p:cNvPicPr preferRelativeResize="0">
            <a:picLocks noGrp="1" noChangeAspect="1" noChangeArrowheads="1"/>
          </p:cNvPicPr>
          <p:nvPr>
            <p:ph sz="quarter" idx="4294967295"/>
          </p:nvPr>
        </p:nvPicPr>
        <p:blipFill>
          <a:blip r:embed="rId2"/>
          <a:srcRect/>
          <a:stretch>
            <a:fillRect/>
          </a:stretch>
        </p:blipFill>
        <p:spPr>
          <a:xfrm>
            <a:off x="2344738" y="1595439"/>
            <a:ext cx="7262812" cy="3876675"/>
          </a:xfrm>
          <a:ln/>
        </p:spPr>
      </p:pic>
    </p:spTree>
    <p:extLst>
      <p:ext uri="{BB962C8B-B14F-4D97-AF65-F5344CB8AC3E}">
        <p14:creationId xmlns:p14="http://schemas.microsoft.com/office/powerpoint/2010/main" val="3602209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文本框 11"/>
          <p:cNvSpPr>
            <a:spLocks noChangeArrowheads="1"/>
          </p:cNvSpPr>
          <p:nvPr/>
        </p:nvSpPr>
        <p:spPr bwMode="auto">
          <a:xfrm>
            <a:off x="2411413" y="798514"/>
            <a:ext cx="7823200" cy="5579797"/>
          </a:xfrm>
          <a:prstGeom prst="rect">
            <a:avLst/>
          </a:prstGeom>
          <a:noFill/>
          <a:ln w="9525" cmpd="sng">
            <a:noFill/>
            <a:bevel/>
            <a:headEnd/>
            <a:tailEnd/>
          </a:ln>
        </p:spPr>
        <p:txBody>
          <a:bodyPr>
            <a:spAutoFit/>
          </a:bodyPr>
          <a:lstStyle/>
          <a:p>
            <a:pPr>
              <a:lnSpc>
                <a:spcPct val="130000"/>
              </a:lnSpc>
            </a:pPr>
            <a:r>
              <a:rPr lang="zh-CN" altLang="en-US" sz="1200" dirty="0">
                <a:solidFill>
                  <a:srgbClr val="000000"/>
                </a:solidFill>
                <a:latin typeface="幼圆" pitchFamily="49" charset="-122"/>
                <a:ea typeface="幼圆" pitchFamily="49" charset="-122"/>
                <a:sym typeface="幼圆" pitchFamily="49" charset="-122"/>
              </a:rPr>
              <a:t>               </a:t>
            </a:r>
            <a:endParaRPr lang="en-US" sz="1200"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署名：您允许他人对自己享有著作权的作品及演绎作品进行复制、发行、展览、表演、 放</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映、广播或通过信息网络向公众传播，但在这些过程中对方必须保留您对原作品的署名。</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例如：小红在她的摄影作品上使用了</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署名</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的授权条款，因为她希望在他人在使用她的图片时尊重自己的署名。小明在网上找到她的摄影作品并希望在自己网站的首页上进行展示。在这种情况下，小明可以将小红的图片放在他的网站上，只要清楚地指明小红是作者即可。</a:t>
            </a:r>
          </a:p>
          <a:p>
            <a:pPr>
              <a:lnSpc>
                <a:spcPct val="130000"/>
              </a:lnSpc>
            </a:pPr>
            <a:r>
              <a:rPr lang="en-US" sz="1200" b="1" dirty="0">
                <a:solidFill>
                  <a:srgbClr val="000000"/>
                </a:solidFill>
                <a:latin typeface="幼圆" pitchFamily="49" charset="-122"/>
                <a:ea typeface="幼圆" pitchFamily="49" charset="-122"/>
                <a:sym typeface="幼圆" pitchFamily="49" charset="-122"/>
              </a:rPr>
              <a:t>               </a:t>
            </a:r>
            <a:endParaRPr lang="zh-CN" alt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非商业性使用：您允许他人对您享有著作权的作品及演绎作品进行复制、发行、展览、表</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演、放映、广播或通过信息网络向公众传播，但仅限于非商业性目的。</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例如：小明在他的网站上以包含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非商业性使用</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要素的许可协议发表了他的摄影作品。在这种情况下，小红可以打印使用小明的这幅照片。但是，如果没有小明的允许，小红不得出售这张打印的照片。</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禁止演绎：您允许他人对您的作品原封不动地进行复制、发行、展览、表演、放映、广播   </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或通过信息网络向公众传播，但不得进行演绎创作。</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例如：小红在自己的一首歌曲上使用包含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禁止演绎</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要素的许可协议。小明想截取小红歌曲片段混合在他的作品中而产生出全新的歌曲。在这种情况下，没有小红的允许，小明将不能这么做（除非他的歌曲构成合理使用）。</a:t>
            </a: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                 </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相同方式共享：只有在他人对演绎作品使用与您的原作品相同的许可协议的情况下，您才</a:t>
            </a:r>
            <a:endParaRPr lang="en-US" sz="1200" b="1" dirty="0">
              <a:solidFill>
                <a:srgbClr val="000000"/>
              </a:solidFill>
              <a:latin typeface="幼圆" pitchFamily="49" charset="-122"/>
              <a:ea typeface="幼圆" pitchFamily="49" charset="-122"/>
              <a:sym typeface="幼圆" pitchFamily="49" charset="-122"/>
            </a:endParaRPr>
          </a:p>
          <a:p>
            <a:pPr>
              <a:lnSpc>
                <a:spcPct val="130000"/>
              </a:lnSpc>
            </a:pPr>
            <a:r>
              <a:rPr lang="en-US" sz="1200" b="1" dirty="0">
                <a:solidFill>
                  <a:srgbClr val="000000"/>
                </a:solidFill>
                <a:latin typeface="幼圆" pitchFamily="49" charset="-122"/>
                <a:ea typeface="幼圆" pitchFamily="49" charset="-122"/>
                <a:sym typeface="幼圆" pitchFamily="49" charset="-122"/>
              </a:rPr>
              <a:t>                 </a:t>
            </a:r>
            <a:r>
              <a:rPr lang="zh-CN" altLang="en-US" sz="1200" b="1" dirty="0">
                <a:solidFill>
                  <a:srgbClr val="000000"/>
                </a:solidFill>
                <a:latin typeface="幼圆" pitchFamily="49" charset="-122"/>
                <a:ea typeface="幼圆" pitchFamily="49" charset="-122"/>
                <a:sym typeface="幼圆" pitchFamily="49" charset="-122"/>
              </a:rPr>
              <a:t>允许他人发行其演绎作品。</a:t>
            </a:r>
          </a:p>
          <a:p>
            <a:pPr>
              <a:lnSpc>
                <a:spcPct val="130000"/>
              </a:lnSpc>
            </a:pPr>
            <a:endParaRPr lang="zh-CN" altLang="en-US" sz="1200" b="1" dirty="0">
              <a:solidFill>
                <a:srgbClr val="000000"/>
              </a:solidFill>
              <a:latin typeface="幼圆" pitchFamily="49" charset="-122"/>
              <a:ea typeface="幼圆" pitchFamily="49" charset="-122"/>
              <a:sym typeface="幼圆" pitchFamily="49" charset="-122"/>
            </a:endParaRPr>
          </a:p>
          <a:p>
            <a:pPr>
              <a:lnSpc>
                <a:spcPct val="130000"/>
              </a:lnSpc>
            </a:pPr>
            <a:r>
              <a:rPr lang="zh-CN" altLang="en-US" sz="1200" b="1" dirty="0">
                <a:solidFill>
                  <a:srgbClr val="000000"/>
                </a:solidFill>
                <a:latin typeface="幼圆" pitchFamily="49" charset="-122"/>
                <a:ea typeface="幼圆" pitchFamily="49" charset="-122"/>
                <a:sym typeface="幼圆" pitchFamily="49" charset="-122"/>
              </a:rPr>
              <a:t>注：许可协议协议不能同时包含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相同方式共享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和</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禁止演绎</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许可要素，</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相同方式共享</a:t>
            </a:r>
            <a:r>
              <a:rPr lang="zh-CN" altLang="en-US" sz="1200" b="1" dirty="0">
                <a:solidFill>
                  <a:srgbClr val="000000"/>
                </a:solidFill>
                <a:ea typeface="幼圆" pitchFamily="49" charset="-122"/>
                <a:sym typeface="幼圆" pitchFamily="49" charset="-122"/>
              </a:rPr>
              <a:t>”</a:t>
            </a:r>
            <a:r>
              <a:rPr lang="zh-CN" altLang="en-US" sz="1200" b="1" dirty="0">
                <a:solidFill>
                  <a:srgbClr val="000000"/>
                </a:solidFill>
                <a:latin typeface="幼圆" pitchFamily="49" charset="-122"/>
                <a:ea typeface="幼圆" pitchFamily="49" charset="-122"/>
                <a:sym typeface="幼圆" pitchFamily="49" charset="-122"/>
              </a:rPr>
              <a:t>要素仅适用于演绎作品。</a:t>
            </a:r>
          </a:p>
        </p:txBody>
      </p:sp>
      <p:pic>
        <p:nvPicPr>
          <p:cNvPr id="135172" name="图片 12"/>
          <p:cNvPicPr>
            <a:picLocks noChangeAspect="1" noChangeArrowheads="1"/>
          </p:cNvPicPr>
          <p:nvPr/>
        </p:nvPicPr>
        <p:blipFill>
          <a:blip r:embed="rId2"/>
          <a:srcRect/>
          <a:stretch>
            <a:fillRect/>
          </a:stretch>
        </p:blipFill>
        <p:spPr bwMode="auto">
          <a:xfrm>
            <a:off x="2666976" y="1071546"/>
            <a:ext cx="635000" cy="635000"/>
          </a:xfrm>
          <a:prstGeom prst="rect">
            <a:avLst/>
          </a:prstGeom>
          <a:noFill/>
          <a:ln w="9525" cmpd="sng">
            <a:noFill/>
            <a:bevel/>
            <a:headEnd/>
            <a:tailEnd/>
          </a:ln>
        </p:spPr>
      </p:pic>
      <p:pic>
        <p:nvPicPr>
          <p:cNvPr id="135173" name="图片 13"/>
          <p:cNvPicPr>
            <a:picLocks noChangeAspect="1" noChangeArrowheads="1"/>
          </p:cNvPicPr>
          <p:nvPr/>
        </p:nvPicPr>
        <p:blipFill>
          <a:blip r:embed="rId3"/>
          <a:srcRect/>
          <a:stretch>
            <a:fillRect/>
          </a:stretch>
        </p:blipFill>
        <p:spPr bwMode="auto">
          <a:xfrm>
            <a:off x="2666976" y="2538396"/>
            <a:ext cx="635000" cy="635000"/>
          </a:xfrm>
          <a:prstGeom prst="rect">
            <a:avLst/>
          </a:prstGeom>
          <a:noFill/>
          <a:ln w="9525" cmpd="sng">
            <a:noFill/>
            <a:bevel/>
            <a:headEnd/>
            <a:tailEnd/>
          </a:ln>
        </p:spPr>
      </p:pic>
      <p:pic>
        <p:nvPicPr>
          <p:cNvPr id="135174" name="图片 14"/>
          <p:cNvPicPr>
            <a:picLocks noChangeAspect="1" noChangeArrowheads="1"/>
          </p:cNvPicPr>
          <p:nvPr/>
        </p:nvPicPr>
        <p:blipFill>
          <a:blip r:embed="rId4"/>
          <a:srcRect/>
          <a:stretch>
            <a:fillRect/>
          </a:stretch>
        </p:blipFill>
        <p:spPr bwMode="auto">
          <a:xfrm>
            <a:off x="2666976" y="3740134"/>
            <a:ext cx="635000" cy="635000"/>
          </a:xfrm>
          <a:prstGeom prst="rect">
            <a:avLst/>
          </a:prstGeom>
          <a:noFill/>
          <a:ln w="9525" cmpd="sng">
            <a:noFill/>
            <a:bevel/>
            <a:headEnd/>
            <a:tailEnd/>
          </a:ln>
        </p:spPr>
      </p:pic>
      <p:pic>
        <p:nvPicPr>
          <p:cNvPr id="135175" name="图片 15"/>
          <p:cNvPicPr>
            <a:picLocks noChangeAspect="1" noChangeArrowheads="1"/>
          </p:cNvPicPr>
          <p:nvPr/>
        </p:nvPicPr>
        <p:blipFill>
          <a:blip r:embed="rId5"/>
          <a:srcRect/>
          <a:stretch>
            <a:fillRect/>
          </a:stretch>
        </p:blipFill>
        <p:spPr bwMode="auto">
          <a:xfrm>
            <a:off x="2666976" y="5000636"/>
            <a:ext cx="635000" cy="635000"/>
          </a:xfrm>
          <a:prstGeom prst="rect">
            <a:avLst/>
          </a:prstGeom>
          <a:noFill/>
          <a:ln w="9525" cmpd="sng">
            <a:noFill/>
            <a:bevel/>
            <a:headEnd/>
            <a:tailEnd/>
          </a:ln>
        </p:spPr>
      </p:pic>
      <p:sp>
        <p:nvSpPr>
          <p:cNvPr id="135176" name="文本框 16"/>
          <p:cNvSpPr>
            <a:spLocks noChangeArrowheads="1"/>
          </p:cNvSpPr>
          <p:nvPr/>
        </p:nvSpPr>
        <p:spPr bwMode="auto">
          <a:xfrm>
            <a:off x="7443788" y="6275388"/>
            <a:ext cx="3643312" cy="272382"/>
          </a:xfrm>
          <a:prstGeom prst="rect">
            <a:avLst/>
          </a:prstGeom>
          <a:noFill/>
          <a:ln w="9525" cmpd="sng">
            <a:noFill/>
            <a:bevel/>
            <a:headEnd/>
            <a:tailEnd/>
          </a:ln>
        </p:spPr>
        <p:txBody>
          <a:bodyPr>
            <a:spAutoFit/>
          </a:bodyPr>
          <a:lstStyle/>
          <a:p>
            <a:pPr>
              <a:lnSpc>
                <a:spcPct val="130000"/>
              </a:lnSpc>
            </a:pPr>
            <a:r>
              <a:rPr lang="zh-CN" altLang="en-US" sz="900" b="1" dirty="0">
                <a:solidFill>
                  <a:srgbClr val="000000"/>
                </a:solidFill>
                <a:latin typeface="幼圆" pitchFamily="49" charset="-122"/>
                <a:ea typeface="幼圆" pitchFamily="49" charset="-122"/>
                <a:sym typeface="幼圆" pitchFamily="49" charset="-122"/>
              </a:rPr>
              <a:t>▲内容摘自知识共享文字大陆许可协议说明</a:t>
            </a:r>
            <a:endParaRPr lang="en-US" sz="900" b="1" dirty="0">
              <a:solidFill>
                <a:srgbClr val="000000"/>
              </a:solidFill>
              <a:latin typeface="幼圆" pitchFamily="49" charset="-122"/>
              <a:ea typeface="幼圆" pitchFamily="49" charset="-122"/>
              <a:sym typeface="幼圆" pitchFamily="49" charset="-122"/>
            </a:endParaRPr>
          </a:p>
        </p:txBody>
      </p:sp>
    </p:spTree>
    <p:extLst>
      <p:ext uri="{BB962C8B-B14F-4D97-AF65-F5344CB8AC3E}">
        <p14:creationId xmlns:p14="http://schemas.microsoft.com/office/powerpoint/2010/main" val="2517971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ea typeface="宋体" panose="02010600030101010101" pitchFamily="2" charset="-122"/>
              </a:rPr>
              <a:t>现场掠影 待完善</a:t>
            </a:r>
            <a:endParaRPr lang="en-US" altLang="en-US"/>
          </a:p>
        </p:txBody>
      </p:sp>
      <p:sp>
        <p:nvSpPr>
          <p:cNvPr id="4099" name="Rectangle 3"/>
          <p:cNvSpPr>
            <a:spLocks noGrp="1" noChangeArrowheads="1"/>
          </p:cNvSpPr>
          <p:nvPr>
            <p:ph type="body" idx="1"/>
          </p:nvPr>
        </p:nvSpPr>
        <p:spPr>
          <a:xfrm>
            <a:off x="1798638" y="5373688"/>
            <a:ext cx="8648700" cy="722312"/>
          </a:xfrm>
        </p:spPr>
        <p:txBody>
          <a:bodyPr/>
          <a:lstStyle/>
          <a:p>
            <a:r>
              <a:rPr lang="zh-CN" altLang="en-US">
                <a:ea typeface="宋体" panose="02010600030101010101" pitchFamily="2" charset="-122"/>
              </a:rPr>
              <a:t>现场掠影 待完善</a:t>
            </a:r>
            <a:endParaRPr lang="en-US" altLang="en-US"/>
          </a:p>
        </p:txBody>
      </p:sp>
      <p:pic>
        <p:nvPicPr>
          <p:cNvPr id="4100" name="Picture 4" descr="360手机助手截图0904_12_33_01_2345看图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6" y="1588"/>
            <a:ext cx="917892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91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4367213" y="2205039"/>
            <a:ext cx="3097212" cy="2160587"/>
          </a:xfrm>
          <a:prstGeom prst="flowChartAlternateProcess">
            <a:avLst/>
          </a:prstGeom>
          <a:gradFill rotWithShape="1">
            <a:gsLst>
              <a:gs pos="0">
                <a:srgbClr val="0066CC">
                  <a:alpha val="79999"/>
                </a:srgbClr>
              </a:gs>
              <a:gs pos="100000">
                <a:srgbClr val="0066CC">
                  <a:gamma/>
                  <a:tint val="33725"/>
                  <a:invGamma/>
                </a:srgbClr>
              </a:gs>
            </a:gsLst>
            <a:lin ang="2700000" scaled="1"/>
          </a:gradFill>
          <a:ln w="9525" cmpd="sng">
            <a:miter lim="800000"/>
            <a:headEnd/>
            <a:tailEnd/>
          </a:ln>
          <a:effectLst/>
          <a:scene3d>
            <a:camera prst="legacyObliqueTopRight">
              <a:rot lat="20699999" lon="0" rev="0"/>
            </a:camera>
            <a:lightRig rig="legacyFlat3" dir="l"/>
          </a:scene3d>
          <a:sp3d extrusionH="227000" prstMaterial="legacyMatte">
            <a:bevelT w="13500" h="13500" prst="angle"/>
            <a:bevelB w="13500" h="13500" prst="angle"/>
            <a:extrusionClr>
              <a:srgbClr val="0066CC"/>
            </a:extrusionClr>
            <a:contourClr>
              <a:srgbClr val="0066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zh-CN" altLang="en-US">
              <a:ea typeface="宋体" panose="02010600030101010101" pitchFamily="2" charset="-122"/>
            </a:endParaRPr>
          </a:p>
        </p:txBody>
      </p:sp>
      <p:sp>
        <p:nvSpPr>
          <p:cNvPr id="5123" name="Rectangle 3"/>
          <p:cNvSpPr>
            <a:spLocks noChangeArrowheads="1"/>
          </p:cNvSpPr>
          <p:nvPr/>
        </p:nvSpPr>
        <p:spPr bwMode="auto">
          <a:xfrm>
            <a:off x="8040689" y="615632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000">
              <a:latin typeface="Neuropol" pitchFamily="2" charset="0"/>
              <a:ea typeface="宋体" panose="02010600030101010101" pitchFamily="2" charset="-122"/>
            </a:endParaRPr>
          </a:p>
        </p:txBody>
      </p:sp>
      <p:sp>
        <p:nvSpPr>
          <p:cNvPr id="5124" name="Rectangle 4"/>
          <p:cNvSpPr>
            <a:spLocks noChangeArrowheads="1"/>
          </p:cNvSpPr>
          <p:nvPr/>
        </p:nvSpPr>
        <p:spPr bwMode="auto">
          <a:xfrm>
            <a:off x="8401051" y="615632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000">
              <a:latin typeface="Neuropol" pitchFamily="2" charset="0"/>
              <a:ea typeface="宋体" panose="02010600030101010101" pitchFamily="2" charset="-122"/>
            </a:endParaRPr>
          </a:p>
        </p:txBody>
      </p:sp>
      <p:sp>
        <p:nvSpPr>
          <p:cNvPr id="5125" name="Rectangle 5"/>
          <p:cNvSpPr>
            <a:spLocks noChangeArrowheads="1"/>
          </p:cNvSpPr>
          <p:nvPr/>
        </p:nvSpPr>
        <p:spPr bwMode="auto">
          <a:xfrm>
            <a:off x="8793164" y="615632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000">
              <a:latin typeface="Neuropol" pitchFamily="2" charset="0"/>
              <a:ea typeface="宋体" panose="02010600030101010101" pitchFamily="2" charset="-122"/>
            </a:endParaRPr>
          </a:p>
        </p:txBody>
      </p:sp>
      <p:sp>
        <p:nvSpPr>
          <p:cNvPr id="5126" name="Rectangle 6"/>
          <p:cNvSpPr>
            <a:spLocks noChangeArrowheads="1"/>
          </p:cNvSpPr>
          <p:nvPr/>
        </p:nvSpPr>
        <p:spPr bwMode="auto">
          <a:xfrm>
            <a:off x="9148764" y="615632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000">
              <a:latin typeface="Neuropol" pitchFamily="2" charset="0"/>
              <a:ea typeface="宋体" panose="02010600030101010101" pitchFamily="2" charset="-122"/>
            </a:endParaRPr>
          </a:p>
        </p:txBody>
      </p:sp>
      <p:sp>
        <p:nvSpPr>
          <p:cNvPr id="5127" name="Rectangle 7"/>
          <p:cNvSpPr>
            <a:spLocks noChangeArrowheads="1"/>
          </p:cNvSpPr>
          <p:nvPr/>
        </p:nvSpPr>
        <p:spPr bwMode="auto">
          <a:xfrm>
            <a:off x="9645651" y="615632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000">
              <a:latin typeface="Neuropol" pitchFamily="2" charset="0"/>
              <a:ea typeface="宋体" panose="02010600030101010101" pitchFamily="2" charset="-122"/>
            </a:endParaRPr>
          </a:p>
        </p:txBody>
      </p:sp>
      <p:sp>
        <p:nvSpPr>
          <p:cNvPr id="5128" name="Rectangle 8"/>
          <p:cNvSpPr>
            <a:spLocks noChangeArrowheads="1"/>
          </p:cNvSpPr>
          <p:nvPr/>
        </p:nvSpPr>
        <p:spPr bwMode="auto">
          <a:xfrm>
            <a:off x="9409114" y="6165851"/>
            <a:ext cx="669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4000">
              <a:latin typeface="Neuropol" pitchFamily="2" charset="0"/>
              <a:ea typeface="宋体" panose="02010600030101010101" pitchFamily="2" charset="-122"/>
            </a:endParaRPr>
          </a:p>
        </p:txBody>
      </p:sp>
      <p:sp>
        <p:nvSpPr>
          <p:cNvPr id="5129" name="Rectangle 9"/>
          <p:cNvSpPr>
            <a:spLocks noChangeArrowheads="1"/>
          </p:cNvSpPr>
          <p:nvPr/>
        </p:nvSpPr>
        <p:spPr bwMode="auto">
          <a:xfrm>
            <a:off x="10142539" y="615632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000">
              <a:latin typeface="Neuropol" pitchFamily="2" charset="0"/>
              <a:ea typeface="宋体" panose="02010600030101010101" pitchFamily="2" charset="-122"/>
            </a:endParaRPr>
          </a:p>
        </p:txBody>
      </p:sp>
      <p:sp>
        <p:nvSpPr>
          <p:cNvPr id="5130" name="AutoShape 10">
            <a:hlinkClick r:id="" action="ppaction://noaction" highlightClick="1"/>
          </p:cNvPr>
          <p:cNvSpPr>
            <a:spLocks noChangeArrowheads="1"/>
          </p:cNvSpPr>
          <p:nvPr/>
        </p:nvSpPr>
        <p:spPr bwMode="auto">
          <a:xfrm>
            <a:off x="4656138" y="2492375"/>
            <a:ext cx="2520950" cy="433388"/>
          </a:xfrm>
          <a:prstGeom prst="actionButtonBlank">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Neuropol" pitchFamily="2" charset="0"/>
                <a:ea typeface="宋体" panose="02010600030101010101" pitchFamily="2" charset="-122"/>
              </a:rPr>
              <a:t>Introduction</a:t>
            </a:r>
          </a:p>
        </p:txBody>
      </p:sp>
      <p:sp>
        <p:nvSpPr>
          <p:cNvPr id="5131" name="AutoShape 11">
            <a:hlinkClick r:id="rId3" action="ppaction://hlinksldjump" highlightClick="1"/>
          </p:cNvPr>
          <p:cNvSpPr>
            <a:spLocks noChangeArrowheads="1"/>
          </p:cNvSpPr>
          <p:nvPr/>
        </p:nvSpPr>
        <p:spPr bwMode="auto">
          <a:xfrm>
            <a:off x="4656138" y="3068639"/>
            <a:ext cx="2520950" cy="433387"/>
          </a:xfrm>
          <a:prstGeom prst="actionButtonBlank">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Neuropol" pitchFamily="2" charset="0"/>
                <a:ea typeface="宋体" panose="02010600030101010101" pitchFamily="2" charset="-122"/>
              </a:rPr>
              <a:t>Sketch</a:t>
            </a:r>
          </a:p>
        </p:txBody>
      </p:sp>
      <p:sp>
        <p:nvSpPr>
          <p:cNvPr id="5132" name="AutoShape 12">
            <a:hlinkClick r:id="" action="ppaction://noaction" highlightClick="1"/>
          </p:cNvPr>
          <p:cNvSpPr>
            <a:spLocks noChangeArrowheads="1"/>
          </p:cNvSpPr>
          <p:nvPr/>
        </p:nvSpPr>
        <p:spPr bwMode="auto">
          <a:xfrm>
            <a:off x="4656138" y="3644900"/>
            <a:ext cx="2520950" cy="433388"/>
          </a:xfrm>
          <a:prstGeom prst="actionButtonBlank">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latin typeface="Neuropol" pitchFamily="2" charset="0"/>
                <a:ea typeface="宋体" panose="02010600030101010101" pitchFamily="2" charset="-122"/>
              </a:rPr>
              <a:t>Flash</a:t>
            </a:r>
          </a:p>
        </p:txBody>
      </p:sp>
      <p:sp>
        <p:nvSpPr>
          <p:cNvPr id="5133" name="AutoShape 13"/>
          <p:cNvSpPr>
            <a:spLocks noChangeArrowheads="1"/>
          </p:cNvSpPr>
          <p:nvPr/>
        </p:nvSpPr>
        <p:spPr bwMode="auto">
          <a:xfrm>
            <a:off x="5735639" y="2997201"/>
            <a:ext cx="504825" cy="576263"/>
          </a:xfrm>
          <a:prstGeom prst="roundRect">
            <a:avLst>
              <a:gd name="adj" fmla="val 16667"/>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34" name="Group 14"/>
          <p:cNvGrpSpPr>
            <a:grpSpLocks/>
          </p:cNvGrpSpPr>
          <p:nvPr/>
        </p:nvGrpSpPr>
        <p:grpSpPr bwMode="auto">
          <a:xfrm>
            <a:off x="6096001" y="1412876"/>
            <a:ext cx="4392613" cy="4321175"/>
            <a:chOff x="0" y="0"/>
            <a:chExt cx="2767" cy="2722"/>
          </a:xfrm>
        </p:grpSpPr>
        <p:sp>
          <p:nvSpPr>
            <p:cNvPr id="5135" name="AutoShape 15"/>
            <p:cNvSpPr>
              <a:spLocks noChangeArrowheads="1"/>
            </p:cNvSpPr>
            <p:nvPr/>
          </p:nvSpPr>
          <p:spPr bwMode="auto">
            <a:xfrm>
              <a:off x="0" y="0"/>
              <a:ext cx="2767" cy="2722"/>
            </a:xfrm>
            <a:prstGeom prst="roundRect">
              <a:avLst>
                <a:gd name="adj" fmla="val 16667"/>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Rectangle 16"/>
            <p:cNvSpPr>
              <a:spLocks noChangeArrowheads="1"/>
            </p:cNvSpPr>
            <p:nvPr/>
          </p:nvSpPr>
          <p:spPr bwMode="auto">
            <a:xfrm>
              <a:off x="45" y="0"/>
              <a:ext cx="2178" cy="2722"/>
            </a:xfrm>
            <a:prstGeom prst="rect">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37" name="Group 17"/>
          <p:cNvGrpSpPr>
            <a:grpSpLocks/>
          </p:cNvGrpSpPr>
          <p:nvPr/>
        </p:nvGrpSpPr>
        <p:grpSpPr bwMode="auto">
          <a:xfrm>
            <a:off x="1990725" y="1412876"/>
            <a:ext cx="4394200" cy="4321175"/>
            <a:chOff x="0" y="0"/>
            <a:chExt cx="2767" cy="2722"/>
          </a:xfrm>
        </p:grpSpPr>
        <p:sp>
          <p:nvSpPr>
            <p:cNvPr id="5138" name="AutoShape 18"/>
            <p:cNvSpPr>
              <a:spLocks noChangeArrowheads="1"/>
            </p:cNvSpPr>
            <p:nvPr/>
          </p:nvSpPr>
          <p:spPr bwMode="auto">
            <a:xfrm>
              <a:off x="0" y="0"/>
              <a:ext cx="2767" cy="2722"/>
            </a:xfrm>
            <a:prstGeom prst="roundRect">
              <a:avLst>
                <a:gd name="adj" fmla="val 16667"/>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Rectangle 19"/>
            <p:cNvSpPr>
              <a:spLocks noChangeArrowheads="1"/>
            </p:cNvSpPr>
            <p:nvPr/>
          </p:nvSpPr>
          <p:spPr bwMode="auto">
            <a:xfrm>
              <a:off x="499" y="0"/>
              <a:ext cx="2223" cy="2722"/>
            </a:xfrm>
            <a:prstGeom prst="rect">
              <a:avLst/>
            </a:prstGeom>
            <a:gradFill rotWithShape="1">
              <a:gsLst>
                <a:gs pos="0">
                  <a:srgbClr val="0066CC"/>
                </a:gs>
                <a:gs pos="100000">
                  <a:srgbClr val="0066CC">
                    <a:gamma/>
                    <a:tint val="3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 name="WordArt 20"/>
          <p:cNvSpPr>
            <a:spLocks noChangeArrowheads="1" noChangeShapeType="1"/>
          </p:cNvSpPr>
          <p:nvPr/>
        </p:nvSpPr>
        <p:spPr bwMode="auto">
          <a:xfrm>
            <a:off x="4584701" y="1196976"/>
            <a:ext cx="2981325" cy="6191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a:ln w="9525" cmpd="sng">
                  <a:solidFill>
                    <a:srgbClr val="000000"/>
                  </a:solidFill>
                  <a:round/>
                  <a:headEnd/>
                  <a:tailEnd/>
                </a:ln>
                <a:solidFill>
                  <a:srgbClr val="FFFFFF"/>
                </a:solidFill>
                <a:latin typeface="Neuropol"/>
              </a:rPr>
              <a:t>媒体及传播</a:t>
            </a:r>
            <a:endParaRPr lang="en-US" sz="3600">
              <a:ln w="9525" cmpd="sng">
                <a:solidFill>
                  <a:srgbClr val="000000"/>
                </a:solidFill>
                <a:round/>
                <a:headEnd/>
                <a:tailEnd/>
              </a:ln>
              <a:solidFill>
                <a:srgbClr val="FFFFFF"/>
              </a:solidFill>
              <a:latin typeface="Neuropol"/>
            </a:endParaRPr>
          </a:p>
        </p:txBody>
      </p:sp>
      <p:sp>
        <p:nvSpPr>
          <p:cNvPr id="5141" name="Text Box 21"/>
          <p:cNvSpPr txBox="1">
            <a:spLocks noChangeArrowheads="1"/>
          </p:cNvSpPr>
          <p:nvPr/>
        </p:nvSpPr>
        <p:spPr bwMode="auto">
          <a:xfrm>
            <a:off x="2640014" y="1989138"/>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bg1"/>
                </a:solidFill>
                <a:latin typeface="Neuropol" pitchFamily="2" charset="0"/>
                <a:ea typeface="宋体" panose="02010600030101010101" pitchFamily="2" charset="-122"/>
              </a:rPr>
              <a:t>涵盖</a:t>
            </a:r>
          </a:p>
        </p:txBody>
      </p:sp>
      <p:sp>
        <p:nvSpPr>
          <p:cNvPr id="5142" name="AutoShape 22"/>
          <p:cNvSpPr>
            <a:spLocks noChangeArrowheads="1"/>
          </p:cNvSpPr>
          <p:nvPr/>
        </p:nvSpPr>
        <p:spPr bwMode="auto">
          <a:xfrm rot="5400000">
            <a:off x="2709863" y="2925763"/>
            <a:ext cx="1009650" cy="5746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chemeClr val="bg1">
                  <a:gamma/>
                  <a:shade val="46275"/>
                  <a:invGamma/>
                </a:scheme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altLang="en-US">
                <a:solidFill>
                  <a:srgbClr val="FF3300"/>
                </a:solidFill>
                <a:latin typeface="Neuropol" pitchFamily="2" charset="0"/>
                <a:ea typeface="宋体" panose="02010600030101010101" pitchFamily="2" charset="-122"/>
              </a:rPr>
              <a:t>Theme</a:t>
            </a:r>
          </a:p>
        </p:txBody>
      </p:sp>
      <p:sp>
        <p:nvSpPr>
          <p:cNvPr id="5143" name="Text Box 23"/>
          <p:cNvSpPr txBox="1">
            <a:spLocks noChangeArrowheads="1"/>
          </p:cNvSpPr>
          <p:nvPr/>
        </p:nvSpPr>
        <p:spPr bwMode="auto">
          <a:xfrm>
            <a:off x="2279650" y="3860801"/>
            <a:ext cx="19446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ü"/>
            </a:pPr>
            <a:r>
              <a:rPr lang="zh-CN" altLang="en-US" sz="1600" b="1">
                <a:latin typeface="Neuropol" pitchFamily="2" charset="0"/>
                <a:ea typeface="宋体" panose="02010600030101010101" pitchFamily="2" charset="-122"/>
              </a:rPr>
              <a:t>摄像</a:t>
            </a:r>
            <a:endParaRPr lang="en-US" altLang="en-US" sz="1600" b="1">
              <a:latin typeface="Neuropol" pitchFamily="2" charset="0"/>
              <a:ea typeface="宋体" panose="02010600030101010101" pitchFamily="2" charset="-122"/>
            </a:endParaRPr>
          </a:p>
          <a:p>
            <a:pPr>
              <a:buFont typeface="Wingdings" panose="05000000000000000000" pitchFamily="2" charset="2"/>
              <a:buChar char="ü"/>
            </a:pPr>
            <a:r>
              <a:rPr lang="zh-CN" altLang="en-US" sz="1600" b="1">
                <a:latin typeface="Neuropol" pitchFamily="2" charset="0"/>
                <a:ea typeface="宋体" panose="02010600030101010101" pitchFamily="2" charset="-122"/>
              </a:rPr>
              <a:t>拍照</a:t>
            </a:r>
          </a:p>
          <a:p>
            <a:pPr>
              <a:buFont typeface="Wingdings" panose="05000000000000000000" pitchFamily="2" charset="2"/>
              <a:buChar char="ü"/>
            </a:pPr>
            <a:r>
              <a:rPr lang="zh-CN" altLang="en-US" sz="1600" b="1">
                <a:latin typeface="Neuropol" pitchFamily="2" charset="0"/>
                <a:ea typeface="宋体" panose="02010600030101010101" pitchFamily="2" charset="-122"/>
              </a:rPr>
              <a:t>音响</a:t>
            </a:r>
          </a:p>
          <a:p>
            <a:pPr>
              <a:buFont typeface="Wingdings" panose="05000000000000000000" pitchFamily="2" charset="2"/>
              <a:buChar char="ü"/>
            </a:pPr>
            <a:r>
              <a:rPr lang="zh-CN" altLang="en-US" sz="1600" b="1">
                <a:latin typeface="Neuropol" pitchFamily="2" charset="0"/>
                <a:ea typeface="宋体" panose="02010600030101010101" pitchFamily="2" charset="-122"/>
              </a:rPr>
              <a:t>主持</a:t>
            </a:r>
            <a:r>
              <a:rPr lang="en-US" altLang="en-US" sz="1600" b="1">
                <a:latin typeface="Neuropol" pitchFamily="2" charset="0"/>
                <a:ea typeface="宋体" panose="02010600030101010101" pitchFamily="2" charset="-122"/>
              </a:rPr>
              <a:t> </a:t>
            </a:r>
          </a:p>
          <a:p>
            <a:pPr>
              <a:buFont typeface="Wingdings" panose="05000000000000000000" pitchFamily="2" charset="2"/>
              <a:buChar char="ü"/>
            </a:pPr>
            <a:endParaRPr lang="zh-CN" altLang="en-US" sz="1600" b="1">
              <a:latin typeface="Neuropol" pitchFamily="2" charset="0"/>
              <a:ea typeface="宋体" panose="02010600030101010101" pitchFamily="2" charset="-122"/>
            </a:endParaRPr>
          </a:p>
        </p:txBody>
      </p:sp>
      <p:sp>
        <p:nvSpPr>
          <p:cNvPr id="5144" name="Text Box 24"/>
          <p:cNvSpPr txBox="1">
            <a:spLocks noChangeArrowheads="1"/>
          </p:cNvSpPr>
          <p:nvPr/>
        </p:nvSpPr>
        <p:spPr bwMode="auto">
          <a:xfrm>
            <a:off x="5519739" y="1989138"/>
            <a:ext cx="1144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chemeClr val="bg1"/>
                </a:solidFill>
                <a:latin typeface="Neuropol" pitchFamily="2" charset="0"/>
                <a:ea typeface="宋体" panose="02010600030101010101" pitchFamily="2" charset="-122"/>
              </a:rPr>
              <a:t>职能</a:t>
            </a:r>
          </a:p>
        </p:txBody>
      </p:sp>
      <p:sp>
        <p:nvSpPr>
          <p:cNvPr id="5145" name="AutoShape 25"/>
          <p:cNvSpPr>
            <a:spLocks noChangeArrowheads="1"/>
          </p:cNvSpPr>
          <p:nvPr/>
        </p:nvSpPr>
        <p:spPr bwMode="auto">
          <a:xfrm rot="5400000">
            <a:off x="5518944" y="2709069"/>
            <a:ext cx="1009650" cy="5762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chemeClr val="bg1">
                  <a:gamma/>
                  <a:shade val="46275"/>
                  <a:invGamma/>
                </a:scheme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rgbClr val="FF3300"/>
              </a:solidFill>
              <a:latin typeface="Neuropol" pitchFamily="2" charset="0"/>
              <a:ea typeface="宋体" panose="02010600030101010101" pitchFamily="2" charset="-122"/>
            </a:endParaRPr>
          </a:p>
        </p:txBody>
      </p:sp>
      <p:sp>
        <p:nvSpPr>
          <p:cNvPr id="5146" name="Text Box 26"/>
          <p:cNvSpPr txBox="1">
            <a:spLocks noChangeArrowheads="1"/>
          </p:cNvSpPr>
          <p:nvPr/>
        </p:nvSpPr>
        <p:spPr bwMode="auto">
          <a:xfrm>
            <a:off x="4872038" y="3644900"/>
            <a:ext cx="18716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ü"/>
            </a:pPr>
            <a:r>
              <a:rPr lang="zh-CN" altLang="en-US" sz="1600" b="1">
                <a:latin typeface="Neuropol" pitchFamily="2" charset="0"/>
                <a:ea typeface="宋体" panose="02010600030101010101" pitchFamily="2" charset="-122"/>
              </a:rPr>
              <a:t>影像资料支持</a:t>
            </a:r>
          </a:p>
          <a:p>
            <a:pPr>
              <a:buFont typeface="Wingdings" panose="05000000000000000000" pitchFamily="2" charset="2"/>
              <a:buChar char="ü"/>
            </a:pPr>
            <a:r>
              <a:rPr lang="zh-CN" altLang="en-US" sz="1600" b="1">
                <a:latin typeface="Neuropol" pitchFamily="2" charset="0"/>
                <a:ea typeface="宋体" panose="02010600030101010101" pitchFamily="2" charset="-122"/>
              </a:rPr>
              <a:t>记录</a:t>
            </a:r>
          </a:p>
          <a:p>
            <a:pPr>
              <a:buFont typeface="Wingdings" panose="05000000000000000000" pitchFamily="2" charset="2"/>
              <a:buChar char="ü"/>
            </a:pPr>
            <a:r>
              <a:rPr lang="zh-CN" altLang="en-US" sz="1600" b="1">
                <a:latin typeface="Neuropol" pitchFamily="2" charset="0"/>
                <a:ea typeface="宋体" panose="02010600030101010101" pitchFamily="2" charset="-122"/>
              </a:rPr>
              <a:t>连贯</a:t>
            </a:r>
          </a:p>
          <a:p>
            <a:pPr>
              <a:buFont typeface="Wingdings" panose="05000000000000000000" pitchFamily="2" charset="2"/>
              <a:buChar char="ü"/>
            </a:pPr>
            <a:endParaRPr lang="en-US" altLang="en-US" sz="1600" b="1">
              <a:latin typeface="Neuropol" pitchFamily="2" charset="0"/>
              <a:ea typeface="宋体" panose="02010600030101010101" pitchFamily="2" charset="-122"/>
            </a:endParaRPr>
          </a:p>
        </p:txBody>
      </p:sp>
      <p:sp>
        <p:nvSpPr>
          <p:cNvPr id="5147" name="Oval 27"/>
          <p:cNvSpPr>
            <a:spLocks noChangeArrowheads="1"/>
          </p:cNvSpPr>
          <p:nvPr/>
        </p:nvSpPr>
        <p:spPr bwMode="auto">
          <a:xfrm>
            <a:off x="2063751" y="2852739"/>
            <a:ext cx="365125" cy="365125"/>
          </a:xfrm>
          <a:prstGeom prst="ellipse">
            <a:avLst/>
          </a:prstGeom>
          <a:noFill/>
          <a:ln w="38100" cmpd="sng">
            <a:solidFill>
              <a:schemeClr val="bg1"/>
            </a:solidFill>
            <a:round/>
            <a:headEnd/>
            <a:tailEnd/>
          </a:ln>
          <a:effectLst/>
          <a:extLst>
            <a:ext uri="{909E8E84-426E-40DD-AFC4-6F175D3DCCD1}">
              <a14:hiddenFill xmlns:a14="http://schemas.microsoft.com/office/drawing/2010/main">
                <a:solidFill>
                  <a:schemeClr val="bg1">
                    <a:alpha val="51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ea typeface="宋体" panose="02010600030101010101" pitchFamily="2" charset="-122"/>
              </a:rPr>
              <a:t>1</a:t>
            </a:r>
          </a:p>
        </p:txBody>
      </p:sp>
      <p:sp>
        <p:nvSpPr>
          <p:cNvPr id="5148" name="Oval 28"/>
          <p:cNvSpPr>
            <a:spLocks noChangeArrowheads="1"/>
          </p:cNvSpPr>
          <p:nvPr/>
        </p:nvSpPr>
        <p:spPr bwMode="auto">
          <a:xfrm>
            <a:off x="3930651" y="2852739"/>
            <a:ext cx="365125" cy="365125"/>
          </a:xfrm>
          <a:prstGeom prst="ellipse">
            <a:avLst/>
          </a:prstGeom>
          <a:noFill/>
          <a:ln w="38100" cmpd="sng">
            <a:solidFill>
              <a:schemeClr val="bg1"/>
            </a:solidFill>
            <a:round/>
            <a:headEnd/>
            <a:tailEnd/>
          </a:ln>
          <a:effectLst/>
          <a:extLst>
            <a:ext uri="{909E8E84-426E-40DD-AFC4-6F175D3DCCD1}">
              <a14:hiddenFill xmlns:a14="http://schemas.microsoft.com/office/drawing/2010/main">
                <a:solidFill>
                  <a:schemeClr val="bg1">
                    <a:alpha val="51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ea typeface="宋体" panose="02010600030101010101" pitchFamily="2" charset="-122"/>
              </a:rPr>
              <a:t>2</a:t>
            </a:r>
          </a:p>
        </p:txBody>
      </p:sp>
      <p:sp>
        <p:nvSpPr>
          <p:cNvPr id="5149" name="Oval 29"/>
          <p:cNvSpPr>
            <a:spLocks noChangeArrowheads="1"/>
          </p:cNvSpPr>
          <p:nvPr/>
        </p:nvSpPr>
        <p:spPr bwMode="auto">
          <a:xfrm>
            <a:off x="8112126" y="2852739"/>
            <a:ext cx="365125" cy="365125"/>
          </a:xfrm>
          <a:prstGeom prst="ellipse">
            <a:avLst/>
          </a:prstGeom>
          <a:noFill/>
          <a:ln w="38100" cmpd="sng">
            <a:solidFill>
              <a:schemeClr val="bg1"/>
            </a:solidFill>
            <a:round/>
            <a:headEnd/>
            <a:tailEnd/>
          </a:ln>
          <a:effectLst/>
          <a:extLst>
            <a:ext uri="{909E8E84-426E-40DD-AFC4-6F175D3DCCD1}">
              <a14:hiddenFill xmlns:a14="http://schemas.microsoft.com/office/drawing/2010/main">
                <a:solidFill>
                  <a:schemeClr val="bg1">
                    <a:alpha val="51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ea typeface="宋体" panose="02010600030101010101" pitchFamily="2" charset="-122"/>
              </a:rPr>
              <a:t>3</a:t>
            </a:r>
            <a:endParaRPr lang="en-US" altLang="en-US">
              <a:solidFill>
                <a:schemeClr val="bg1"/>
              </a:solidFill>
              <a:ea typeface="宋体" panose="02010600030101010101" pitchFamily="2" charset="-122"/>
            </a:endParaRPr>
          </a:p>
        </p:txBody>
      </p:sp>
      <p:sp>
        <p:nvSpPr>
          <p:cNvPr id="5150" name="Text Box 30"/>
          <p:cNvSpPr txBox="1">
            <a:spLocks noChangeArrowheads="1"/>
          </p:cNvSpPr>
          <p:nvPr/>
        </p:nvSpPr>
        <p:spPr bwMode="auto">
          <a:xfrm>
            <a:off x="8408988" y="2044700"/>
            <a:ext cx="1287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ea typeface="宋体" panose="02010600030101010101" pitchFamily="2" charset="-122"/>
              </a:rPr>
              <a:t>  </a:t>
            </a:r>
            <a:r>
              <a:rPr lang="zh-CN" altLang="en-US" sz="2800">
                <a:solidFill>
                  <a:schemeClr val="bg1"/>
                </a:solidFill>
                <a:ea typeface="宋体" panose="02010600030101010101" pitchFamily="2" charset="-122"/>
              </a:rPr>
              <a:t> 完善</a:t>
            </a:r>
          </a:p>
        </p:txBody>
      </p:sp>
    </p:spTree>
    <p:extLst>
      <p:ext uri="{BB962C8B-B14F-4D97-AF65-F5344CB8AC3E}">
        <p14:creationId xmlns:p14="http://schemas.microsoft.com/office/powerpoint/2010/main" val="525397188"/>
      </p:ext>
    </p:extLst>
  </p:cSld>
  <p:clrMapOvr>
    <a:masterClrMapping/>
  </p:clrMapOvr>
  <p:transition>
    <p:fade/>
    <p:sndAc>
      <p:stSnd loop="1">
        <p:snd r:embed="rId2" name="CLOCK3.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decel="50000" autoRev="1" fill="hold" grpId="0" nodeType="withEffect">
                                  <p:stCondLst>
                                    <p:cond delay="0"/>
                                  </p:stCondLst>
                                  <p:childTnLst>
                                    <p:animScale>
                                      <p:cBhvr>
                                        <p:cTn id="6" dur="300" fill="hold"/>
                                        <p:tgtEl>
                                          <p:spTgt spid="5122"/>
                                        </p:tgtEl>
                                      </p:cBhvr>
                                      <p:by x="200000" y="200000"/>
                                    </p:animScale>
                                  </p:childTnLst>
                                </p:cTn>
                              </p:par>
                              <p:par>
                                <p:cTn id="7" presetID="23" presetClass="exit" presetSubtype="32" fill="hold" grpId="1" nodeType="withEffect">
                                  <p:stCondLst>
                                    <p:cond delay="200"/>
                                  </p:stCondLst>
                                  <p:childTnLst>
                                    <p:anim calcmode="lin" valueType="num">
                                      <p:cBhvr>
                                        <p:cTn id="8" dur="200"/>
                                        <p:tgtEl>
                                          <p:spTgt spid="5122"/>
                                        </p:tgtEl>
                                        <p:attrNameLst>
                                          <p:attrName>ppt_w</p:attrName>
                                        </p:attrNameLst>
                                      </p:cBhvr>
                                      <p:tavLst>
                                        <p:tav tm="0">
                                          <p:val>
                                            <p:strVal val="ppt_w"/>
                                          </p:val>
                                        </p:tav>
                                        <p:tav tm="100000">
                                          <p:val>
                                            <p:fltVal val="0"/>
                                          </p:val>
                                        </p:tav>
                                      </p:tavLst>
                                    </p:anim>
                                    <p:anim calcmode="lin" valueType="num">
                                      <p:cBhvr>
                                        <p:cTn id="9" dur="200"/>
                                        <p:tgtEl>
                                          <p:spTgt spid="5122"/>
                                        </p:tgtEl>
                                        <p:attrNameLst>
                                          <p:attrName>ppt_h</p:attrName>
                                        </p:attrNameLst>
                                      </p:cBhvr>
                                      <p:tavLst>
                                        <p:tav tm="0">
                                          <p:val>
                                            <p:strVal val="ppt_h"/>
                                          </p:val>
                                        </p:tav>
                                        <p:tav tm="100000">
                                          <p:val>
                                            <p:fltVal val="0"/>
                                          </p:val>
                                        </p:tav>
                                      </p:tavLst>
                                    </p:anim>
                                    <p:set>
                                      <p:cBhvr>
                                        <p:cTn id="10" dur="1" fill="hold">
                                          <p:stCondLst>
                                            <p:cond delay="199"/>
                                          </p:stCondLst>
                                        </p:cTn>
                                        <p:tgtEl>
                                          <p:spTgt spid="5122"/>
                                        </p:tgtEl>
                                        <p:attrNameLst>
                                          <p:attrName>style.visibility</p:attrName>
                                        </p:attrNameLst>
                                      </p:cBhvr>
                                      <p:to>
                                        <p:strVal val="hidden"/>
                                      </p:to>
                                    </p:set>
                                  </p:childTnLst>
                                </p:cTn>
                              </p:par>
                              <p:par>
                                <p:cTn id="11" presetID="37" presetClass="exit" presetSubtype="0" fill="hold" grpId="0" nodeType="withEffect">
                                  <p:stCondLst>
                                    <p:cond delay="0"/>
                                  </p:stCondLst>
                                  <p:childTnLst>
                                    <p:animEffect transition="out" filter="fade">
                                      <p:cBhvr>
                                        <p:cTn id="12" dur="500"/>
                                        <p:tgtEl>
                                          <p:spTgt spid="5132"/>
                                        </p:tgtEl>
                                      </p:cBhvr>
                                    </p:animEffect>
                                    <p:anim calcmode="lin" valueType="num">
                                      <p:cBhvr>
                                        <p:cTn id="13" dur="500"/>
                                        <p:tgtEl>
                                          <p:spTgt spid="5132"/>
                                        </p:tgtEl>
                                        <p:attrNameLst>
                                          <p:attrName>ppt_x</p:attrName>
                                        </p:attrNameLst>
                                      </p:cBhvr>
                                      <p:tavLst>
                                        <p:tav tm="0">
                                          <p:val>
                                            <p:strVal val="ppt_x"/>
                                          </p:val>
                                        </p:tav>
                                        <p:tav tm="100000">
                                          <p:val>
                                            <p:strVal val="ppt_x"/>
                                          </p:val>
                                        </p:tav>
                                      </p:tavLst>
                                    </p:anim>
                                    <p:anim calcmode="lin" valueType="num">
                                      <p:cBhvr>
                                        <p:cTn id="14" dur="50" decel="100000"/>
                                        <p:tgtEl>
                                          <p:spTgt spid="5132"/>
                                        </p:tgtEl>
                                        <p:attrNameLst>
                                          <p:attrName>ppt_y</p:attrName>
                                        </p:attrNameLst>
                                      </p:cBhvr>
                                      <p:tavLst>
                                        <p:tav tm="0">
                                          <p:val>
                                            <p:strVal val="ppt_y"/>
                                          </p:val>
                                        </p:tav>
                                        <p:tav tm="100000">
                                          <p:val>
                                            <p:strVal val="ppt_y-.03"/>
                                          </p:val>
                                        </p:tav>
                                      </p:tavLst>
                                    </p:anim>
                                    <p:anim calcmode="lin" valueType="num">
                                      <p:cBhvr>
                                        <p:cTn id="15" dur="450" accel="100000">
                                          <p:stCondLst>
                                            <p:cond delay="50"/>
                                          </p:stCondLst>
                                        </p:cTn>
                                        <p:tgtEl>
                                          <p:spTgt spid="5132"/>
                                        </p:tgtEl>
                                        <p:attrNameLst>
                                          <p:attrName>ppt_y</p:attrName>
                                        </p:attrNameLst>
                                      </p:cBhvr>
                                      <p:tavLst>
                                        <p:tav tm="0">
                                          <p:val>
                                            <p:strVal val="ppt_y"/>
                                          </p:val>
                                        </p:tav>
                                        <p:tav tm="100000">
                                          <p:val>
                                            <p:strVal val="ppt_y+1"/>
                                          </p:val>
                                        </p:tav>
                                      </p:tavLst>
                                    </p:anim>
                                    <p:set>
                                      <p:cBhvr>
                                        <p:cTn id="16" dur="1" fill="hold">
                                          <p:stCondLst>
                                            <p:cond delay="499"/>
                                          </p:stCondLst>
                                        </p:cTn>
                                        <p:tgtEl>
                                          <p:spTgt spid="5132"/>
                                        </p:tgtEl>
                                        <p:attrNameLst>
                                          <p:attrName>style.visibility</p:attrName>
                                        </p:attrNameLst>
                                      </p:cBhvr>
                                      <p:to>
                                        <p:strVal val="hidden"/>
                                      </p:to>
                                    </p:set>
                                  </p:childTnLst>
                                </p:cTn>
                              </p:par>
                              <p:par>
                                <p:cTn id="17" presetID="37" presetClass="exit" presetSubtype="0" fill="hold" grpId="0" nodeType="withEffect">
                                  <p:stCondLst>
                                    <p:cond delay="200"/>
                                  </p:stCondLst>
                                  <p:childTnLst>
                                    <p:animEffect transition="out" filter="fade">
                                      <p:cBhvr>
                                        <p:cTn id="18" dur="500"/>
                                        <p:tgtEl>
                                          <p:spTgt spid="5131"/>
                                        </p:tgtEl>
                                      </p:cBhvr>
                                    </p:animEffect>
                                    <p:anim calcmode="lin" valueType="num">
                                      <p:cBhvr>
                                        <p:cTn id="19" dur="500"/>
                                        <p:tgtEl>
                                          <p:spTgt spid="5131"/>
                                        </p:tgtEl>
                                        <p:attrNameLst>
                                          <p:attrName>ppt_x</p:attrName>
                                        </p:attrNameLst>
                                      </p:cBhvr>
                                      <p:tavLst>
                                        <p:tav tm="0">
                                          <p:val>
                                            <p:strVal val="ppt_x"/>
                                          </p:val>
                                        </p:tav>
                                        <p:tav tm="100000">
                                          <p:val>
                                            <p:strVal val="ppt_x"/>
                                          </p:val>
                                        </p:tav>
                                      </p:tavLst>
                                    </p:anim>
                                    <p:anim calcmode="lin" valueType="num">
                                      <p:cBhvr>
                                        <p:cTn id="20" dur="50" decel="100000"/>
                                        <p:tgtEl>
                                          <p:spTgt spid="5131"/>
                                        </p:tgtEl>
                                        <p:attrNameLst>
                                          <p:attrName>ppt_y</p:attrName>
                                        </p:attrNameLst>
                                      </p:cBhvr>
                                      <p:tavLst>
                                        <p:tav tm="0">
                                          <p:val>
                                            <p:strVal val="ppt_y"/>
                                          </p:val>
                                        </p:tav>
                                        <p:tav tm="100000">
                                          <p:val>
                                            <p:strVal val="ppt_y-.03"/>
                                          </p:val>
                                        </p:tav>
                                      </p:tavLst>
                                    </p:anim>
                                    <p:anim calcmode="lin" valueType="num">
                                      <p:cBhvr>
                                        <p:cTn id="21" dur="450" accel="100000">
                                          <p:stCondLst>
                                            <p:cond delay="50"/>
                                          </p:stCondLst>
                                        </p:cTn>
                                        <p:tgtEl>
                                          <p:spTgt spid="5131"/>
                                        </p:tgtEl>
                                        <p:attrNameLst>
                                          <p:attrName>ppt_y</p:attrName>
                                        </p:attrNameLst>
                                      </p:cBhvr>
                                      <p:tavLst>
                                        <p:tav tm="0">
                                          <p:val>
                                            <p:strVal val="ppt_y"/>
                                          </p:val>
                                        </p:tav>
                                        <p:tav tm="100000">
                                          <p:val>
                                            <p:strVal val="ppt_y+1"/>
                                          </p:val>
                                        </p:tav>
                                      </p:tavLst>
                                    </p:anim>
                                    <p:set>
                                      <p:cBhvr>
                                        <p:cTn id="22" dur="1" fill="hold">
                                          <p:stCondLst>
                                            <p:cond delay="499"/>
                                          </p:stCondLst>
                                        </p:cTn>
                                        <p:tgtEl>
                                          <p:spTgt spid="5131"/>
                                        </p:tgtEl>
                                        <p:attrNameLst>
                                          <p:attrName>style.visibility</p:attrName>
                                        </p:attrNameLst>
                                      </p:cBhvr>
                                      <p:to>
                                        <p:strVal val="hidden"/>
                                      </p:to>
                                    </p:set>
                                  </p:childTnLst>
                                </p:cTn>
                              </p:par>
                              <p:par>
                                <p:cTn id="23" presetID="37" presetClass="exit" presetSubtype="0" fill="hold" grpId="0" nodeType="withEffect">
                                  <p:stCondLst>
                                    <p:cond delay="400"/>
                                  </p:stCondLst>
                                  <p:childTnLst>
                                    <p:animEffect transition="out" filter="fade">
                                      <p:cBhvr>
                                        <p:cTn id="24" dur="500"/>
                                        <p:tgtEl>
                                          <p:spTgt spid="5130"/>
                                        </p:tgtEl>
                                      </p:cBhvr>
                                    </p:animEffect>
                                    <p:anim calcmode="lin" valueType="num">
                                      <p:cBhvr>
                                        <p:cTn id="25" dur="500"/>
                                        <p:tgtEl>
                                          <p:spTgt spid="5130"/>
                                        </p:tgtEl>
                                        <p:attrNameLst>
                                          <p:attrName>ppt_x</p:attrName>
                                        </p:attrNameLst>
                                      </p:cBhvr>
                                      <p:tavLst>
                                        <p:tav tm="0">
                                          <p:val>
                                            <p:strVal val="ppt_x"/>
                                          </p:val>
                                        </p:tav>
                                        <p:tav tm="100000">
                                          <p:val>
                                            <p:strVal val="ppt_x"/>
                                          </p:val>
                                        </p:tav>
                                      </p:tavLst>
                                    </p:anim>
                                    <p:anim calcmode="lin" valueType="num">
                                      <p:cBhvr>
                                        <p:cTn id="26" dur="50" decel="100000"/>
                                        <p:tgtEl>
                                          <p:spTgt spid="5130"/>
                                        </p:tgtEl>
                                        <p:attrNameLst>
                                          <p:attrName>ppt_y</p:attrName>
                                        </p:attrNameLst>
                                      </p:cBhvr>
                                      <p:tavLst>
                                        <p:tav tm="0">
                                          <p:val>
                                            <p:strVal val="ppt_y"/>
                                          </p:val>
                                        </p:tav>
                                        <p:tav tm="100000">
                                          <p:val>
                                            <p:strVal val="ppt_y-.03"/>
                                          </p:val>
                                        </p:tav>
                                      </p:tavLst>
                                    </p:anim>
                                    <p:anim calcmode="lin" valueType="num">
                                      <p:cBhvr>
                                        <p:cTn id="27" dur="450" accel="100000">
                                          <p:stCondLst>
                                            <p:cond delay="50"/>
                                          </p:stCondLst>
                                        </p:cTn>
                                        <p:tgtEl>
                                          <p:spTgt spid="5130"/>
                                        </p:tgtEl>
                                        <p:attrNameLst>
                                          <p:attrName>ppt_y</p:attrName>
                                        </p:attrNameLst>
                                      </p:cBhvr>
                                      <p:tavLst>
                                        <p:tav tm="0">
                                          <p:val>
                                            <p:strVal val="ppt_y"/>
                                          </p:val>
                                        </p:tav>
                                        <p:tav tm="100000">
                                          <p:val>
                                            <p:strVal val="ppt_y+1"/>
                                          </p:val>
                                        </p:tav>
                                      </p:tavLst>
                                    </p:anim>
                                    <p:set>
                                      <p:cBhvr>
                                        <p:cTn id="28" dur="1" fill="hold">
                                          <p:stCondLst>
                                            <p:cond delay="499"/>
                                          </p:stCondLst>
                                        </p:cTn>
                                        <p:tgtEl>
                                          <p:spTgt spid="5130"/>
                                        </p:tgtEl>
                                        <p:attrNameLst>
                                          <p:attrName>style.visibility</p:attrName>
                                        </p:attrNameLst>
                                      </p:cBhvr>
                                      <p:to>
                                        <p:strVal val="hidden"/>
                                      </p:to>
                                    </p:set>
                                  </p:childTnLst>
                                </p:cTn>
                              </p:par>
                            </p:childTnLst>
                          </p:cTn>
                        </p:par>
                        <p:par>
                          <p:cTn id="29" fill="hold" nodeType="afterGroup">
                            <p:stCondLst>
                              <p:cond delay="900"/>
                            </p:stCondLst>
                            <p:childTnLst>
                              <p:par>
                                <p:cTn id="30" presetID="10" presetClass="entr" presetSubtype="0" fill="hold" grpId="0" nodeType="afterEffect">
                                  <p:stCondLst>
                                    <p:cond delay="0"/>
                                  </p:stCondLst>
                                  <p:childTnLst>
                                    <p:set>
                                      <p:cBhvr>
                                        <p:cTn id="31" dur="1" fill="hold">
                                          <p:stCondLst>
                                            <p:cond delay="0"/>
                                          </p:stCondLst>
                                        </p:cTn>
                                        <p:tgtEl>
                                          <p:spTgt spid="5133"/>
                                        </p:tgtEl>
                                        <p:attrNameLst>
                                          <p:attrName>style.visibility</p:attrName>
                                        </p:attrNameLst>
                                      </p:cBhvr>
                                      <p:to>
                                        <p:strVal val="visible"/>
                                      </p:to>
                                    </p:set>
                                    <p:animEffect transition="in" filter="fade">
                                      <p:cBhvr>
                                        <p:cTn id="32" dur="500"/>
                                        <p:tgtEl>
                                          <p:spTgt spid="5133"/>
                                        </p:tgtEl>
                                      </p:cBhvr>
                                    </p:animEffect>
                                  </p:childTnLst>
                                </p:cTn>
                              </p:par>
                            </p:childTnLst>
                          </p:cTn>
                        </p:par>
                        <p:par>
                          <p:cTn id="33" fill="hold" nodeType="afterGroup">
                            <p:stCondLst>
                              <p:cond delay="1400"/>
                            </p:stCondLst>
                            <p:childTnLst>
                              <p:par>
                                <p:cTn id="34" presetID="35" presetClass="emph" presetSubtype="0" repeatCount="4000" fill="hold" grpId="1" nodeType="afterEffect">
                                  <p:stCondLst>
                                    <p:cond delay="0"/>
                                  </p:stCondLst>
                                  <p:childTnLst>
                                    <p:anim calcmode="discrete" valueType="str">
                                      <p:cBhvr>
                                        <p:cTn id="35" dur="80" fill="hold"/>
                                        <p:tgtEl>
                                          <p:spTgt spid="5133"/>
                                        </p:tgtEl>
                                        <p:attrNameLst>
                                          <p:attrName>style.visibility</p:attrName>
                                        </p:attrNameLst>
                                      </p:cBhvr>
                                      <p:tavLst>
                                        <p:tav tm="0">
                                          <p:val>
                                            <p:strVal val="hidden"/>
                                          </p:val>
                                        </p:tav>
                                        <p:tav tm="50000">
                                          <p:val>
                                            <p:strVal val="visible"/>
                                          </p:val>
                                        </p:tav>
                                      </p:tavLst>
                                    </p:anim>
                                  </p:childTnLst>
                                </p:cTn>
                              </p:par>
                            </p:childTnLst>
                          </p:cTn>
                        </p:par>
                        <p:par>
                          <p:cTn id="36" fill="hold" nodeType="afterGroup">
                            <p:stCondLst>
                              <p:cond delay="1720"/>
                            </p:stCondLst>
                            <p:childTnLst>
                              <p:par>
                                <p:cTn id="37" presetID="6" presetClass="emph" presetSubtype="0" decel="50000" fill="hold" grpId="2" nodeType="afterEffect">
                                  <p:stCondLst>
                                    <p:cond delay="0"/>
                                  </p:stCondLst>
                                  <p:childTnLst>
                                    <p:animScale>
                                      <p:cBhvr>
                                        <p:cTn id="38" dur="500" fill="hold"/>
                                        <p:tgtEl>
                                          <p:spTgt spid="5133"/>
                                        </p:tgtEl>
                                      </p:cBhvr>
                                      <p:by x="75000" y="100000"/>
                                    </p:animScale>
                                  </p:childTnLst>
                                </p:cTn>
                              </p:par>
                              <p:par>
                                <p:cTn id="39" presetID="1" presetClass="emph" presetSubtype="2" fill="remove" nodeType="withEffect">
                                  <p:stCondLst>
                                    <p:cond delay="0"/>
                                  </p:stCondLst>
                                  <p:childTnLst>
                                    <p:animClr clrSpc="rgb" dir="cw">
                                      <p:cBhvr>
                                        <p:cTn id="40" dur="500" fill="hold"/>
                                        <p:tgtEl>
                                          <p:spTgt spid="5133"/>
                                        </p:tgtEl>
                                        <p:attrNameLst>
                                          <p:attrName>fillcolor</p:attrName>
                                        </p:attrNameLst>
                                      </p:cBhvr>
                                      <p:to>
                                        <a:schemeClr val="bg1"/>
                                      </p:to>
                                    </p:animClr>
                                    <p:set>
                                      <p:cBhvr>
                                        <p:cTn id="41" dur="500" fill="hold"/>
                                        <p:tgtEl>
                                          <p:spTgt spid="5133"/>
                                        </p:tgtEl>
                                        <p:attrNameLst>
                                          <p:attrName>fill.type</p:attrName>
                                        </p:attrNameLst>
                                      </p:cBhvr>
                                      <p:to>
                                        <p:strVal val="solid"/>
                                      </p:to>
                                    </p:set>
                                    <p:set>
                                      <p:cBhvr>
                                        <p:cTn id="42" dur="500" fill="hold"/>
                                        <p:tgtEl>
                                          <p:spTgt spid="5133"/>
                                        </p:tgtEl>
                                        <p:attrNameLst>
                                          <p:attrName>fill.on</p:attrName>
                                        </p:attrNameLst>
                                      </p:cBhvr>
                                      <p:to>
                                        <p:strVal val="true"/>
                                      </p:to>
                                    </p:set>
                                  </p:childTnLst>
                                </p:cTn>
                              </p:par>
                              <p:par>
                                <p:cTn id="43" presetID="6" presetClass="emph" presetSubtype="0" decel="50000" fill="hold" grpId="3" nodeType="withEffect">
                                  <p:stCondLst>
                                    <p:cond delay="0"/>
                                  </p:stCondLst>
                                  <p:childTnLst>
                                    <p:animScale>
                                      <p:cBhvr>
                                        <p:cTn id="44" dur="100" fill="hold"/>
                                        <p:tgtEl>
                                          <p:spTgt spid="5133"/>
                                        </p:tgtEl>
                                      </p:cBhvr>
                                      <p:by x="100000" y="400000"/>
                                    </p:animScale>
                                  </p:childTnLst>
                                </p:cTn>
                              </p:par>
                            </p:childTnLst>
                          </p:cTn>
                        </p:par>
                        <p:par>
                          <p:cTn id="45" fill="hold" nodeType="afterGroup">
                            <p:stCondLst>
                              <p:cond delay="2220"/>
                            </p:stCondLst>
                            <p:childTnLst>
                              <p:par>
                                <p:cTn id="46" presetID="1" presetClass="exit" presetSubtype="0" fill="hold" grpId="4" nodeType="afterEffect">
                                  <p:stCondLst>
                                    <p:cond delay="0"/>
                                  </p:stCondLst>
                                  <p:childTnLst>
                                    <p:set>
                                      <p:cBhvr>
                                        <p:cTn id="47" dur="1" fill="hold">
                                          <p:stCondLst>
                                            <p:cond delay="0"/>
                                          </p:stCondLst>
                                        </p:cTn>
                                        <p:tgtEl>
                                          <p:spTgt spid="5133"/>
                                        </p:tgtEl>
                                        <p:attrNameLst>
                                          <p:attrName>style.visibility</p:attrName>
                                        </p:attrNameLst>
                                      </p:cBhvr>
                                      <p:to>
                                        <p:strVal val="hidden"/>
                                      </p:to>
                                    </p:set>
                                  </p:childTnLst>
                                </p:cTn>
                              </p:par>
                            </p:childTnLst>
                          </p:cTn>
                        </p:par>
                        <p:par>
                          <p:cTn id="48" fill="hold" nodeType="afterGroup">
                            <p:stCondLst>
                              <p:cond delay="2221"/>
                            </p:stCondLst>
                            <p:childTnLst>
                              <p:par>
                                <p:cTn id="49" presetID="22" presetClass="entr" presetSubtype="8" fill="hold" nodeType="afterEffect">
                                  <p:stCondLst>
                                    <p:cond delay="0"/>
                                  </p:stCondLst>
                                  <p:childTnLst>
                                    <p:set>
                                      <p:cBhvr>
                                        <p:cTn id="50" dur="1" fill="hold">
                                          <p:stCondLst>
                                            <p:cond delay="0"/>
                                          </p:stCondLst>
                                        </p:cTn>
                                        <p:tgtEl>
                                          <p:spTgt spid="5134"/>
                                        </p:tgtEl>
                                        <p:attrNameLst>
                                          <p:attrName>style.visibility</p:attrName>
                                        </p:attrNameLst>
                                      </p:cBhvr>
                                      <p:to>
                                        <p:strVal val="visible"/>
                                      </p:to>
                                    </p:set>
                                    <p:animEffect transition="in" filter="wipe(left)">
                                      <p:cBhvr>
                                        <p:cTn id="51" dur="1000"/>
                                        <p:tgtEl>
                                          <p:spTgt spid="5134"/>
                                        </p:tgtEl>
                                      </p:cBhvr>
                                    </p:animEffect>
                                  </p:childTnLst>
                                </p:cTn>
                              </p:par>
                              <p:par>
                                <p:cTn id="52" presetID="22" presetClass="entr" presetSubtype="2" fill="hold" nodeType="withEffect">
                                  <p:stCondLst>
                                    <p:cond delay="0"/>
                                  </p:stCondLst>
                                  <p:childTnLst>
                                    <p:set>
                                      <p:cBhvr>
                                        <p:cTn id="53" dur="1" fill="hold">
                                          <p:stCondLst>
                                            <p:cond delay="0"/>
                                          </p:stCondLst>
                                        </p:cTn>
                                        <p:tgtEl>
                                          <p:spTgt spid="5137"/>
                                        </p:tgtEl>
                                        <p:attrNameLst>
                                          <p:attrName>style.visibility</p:attrName>
                                        </p:attrNameLst>
                                      </p:cBhvr>
                                      <p:to>
                                        <p:strVal val="visible"/>
                                      </p:to>
                                    </p:set>
                                    <p:animEffect transition="in" filter="wipe(right)">
                                      <p:cBhvr>
                                        <p:cTn id="54" dur="1000"/>
                                        <p:tgtEl>
                                          <p:spTgt spid="5137"/>
                                        </p:tgtEl>
                                      </p:cBhvr>
                                    </p:animEffect>
                                  </p:childTnLst>
                                </p:cTn>
                              </p:par>
                            </p:childTnLst>
                          </p:cTn>
                        </p:par>
                        <p:par>
                          <p:cTn id="55" fill="hold" nodeType="afterGroup">
                            <p:stCondLst>
                              <p:cond delay="3221"/>
                            </p:stCondLst>
                            <p:childTnLst>
                              <p:par>
                                <p:cTn id="56" presetID="37" presetClass="entr" presetSubtype="0" fill="hold" grpId="0" nodeType="afterEffect">
                                  <p:stCondLst>
                                    <p:cond delay="0"/>
                                  </p:stCondLst>
                                  <p:childTnLst>
                                    <p:set>
                                      <p:cBhvr>
                                        <p:cTn id="57" dur="1" fill="hold">
                                          <p:stCondLst>
                                            <p:cond delay="0"/>
                                          </p:stCondLst>
                                        </p:cTn>
                                        <p:tgtEl>
                                          <p:spTgt spid="5140"/>
                                        </p:tgtEl>
                                        <p:attrNameLst>
                                          <p:attrName>style.visibility</p:attrName>
                                        </p:attrNameLst>
                                      </p:cBhvr>
                                      <p:to>
                                        <p:strVal val="visible"/>
                                      </p:to>
                                    </p:set>
                                    <p:animEffect transition="in" filter="fade">
                                      <p:cBhvr>
                                        <p:cTn id="58" dur="500"/>
                                        <p:tgtEl>
                                          <p:spTgt spid="5140"/>
                                        </p:tgtEl>
                                      </p:cBhvr>
                                    </p:animEffect>
                                    <p:anim calcmode="lin" valueType="num">
                                      <p:cBhvr>
                                        <p:cTn id="59" dur="500" fill="hold"/>
                                        <p:tgtEl>
                                          <p:spTgt spid="5140"/>
                                        </p:tgtEl>
                                        <p:attrNameLst>
                                          <p:attrName>ppt_x</p:attrName>
                                        </p:attrNameLst>
                                      </p:cBhvr>
                                      <p:tavLst>
                                        <p:tav tm="0">
                                          <p:val>
                                            <p:strVal val="#ppt_x"/>
                                          </p:val>
                                        </p:tav>
                                        <p:tav tm="100000">
                                          <p:val>
                                            <p:strVal val="#ppt_x"/>
                                          </p:val>
                                        </p:tav>
                                      </p:tavLst>
                                    </p:anim>
                                    <p:anim calcmode="lin" valueType="num">
                                      <p:cBhvr>
                                        <p:cTn id="60" dur="450" decel="100000" fill="hold"/>
                                        <p:tgtEl>
                                          <p:spTgt spid="5140"/>
                                        </p:tgtEl>
                                        <p:attrNameLst>
                                          <p:attrName>ppt_y</p:attrName>
                                        </p:attrNameLst>
                                      </p:cBhvr>
                                      <p:tavLst>
                                        <p:tav tm="0">
                                          <p:val>
                                            <p:strVal val="#ppt_y+1"/>
                                          </p:val>
                                        </p:tav>
                                        <p:tav tm="100000">
                                          <p:val>
                                            <p:strVal val="#ppt_y-.03"/>
                                          </p:val>
                                        </p:tav>
                                      </p:tavLst>
                                    </p:anim>
                                    <p:anim calcmode="lin" valueType="num">
                                      <p:cBhvr>
                                        <p:cTn id="61" dur="50" accel="100000" fill="hold">
                                          <p:stCondLst>
                                            <p:cond delay="450"/>
                                          </p:stCondLst>
                                        </p:cTn>
                                        <p:tgtEl>
                                          <p:spTgt spid="5140"/>
                                        </p:tgtEl>
                                        <p:attrNameLst>
                                          <p:attrName>ppt_y</p:attrName>
                                        </p:attrNameLst>
                                      </p:cBhvr>
                                      <p:tavLst>
                                        <p:tav tm="0">
                                          <p:val>
                                            <p:strVal val="#ppt_y-.03"/>
                                          </p:val>
                                        </p:tav>
                                        <p:tav tm="100000">
                                          <p:val>
                                            <p:strVal val="#ppt_y"/>
                                          </p:val>
                                        </p:tav>
                                      </p:tavLst>
                                    </p:anim>
                                  </p:childTnLst>
                                </p:cTn>
                              </p:par>
                            </p:childTnLst>
                          </p:cTn>
                        </p:par>
                        <p:par>
                          <p:cTn id="62" fill="hold" nodeType="afterGroup">
                            <p:stCondLst>
                              <p:cond delay="3721"/>
                            </p:stCondLst>
                            <p:childTnLst>
                              <p:par>
                                <p:cTn id="63" presetID="42" presetClass="entr" presetSubtype="0" fill="hold" grpId="0" nodeType="afterEffect">
                                  <p:stCondLst>
                                    <p:cond delay="0"/>
                                  </p:stCondLst>
                                  <p:childTnLst>
                                    <p:set>
                                      <p:cBhvr>
                                        <p:cTn id="64" dur="1" fill="hold">
                                          <p:stCondLst>
                                            <p:cond delay="0"/>
                                          </p:stCondLst>
                                        </p:cTn>
                                        <p:tgtEl>
                                          <p:spTgt spid="5141"/>
                                        </p:tgtEl>
                                        <p:attrNameLst>
                                          <p:attrName>style.visibility</p:attrName>
                                        </p:attrNameLst>
                                      </p:cBhvr>
                                      <p:to>
                                        <p:strVal val="visible"/>
                                      </p:to>
                                    </p:set>
                                    <p:animEffect transition="in" filter="fade">
                                      <p:cBhvr>
                                        <p:cTn id="65" dur="500"/>
                                        <p:tgtEl>
                                          <p:spTgt spid="5141"/>
                                        </p:tgtEl>
                                      </p:cBhvr>
                                    </p:animEffect>
                                    <p:anim calcmode="lin" valueType="num">
                                      <p:cBhvr>
                                        <p:cTn id="66" dur="500" fill="hold"/>
                                        <p:tgtEl>
                                          <p:spTgt spid="5141"/>
                                        </p:tgtEl>
                                        <p:attrNameLst>
                                          <p:attrName>ppt_x</p:attrName>
                                        </p:attrNameLst>
                                      </p:cBhvr>
                                      <p:tavLst>
                                        <p:tav tm="0">
                                          <p:val>
                                            <p:strVal val="#ppt_x"/>
                                          </p:val>
                                        </p:tav>
                                        <p:tav tm="100000">
                                          <p:val>
                                            <p:strVal val="#ppt_x"/>
                                          </p:val>
                                        </p:tav>
                                      </p:tavLst>
                                    </p:anim>
                                    <p:anim calcmode="lin" valueType="num">
                                      <p:cBhvr>
                                        <p:cTn id="67" dur="500" fill="hold"/>
                                        <p:tgtEl>
                                          <p:spTgt spid="514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144"/>
                                        </p:tgtEl>
                                        <p:attrNameLst>
                                          <p:attrName>style.visibility</p:attrName>
                                        </p:attrNameLst>
                                      </p:cBhvr>
                                      <p:to>
                                        <p:strVal val="visible"/>
                                      </p:to>
                                    </p:set>
                                    <p:animEffect transition="in" filter="fade">
                                      <p:cBhvr>
                                        <p:cTn id="70" dur="500"/>
                                        <p:tgtEl>
                                          <p:spTgt spid="5144"/>
                                        </p:tgtEl>
                                      </p:cBhvr>
                                    </p:animEffect>
                                    <p:anim calcmode="lin" valueType="num">
                                      <p:cBhvr>
                                        <p:cTn id="71" dur="500" fill="hold"/>
                                        <p:tgtEl>
                                          <p:spTgt spid="5144"/>
                                        </p:tgtEl>
                                        <p:attrNameLst>
                                          <p:attrName>ppt_x</p:attrName>
                                        </p:attrNameLst>
                                      </p:cBhvr>
                                      <p:tavLst>
                                        <p:tav tm="0">
                                          <p:val>
                                            <p:strVal val="#ppt_x"/>
                                          </p:val>
                                        </p:tav>
                                        <p:tav tm="100000">
                                          <p:val>
                                            <p:strVal val="#ppt_x"/>
                                          </p:val>
                                        </p:tav>
                                      </p:tavLst>
                                    </p:anim>
                                    <p:anim calcmode="lin" valueType="num">
                                      <p:cBhvr>
                                        <p:cTn id="72" dur="500" fill="hold"/>
                                        <p:tgtEl>
                                          <p:spTgt spid="5144"/>
                                        </p:tgtEl>
                                        <p:attrNameLst>
                                          <p:attrName>ppt_y</p:attrName>
                                        </p:attrNameLst>
                                      </p:cBhvr>
                                      <p:tavLst>
                                        <p:tav tm="0">
                                          <p:val>
                                            <p:strVal val="#ppt_y+.1"/>
                                          </p:val>
                                        </p:tav>
                                        <p:tav tm="100000">
                                          <p:val>
                                            <p:strVal val="#ppt_y"/>
                                          </p:val>
                                        </p:tav>
                                      </p:tavLst>
                                    </p:anim>
                                  </p:childTnLst>
                                </p:cTn>
                              </p:par>
                            </p:childTnLst>
                          </p:cTn>
                        </p:par>
                        <p:par>
                          <p:cTn id="73" fill="hold" nodeType="afterGroup">
                            <p:stCondLst>
                              <p:cond delay="4221"/>
                            </p:stCondLst>
                            <p:childTnLst>
                              <p:par>
                                <p:cTn id="74" presetID="45" presetClass="entr" presetSubtype="0" fill="hold" grpId="0" nodeType="afterEffect">
                                  <p:stCondLst>
                                    <p:cond delay="0"/>
                                  </p:stCondLst>
                                  <p:childTnLst>
                                    <p:set>
                                      <p:cBhvr>
                                        <p:cTn id="75" dur="1" fill="hold">
                                          <p:stCondLst>
                                            <p:cond delay="0"/>
                                          </p:stCondLst>
                                        </p:cTn>
                                        <p:tgtEl>
                                          <p:spTgt spid="5142"/>
                                        </p:tgtEl>
                                        <p:attrNameLst>
                                          <p:attrName>style.visibility</p:attrName>
                                        </p:attrNameLst>
                                      </p:cBhvr>
                                      <p:to>
                                        <p:strVal val="visible"/>
                                      </p:to>
                                    </p:set>
                                    <p:animEffect transition="in" filter="fade">
                                      <p:cBhvr>
                                        <p:cTn id="76" dur="500"/>
                                        <p:tgtEl>
                                          <p:spTgt spid="5142"/>
                                        </p:tgtEl>
                                      </p:cBhvr>
                                    </p:animEffect>
                                    <p:anim calcmode="lin" valueType="num">
                                      <p:cBhvr>
                                        <p:cTn id="77" dur="500" fill="hold"/>
                                        <p:tgtEl>
                                          <p:spTgt spid="5142"/>
                                        </p:tgtEl>
                                        <p:attrNameLst>
                                          <p:attrName>ppt_w</p:attrName>
                                        </p:attrNameLst>
                                      </p:cBhvr>
                                      <p:tavLst>
                                        <p:tav tm="0" fmla="#ppt_w*sin(2.5*pi*$)">
                                          <p:val>
                                            <p:fltVal val="0"/>
                                          </p:val>
                                        </p:tav>
                                        <p:tav tm="100000">
                                          <p:val>
                                            <p:fltVal val="1"/>
                                          </p:val>
                                        </p:tav>
                                      </p:tavLst>
                                    </p:anim>
                                    <p:anim calcmode="lin" valueType="num">
                                      <p:cBhvr>
                                        <p:cTn id="78" dur="500" fill="hold"/>
                                        <p:tgtEl>
                                          <p:spTgt spid="5142"/>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5145"/>
                                        </p:tgtEl>
                                        <p:attrNameLst>
                                          <p:attrName>style.visibility</p:attrName>
                                        </p:attrNameLst>
                                      </p:cBhvr>
                                      <p:to>
                                        <p:strVal val="visible"/>
                                      </p:to>
                                    </p:set>
                                    <p:animEffect transition="in" filter="fade">
                                      <p:cBhvr>
                                        <p:cTn id="81" dur="500"/>
                                        <p:tgtEl>
                                          <p:spTgt spid="5145"/>
                                        </p:tgtEl>
                                      </p:cBhvr>
                                    </p:animEffect>
                                    <p:anim calcmode="lin" valueType="num">
                                      <p:cBhvr>
                                        <p:cTn id="82" dur="500" fill="hold"/>
                                        <p:tgtEl>
                                          <p:spTgt spid="5145"/>
                                        </p:tgtEl>
                                        <p:attrNameLst>
                                          <p:attrName>ppt_w</p:attrName>
                                        </p:attrNameLst>
                                      </p:cBhvr>
                                      <p:tavLst>
                                        <p:tav tm="0" fmla="#ppt_w*sin(2.5*pi*$)">
                                          <p:val>
                                            <p:fltVal val="0"/>
                                          </p:val>
                                        </p:tav>
                                        <p:tav tm="100000">
                                          <p:val>
                                            <p:fltVal val="1"/>
                                          </p:val>
                                        </p:tav>
                                      </p:tavLst>
                                    </p:anim>
                                    <p:anim calcmode="lin" valueType="num">
                                      <p:cBhvr>
                                        <p:cTn id="83" dur="500" fill="hold"/>
                                        <p:tgtEl>
                                          <p:spTgt spid="5145"/>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4721"/>
                            </p:stCondLst>
                            <p:childTnLst>
                              <p:par>
                                <p:cTn id="85" presetID="10" presetClass="entr" presetSubtype="0" fill="hold" grpId="0" nodeType="afterEffect">
                                  <p:stCondLst>
                                    <p:cond delay="0"/>
                                  </p:stCondLst>
                                  <p:childTnLst>
                                    <p:set>
                                      <p:cBhvr>
                                        <p:cTn id="86" dur="1" fill="hold">
                                          <p:stCondLst>
                                            <p:cond delay="0"/>
                                          </p:stCondLst>
                                        </p:cTn>
                                        <p:tgtEl>
                                          <p:spTgt spid="5143"/>
                                        </p:tgtEl>
                                        <p:attrNameLst>
                                          <p:attrName>style.visibility</p:attrName>
                                        </p:attrNameLst>
                                      </p:cBhvr>
                                      <p:to>
                                        <p:strVal val="visible"/>
                                      </p:to>
                                    </p:set>
                                    <p:animEffect transition="in" filter="fade">
                                      <p:cBhvr>
                                        <p:cTn id="87" dur="500"/>
                                        <p:tgtEl>
                                          <p:spTgt spid="514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146"/>
                                        </p:tgtEl>
                                        <p:attrNameLst>
                                          <p:attrName>style.visibility</p:attrName>
                                        </p:attrNameLst>
                                      </p:cBhvr>
                                      <p:to>
                                        <p:strVal val="visible"/>
                                      </p:to>
                                    </p:set>
                                    <p:animEffect transition="in" filter="fade">
                                      <p:cBhvr>
                                        <p:cTn id="90" dur="500"/>
                                        <p:tgtEl>
                                          <p:spTgt spid="5146"/>
                                        </p:tgtEl>
                                      </p:cBhvr>
                                    </p:animEffect>
                                  </p:childTnLst>
                                </p:cTn>
                              </p:par>
                            </p:childTnLst>
                          </p:cTn>
                        </p:par>
                        <p:par>
                          <p:cTn id="91" fill="hold" nodeType="afterGroup">
                            <p:stCondLst>
                              <p:cond delay="5221"/>
                            </p:stCondLst>
                            <p:childTnLst>
                              <p:par>
                                <p:cTn id="92" presetID="21" presetClass="entr" presetSubtype="1" fill="hold" grpId="0" nodeType="afterEffect">
                                  <p:stCondLst>
                                    <p:cond delay="0"/>
                                  </p:stCondLst>
                                  <p:childTnLst>
                                    <p:set>
                                      <p:cBhvr>
                                        <p:cTn id="93" dur="1" fill="hold">
                                          <p:stCondLst>
                                            <p:cond delay="0"/>
                                          </p:stCondLst>
                                        </p:cTn>
                                        <p:tgtEl>
                                          <p:spTgt spid="5147"/>
                                        </p:tgtEl>
                                        <p:attrNameLst>
                                          <p:attrName>style.visibility</p:attrName>
                                        </p:attrNameLst>
                                      </p:cBhvr>
                                      <p:to>
                                        <p:strVal val="visible"/>
                                      </p:to>
                                    </p:set>
                                    <p:animEffect transition="in" filter="wheel(1)">
                                      <p:cBhvr>
                                        <p:cTn id="94" dur="500"/>
                                        <p:tgtEl>
                                          <p:spTgt spid="5147"/>
                                        </p:tgtEl>
                                      </p:cBhvr>
                                    </p:animEffect>
                                  </p:childTnLst>
                                </p:cTn>
                              </p:par>
                            </p:childTnLst>
                          </p:cTn>
                        </p:par>
                        <p:par>
                          <p:cTn id="95" fill="hold" nodeType="afterGroup">
                            <p:stCondLst>
                              <p:cond delay="5721"/>
                            </p:stCondLst>
                            <p:childTnLst>
                              <p:par>
                                <p:cTn id="96" presetID="21" presetClass="entr" presetSubtype="1" fill="hold" grpId="0" nodeType="afterEffect">
                                  <p:stCondLst>
                                    <p:cond delay="0"/>
                                  </p:stCondLst>
                                  <p:childTnLst>
                                    <p:set>
                                      <p:cBhvr>
                                        <p:cTn id="97" dur="1" fill="hold">
                                          <p:stCondLst>
                                            <p:cond delay="0"/>
                                          </p:stCondLst>
                                        </p:cTn>
                                        <p:tgtEl>
                                          <p:spTgt spid="5148"/>
                                        </p:tgtEl>
                                        <p:attrNameLst>
                                          <p:attrName>style.visibility</p:attrName>
                                        </p:attrNameLst>
                                      </p:cBhvr>
                                      <p:to>
                                        <p:strVal val="visible"/>
                                      </p:to>
                                    </p:set>
                                    <p:animEffect transition="in" filter="wheel(1)">
                                      <p:cBhvr>
                                        <p:cTn id="98" dur="500"/>
                                        <p:tgtEl>
                                          <p:spTgt spid="5148"/>
                                        </p:tgtEl>
                                      </p:cBhvr>
                                    </p:animEffect>
                                  </p:childTnLst>
                                </p:cTn>
                              </p:par>
                            </p:childTnLst>
                          </p:cTn>
                        </p:par>
                        <p:par>
                          <p:cTn id="99" fill="hold" nodeType="afterGroup">
                            <p:stCondLst>
                              <p:cond delay="6221"/>
                            </p:stCondLst>
                            <p:childTnLst>
                              <p:par>
                                <p:cTn id="100" presetID="21" presetClass="entr" presetSubtype="1" fill="hold" grpId="0" nodeType="afterEffect">
                                  <p:stCondLst>
                                    <p:cond delay="0"/>
                                  </p:stCondLst>
                                  <p:childTnLst>
                                    <p:set>
                                      <p:cBhvr>
                                        <p:cTn id="101" dur="1" fill="hold">
                                          <p:stCondLst>
                                            <p:cond delay="0"/>
                                          </p:stCondLst>
                                        </p:cTn>
                                        <p:tgtEl>
                                          <p:spTgt spid="5149"/>
                                        </p:tgtEl>
                                        <p:attrNameLst>
                                          <p:attrName>style.visibility</p:attrName>
                                        </p:attrNameLst>
                                      </p:cBhvr>
                                      <p:to>
                                        <p:strVal val="visible"/>
                                      </p:to>
                                    </p:set>
                                    <p:animEffect transition="in" filter="wheel(1)">
                                      <p:cBhvr>
                                        <p:cTn id="102" dur="500"/>
                                        <p:tgtEl>
                                          <p:spTgt spid="5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2" grpId="1" animBg="1" autoUpdateAnimBg="0"/>
      <p:bldP spid="5130" grpId="0" animBg="1" autoUpdateAnimBg="0"/>
      <p:bldP spid="5131" grpId="0" animBg="1" autoUpdateAnimBg="0"/>
      <p:bldP spid="5132" grpId="0" animBg="1" autoUpdateAnimBg="0"/>
      <p:bldP spid="5133" grpId="0" animBg="1"/>
      <p:bldP spid="5133" grpId="1" animBg="1"/>
      <p:bldP spid="5133" grpId="2" animBg="1"/>
      <p:bldP spid="5133" grpId="3" animBg="1"/>
      <p:bldP spid="5133" grpId="4" animBg="1"/>
      <p:bldP spid="5140" grpId="0" animBg="1"/>
      <p:bldP spid="5141" grpId="0" autoUpdateAnimBg="0"/>
      <p:bldP spid="5142" grpId="0" bldLvl="0" animBg="1" autoUpdateAnimBg="0"/>
      <p:bldP spid="5143" grpId="0" autoUpdateAnimBg="0"/>
      <p:bldP spid="5144" grpId="0" autoUpdateAnimBg="0"/>
      <p:bldP spid="5145" grpId="0" bldLvl="0" animBg="1" autoUpdateAnimBg="0"/>
      <p:bldP spid="5146" grpId="0" autoUpdateAnimBg="0"/>
      <p:bldP spid="5147" grpId="0" animBg="1" autoUpdateAnimBg="0"/>
      <p:bldP spid="5148" grpId="0" animBg="1" autoUpdateAnimBg="0"/>
      <p:bldP spid="514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339318" y="13043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mj-ea"/>
              </a:rPr>
              <a:t>挑战⽅现场服务模块</a:t>
            </a:r>
            <a:endParaRPr lang="en-US" dirty="0">
              <a:latin typeface="+mj-ea"/>
            </a:endParaRPr>
          </a:p>
        </p:txBody>
      </p:sp>
      <p:grpSp>
        <p:nvGrpSpPr>
          <p:cNvPr id="31" name="组合 30"/>
          <p:cNvGrpSpPr/>
          <p:nvPr/>
        </p:nvGrpSpPr>
        <p:grpSpPr>
          <a:xfrm>
            <a:off x="684460" y="1455995"/>
            <a:ext cx="984255" cy="481798"/>
            <a:chOff x="1145999" y="171385"/>
            <a:chExt cx="1766491" cy="719333"/>
          </a:xfrm>
        </p:grpSpPr>
        <p:sp>
          <p:nvSpPr>
            <p:cNvPr id="32" name="同侧圆角矩形 31"/>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kern="1200" dirty="0" smtClean="0"/>
                <a:t>专利局</a:t>
              </a:r>
              <a:endParaRPr lang="en-US" sz="2000" b="1" kern="1200" dirty="0"/>
            </a:p>
          </p:txBody>
        </p:sp>
      </p:grpSp>
      <p:grpSp>
        <p:nvGrpSpPr>
          <p:cNvPr id="54" name="组合 53"/>
          <p:cNvGrpSpPr/>
          <p:nvPr/>
        </p:nvGrpSpPr>
        <p:grpSpPr>
          <a:xfrm>
            <a:off x="2539222" y="1445280"/>
            <a:ext cx="1429303" cy="620354"/>
            <a:chOff x="1145999" y="171385"/>
            <a:chExt cx="1766491" cy="719333"/>
          </a:xfrm>
        </p:grpSpPr>
        <p:sp>
          <p:nvSpPr>
            <p:cNvPr id="55" name="同侧圆角矩形 54"/>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kern="1200" dirty="0" smtClean="0"/>
                <a:t>银行</a:t>
              </a:r>
              <a:endParaRPr lang="en-US" sz="2000" b="1" kern="1200" dirty="0"/>
            </a:p>
          </p:txBody>
        </p:sp>
      </p:grpSp>
      <p:grpSp>
        <p:nvGrpSpPr>
          <p:cNvPr id="72" name="组合 71"/>
          <p:cNvGrpSpPr/>
          <p:nvPr/>
        </p:nvGrpSpPr>
        <p:grpSpPr>
          <a:xfrm>
            <a:off x="2557893" y="2265750"/>
            <a:ext cx="1400328" cy="679677"/>
            <a:chOff x="1145999" y="171385"/>
            <a:chExt cx="1766491" cy="719333"/>
          </a:xfrm>
        </p:grpSpPr>
        <p:sp>
          <p:nvSpPr>
            <p:cNvPr id="73" name="同侧圆角矩形 72"/>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dirty="0"/>
                <a:t>市场</a:t>
              </a:r>
              <a:endParaRPr lang="en-US" sz="2000" b="1" kern="1200" dirty="0"/>
            </a:p>
          </p:txBody>
        </p:sp>
      </p:grpSp>
      <p:grpSp>
        <p:nvGrpSpPr>
          <p:cNvPr id="84" name="组合 83"/>
          <p:cNvGrpSpPr/>
          <p:nvPr/>
        </p:nvGrpSpPr>
        <p:grpSpPr>
          <a:xfrm>
            <a:off x="6423490" y="1445280"/>
            <a:ext cx="1414520" cy="662246"/>
            <a:chOff x="1145999" y="171385"/>
            <a:chExt cx="1766491" cy="719333"/>
          </a:xfrm>
        </p:grpSpPr>
        <p:sp>
          <p:nvSpPr>
            <p:cNvPr id="85" name="同侧圆角矩形 84"/>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kern="1200" dirty="0" smtClean="0"/>
                <a:t>媒体</a:t>
              </a:r>
              <a:endParaRPr lang="en-US" sz="2000" b="1" kern="1200" dirty="0"/>
            </a:p>
          </p:txBody>
        </p:sp>
      </p:grpSp>
      <p:sp>
        <p:nvSpPr>
          <p:cNvPr id="115" name="圆角矩形 114"/>
          <p:cNvSpPr/>
          <p:nvPr/>
        </p:nvSpPr>
        <p:spPr>
          <a:xfrm>
            <a:off x="339319" y="4109258"/>
            <a:ext cx="1844784" cy="14415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知识产权</a:t>
            </a:r>
            <a:r>
              <a:rPr lang="zh-CN" altLang="en-US" sz="3600" b="1" dirty="0" smtClean="0"/>
              <a:t>管理</a:t>
            </a:r>
            <a:endParaRPr lang="en-US" sz="3600" b="1" dirty="0"/>
          </a:p>
        </p:txBody>
      </p:sp>
      <p:sp>
        <p:nvSpPr>
          <p:cNvPr id="116" name="圆角矩形 115"/>
          <p:cNvSpPr/>
          <p:nvPr/>
        </p:nvSpPr>
        <p:spPr>
          <a:xfrm>
            <a:off x="2271499" y="4088654"/>
            <a:ext cx="1844784" cy="14415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交易管理</a:t>
            </a:r>
            <a:endParaRPr lang="en-US" sz="3600" b="1" dirty="0"/>
          </a:p>
        </p:txBody>
      </p:sp>
      <p:sp>
        <p:nvSpPr>
          <p:cNvPr id="117" name="圆角矩形 116"/>
          <p:cNvSpPr/>
          <p:nvPr/>
        </p:nvSpPr>
        <p:spPr>
          <a:xfrm>
            <a:off x="4236585" y="4084096"/>
            <a:ext cx="1844784" cy="14415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纠纷调解</a:t>
            </a:r>
            <a:endParaRPr lang="en-US" sz="3600" b="1" dirty="0"/>
          </a:p>
        </p:txBody>
      </p:sp>
      <p:sp>
        <p:nvSpPr>
          <p:cNvPr id="118" name="圆角矩形 117"/>
          <p:cNvSpPr/>
          <p:nvPr/>
        </p:nvSpPr>
        <p:spPr>
          <a:xfrm>
            <a:off x="6130281" y="4125988"/>
            <a:ext cx="1844784" cy="14415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媒体与传播</a:t>
            </a:r>
            <a:endParaRPr lang="en-US" sz="3600" b="1" dirty="0"/>
          </a:p>
        </p:txBody>
      </p:sp>
      <p:grpSp>
        <p:nvGrpSpPr>
          <p:cNvPr id="119" name="组合 118"/>
          <p:cNvGrpSpPr/>
          <p:nvPr/>
        </p:nvGrpSpPr>
        <p:grpSpPr>
          <a:xfrm>
            <a:off x="4578555" y="1500445"/>
            <a:ext cx="1319368" cy="596298"/>
            <a:chOff x="1146000" y="171385"/>
            <a:chExt cx="1766491" cy="582204"/>
          </a:xfrm>
        </p:grpSpPr>
        <p:sp>
          <p:nvSpPr>
            <p:cNvPr id="120" name="同侧圆角矩形 119"/>
            <p:cNvSpPr/>
            <p:nvPr/>
          </p:nvSpPr>
          <p:spPr>
            <a:xfrm rot="10800000">
              <a:off x="1146000"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1" name="同侧圆角矩形 4"/>
            <p:cNvSpPr/>
            <p:nvPr/>
          </p:nvSpPr>
          <p:spPr>
            <a:xfrm>
              <a:off x="1163905" y="171385"/>
              <a:ext cx="1730682"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algn="ctr" defTabSz="1066800">
                <a:lnSpc>
                  <a:spcPct val="90000"/>
                </a:lnSpc>
                <a:spcBef>
                  <a:spcPct val="0"/>
                </a:spcBef>
                <a:spcAft>
                  <a:spcPct val="35000"/>
                </a:spcAft>
              </a:pPr>
              <a:r>
                <a:rPr lang="zh-CN" altLang="en-US" sz="2000" b="1" dirty="0"/>
                <a:t>法院</a:t>
              </a:r>
              <a:endParaRPr lang="en-US" sz="2000" b="1" dirty="0"/>
            </a:p>
          </p:txBody>
        </p:sp>
      </p:grpSp>
      <p:sp>
        <p:nvSpPr>
          <p:cNvPr id="122" name="右箭头 121"/>
          <p:cNvSpPr/>
          <p:nvPr/>
        </p:nvSpPr>
        <p:spPr>
          <a:xfrm rot="5400000">
            <a:off x="951518" y="3408643"/>
            <a:ext cx="704477" cy="244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右箭头 122"/>
          <p:cNvSpPr/>
          <p:nvPr/>
        </p:nvSpPr>
        <p:spPr>
          <a:xfrm rot="5400000">
            <a:off x="3072740" y="3410311"/>
            <a:ext cx="704477" cy="244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右箭头 123"/>
          <p:cNvSpPr/>
          <p:nvPr/>
        </p:nvSpPr>
        <p:spPr>
          <a:xfrm rot="5400000">
            <a:off x="4986648" y="3454975"/>
            <a:ext cx="704477" cy="244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右箭头 124"/>
          <p:cNvSpPr/>
          <p:nvPr/>
        </p:nvSpPr>
        <p:spPr>
          <a:xfrm rot="5400000">
            <a:off x="6947484" y="3462884"/>
            <a:ext cx="704477" cy="244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组合 25"/>
          <p:cNvGrpSpPr/>
          <p:nvPr/>
        </p:nvGrpSpPr>
        <p:grpSpPr>
          <a:xfrm>
            <a:off x="8777367" y="1373915"/>
            <a:ext cx="1414520" cy="662246"/>
            <a:chOff x="1145999" y="171385"/>
            <a:chExt cx="1766491" cy="719333"/>
          </a:xfrm>
          <a:solidFill>
            <a:srgbClr val="00B050"/>
          </a:solidFill>
        </p:grpSpPr>
        <p:sp>
          <p:nvSpPr>
            <p:cNvPr id="27" name="同侧圆角矩形 26"/>
            <p:cNvSpPr/>
            <p:nvPr/>
          </p:nvSpPr>
          <p:spPr>
            <a:xfrm rot="10800000">
              <a:off x="1145999" y="241012"/>
              <a:ext cx="1766491" cy="649706"/>
            </a:xfrm>
            <a:prstGeom prst="round2SameRect">
              <a:avLst>
                <a:gd name="adj1" fmla="val 10500"/>
                <a:gd name="adj2"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同侧圆角矩形 4"/>
            <p:cNvSpPr/>
            <p:nvPr/>
          </p:nvSpPr>
          <p:spPr>
            <a:xfrm rot="21600000">
              <a:off x="1163905" y="171385"/>
              <a:ext cx="1730681" cy="5642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dirty="0"/>
                <a:t>专家组</a:t>
              </a:r>
              <a:endParaRPr lang="en-US" sz="2000" b="1" kern="1200" dirty="0"/>
            </a:p>
          </p:txBody>
        </p:sp>
      </p:grpSp>
      <p:sp>
        <p:nvSpPr>
          <p:cNvPr id="29" name="右箭头 28"/>
          <p:cNvSpPr/>
          <p:nvPr/>
        </p:nvSpPr>
        <p:spPr>
          <a:xfrm rot="5400000">
            <a:off x="8468389" y="2930354"/>
            <a:ext cx="2047934" cy="25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圆角矩形 1"/>
          <p:cNvSpPr/>
          <p:nvPr/>
        </p:nvSpPr>
        <p:spPr>
          <a:xfrm>
            <a:off x="8165206" y="875763"/>
            <a:ext cx="2689712" cy="4842457"/>
          </a:xfrm>
          <a:prstGeom prst="round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圆角矩形 34"/>
          <p:cNvSpPr/>
          <p:nvPr/>
        </p:nvSpPr>
        <p:spPr>
          <a:xfrm>
            <a:off x="8412092" y="4125988"/>
            <a:ext cx="2267248" cy="14415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专业领域知识分享</a:t>
            </a:r>
            <a:endParaRPr lang="en-US" sz="3600" b="1" dirty="0"/>
          </a:p>
        </p:txBody>
      </p:sp>
    </p:spTree>
    <p:extLst>
      <p:ext uri="{BB962C8B-B14F-4D97-AF65-F5344CB8AC3E}">
        <p14:creationId xmlns:p14="http://schemas.microsoft.com/office/powerpoint/2010/main" val="66405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90"/>
          <p:cNvSpPr/>
          <p:nvPr/>
        </p:nvSpPr>
        <p:spPr>
          <a:xfrm>
            <a:off x="354404" y="3143240"/>
            <a:ext cx="10988040" cy="3714759"/>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p:cNvSpPr/>
          <p:nvPr/>
        </p:nvSpPr>
        <p:spPr>
          <a:xfrm>
            <a:off x="354404" y="890034"/>
            <a:ext cx="10988040" cy="2087962"/>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1776213" y="1062953"/>
            <a:ext cx="1120194" cy="524811"/>
            <a:chOff x="1146000" y="171385"/>
            <a:chExt cx="1766491" cy="582204"/>
          </a:xfrm>
        </p:grpSpPr>
        <p:sp>
          <p:nvSpPr>
            <p:cNvPr id="3" name="同侧圆角矩形 2"/>
            <p:cNvSpPr/>
            <p:nvPr/>
          </p:nvSpPr>
          <p:spPr>
            <a:xfrm rot="10800000">
              <a:off x="1146000"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同侧圆角矩形 4"/>
            <p:cNvSpPr/>
            <p:nvPr/>
          </p:nvSpPr>
          <p:spPr>
            <a:xfrm>
              <a:off x="1163905" y="171385"/>
              <a:ext cx="1730682"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algn="ctr" defTabSz="1066800">
                <a:lnSpc>
                  <a:spcPct val="90000"/>
                </a:lnSpc>
                <a:spcBef>
                  <a:spcPct val="0"/>
                </a:spcBef>
                <a:spcAft>
                  <a:spcPct val="35000"/>
                </a:spcAft>
              </a:pPr>
              <a:r>
                <a:rPr lang="zh-CN" altLang="en-US" sz="2000" b="1" dirty="0"/>
                <a:t>法院</a:t>
              </a:r>
              <a:endParaRPr lang="en-US" sz="2000" b="1" dirty="0"/>
            </a:p>
          </p:txBody>
        </p:sp>
      </p:grpSp>
      <p:pic>
        <p:nvPicPr>
          <p:cNvPr id="5" name="图片 4"/>
          <p:cNvPicPr>
            <a:picLocks noChangeAspect="1"/>
          </p:cNvPicPr>
          <p:nvPr/>
        </p:nvPicPr>
        <p:blipFill>
          <a:blip r:embed="rId2"/>
          <a:stretch>
            <a:fillRect/>
          </a:stretch>
        </p:blipFill>
        <p:spPr>
          <a:xfrm>
            <a:off x="1776211" y="1692099"/>
            <a:ext cx="1120195" cy="1028751"/>
          </a:xfrm>
          <a:prstGeom prst="rect">
            <a:avLst/>
          </a:prstGeom>
        </p:spPr>
      </p:pic>
      <p:sp>
        <p:nvSpPr>
          <p:cNvPr id="6" name="标题 1"/>
          <p:cNvSpPr txBox="1">
            <a:spLocks/>
          </p:cNvSpPr>
          <p:nvPr/>
        </p:nvSpPr>
        <p:spPr>
          <a:xfrm>
            <a:off x="292430" y="17225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现场挑战方及执行方对应关系图</a:t>
            </a:r>
            <a:endParaRPr lang="en-US" dirty="0"/>
          </a:p>
        </p:txBody>
      </p:sp>
      <p:grpSp>
        <p:nvGrpSpPr>
          <p:cNvPr id="8" name="组合 7"/>
          <p:cNvGrpSpPr/>
          <p:nvPr/>
        </p:nvGrpSpPr>
        <p:grpSpPr>
          <a:xfrm>
            <a:off x="9553079" y="5548811"/>
            <a:ext cx="1626083" cy="611091"/>
            <a:chOff x="1122003" y="171385"/>
            <a:chExt cx="1772583" cy="582204"/>
          </a:xfrm>
        </p:grpSpPr>
        <p:sp>
          <p:nvSpPr>
            <p:cNvPr id="9" name="同侧圆角矩形 8"/>
            <p:cNvSpPr/>
            <p:nvPr/>
          </p:nvSpPr>
          <p:spPr>
            <a:xfrm rot="10800000">
              <a:off x="1122003"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defTabSz="1066800">
                <a:lnSpc>
                  <a:spcPct val="90000"/>
                </a:lnSpc>
                <a:spcBef>
                  <a:spcPct val="0"/>
                </a:spcBef>
                <a:spcAft>
                  <a:spcPct val="35000"/>
                </a:spcAft>
              </a:pPr>
              <a:r>
                <a:rPr lang="zh-CN" altLang="en-US" sz="2400" b="1" kern="1200" dirty="0" smtClean="0"/>
                <a:t>法务总监</a:t>
              </a:r>
              <a:endParaRPr lang="en-US" sz="2400" b="1" kern="1200" dirty="0"/>
            </a:p>
          </p:txBody>
        </p:sp>
      </p:grpSp>
      <p:pic>
        <p:nvPicPr>
          <p:cNvPr id="20" name="图片 19"/>
          <p:cNvPicPr>
            <a:picLocks noChangeAspect="1"/>
          </p:cNvPicPr>
          <p:nvPr/>
        </p:nvPicPr>
        <p:blipFill rotWithShape="1">
          <a:blip r:embed="rId3"/>
          <a:srcRect b="12751"/>
          <a:stretch/>
        </p:blipFill>
        <p:spPr>
          <a:xfrm>
            <a:off x="2027859" y="5480600"/>
            <a:ext cx="591919" cy="605087"/>
          </a:xfrm>
          <a:prstGeom prst="rect">
            <a:avLst/>
          </a:prstGeom>
        </p:spPr>
      </p:pic>
      <p:pic>
        <p:nvPicPr>
          <p:cNvPr id="30" name="图片 29"/>
          <p:cNvPicPr>
            <a:picLocks noChangeAspect="1"/>
          </p:cNvPicPr>
          <p:nvPr/>
        </p:nvPicPr>
        <p:blipFill>
          <a:blip r:embed="rId4"/>
          <a:stretch>
            <a:fillRect/>
          </a:stretch>
        </p:blipFill>
        <p:spPr>
          <a:xfrm>
            <a:off x="4458572" y="1692475"/>
            <a:ext cx="1060313" cy="1075040"/>
          </a:xfrm>
          <a:prstGeom prst="rect">
            <a:avLst/>
          </a:prstGeom>
        </p:spPr>
      </p:pic>
      <p:grpSp>
        <p:nvGrpSpPr>
          <p:cNvPr id="31" name="组合 30"/>
          <p:cNvGrpSpPr/>
          <p:nvPr/>
        </p:nvGrpSpPr>
        <p:grpSpPr>
          <a:xfrm>
            <a:off x="2975378" y="1028379"/>
            <a:ext cx="1268444" cy="554810"/>
            <a:chOff x="1145999" y="171385"/>
            <a:chExt cx="1766491" cy="719333"/>
          </a:xfrm>
        </p:grpSpPr>
        <p:sp>
          <p:nvSpPr>
            <p:cNvPr id="32" name="同侧圆角矩形 31"/>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kern="1200" dirty="0" smtClean="0"/>
                <a:t>专利局</a:t>
              </a:r>
              <a:endParaRPr lang="en-US" sz="2000" b="1" kern="1200" dirty="0"/>
            </a:p>
          </p:txBody>
        </p:sp>
      </p:grpSp>
      <p:pic>
        <p:nvPicPr>
          <p:cNvPr id="34" name="图片 33"/>
          <p:cNvPicPr>
            <a:picLocks noChangeAspect="1"/>
          </p:cNvPicPr>
          <p:nvPr/>
        </p:nvPicPr>
        <p:blipFill>
          <a:blip r:embed="rId5"/>
          <a:stretch>
            <a:fillRect/>
          </a:stretch>
        </p:blipFill>
        <p:spPr>
          <a:xfrm>
            <a:off x="3066477" y="1688946"/>
            <a:ext cx="1194852" cy="1047435"/>
          </a:xfrm>
          <a:prstGeom prst="rect">
            <a:avLst/>
          </a:prstGeom>
        </p:spPr>
      </p:pic>
      <p:pic>
        <p:nvPicPr>
          <p:cNvPr id="52" name="图片 51"/>
          <p:cNvPicPr>
            <a:picLocks noChangeAspect="1"/>
          </p:cNvPicPr>
          <p:nvPr/>
        </p:nvPicPr>
        <p:blipFill>
          <a:blip r:embed="rId6"/>
          <a:stretch>
            <a:fillRect/>
          </a:stretch>
        </p:blipFill>
        <p:spPr>
          <a:xfrm>
            <a:off x="7180525" y="1724432"/>
            <a:ext cx="1029020" cy="1041418"/>
          </a:xfrm>
          <a:prstGeom prst="rect">
            <a:avLst/>
          </a:prstGeom>
        </p:spPr>
      </p:pic>
      <p:grpSp>
        <p:nvGrpSpPr>
          <p:cNvPr id="54" name="组合 53"/>
          <p:cNvGrpSpPr/>
          <p:nvPr/>
        </p:nvGrpSpPr>
        <p:grpSpPr>
          <a:xfrm>
            <a:off x="4336759" y="1009627"/>
            <a:ext cx="1268444" cy="554810"/>
            <a:chOff x="1145999" y="171385"/>
            <a:chExt cx="1766491" cy="719333"/>
          </a:xfrm>
        </p:grpSpPr>
        <p:sp>
          <p:nvSpPr>
            <p:cNvPr id="55" name="同侧圆角矩形 54"/>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kern="1200" dirty="0" smtClean="0"/>
                <a:t>银行</a:t>
              </a:r>
              <a:endParaRPr lang="en-US" sz="2000" b="1" kern="1200" dirty="0"/>
            </a:p>
          </p:txBody>
        </p:sp>
      </p:grpSp>
      <p:grpSp>
        <p:nvGrpSpPr>
          <p:cNvPr id="72" name="组合 71"/>
          <p:cNvGrpSpPr/>
          <p:nvPr/>
        </p:nvGrpSpPr>
        <p:grpSpPr>
          <a:xfrm>
            <a:off x="5658250" y="1020748"/>
            <a:ext cx="1268444" cy="554810"/>
            <a:chOff x="1145999" y="171385"/>
            <a:chExt cx="1766491" cy="719333"/>
          </a:xfrm>
        </p:grpSpPr>
        <p:sp>
          <p:nvSpPr>
            <p:cNvPr id="73" name="同侧圆角矩形 72"/>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dirty="0"/>
                <a:t>市场</a:t>
              </a:r>
              <a:endParaRPr lang="en-US" sz="2000" b="1" kern="1200" dirty="0"/>
            </a:p>
          </p:txBody>
        </p:sp>
      </p:grpSp>
      <p:grpSp>
        <p:nvGrpSpPr>
          <p:cNvPr id="76" name="组合 75"/>
          <p:cNvGrpSpPr/>
          <p:nvPr/>
        </p:nvGrpSpPr>
        <p:grpSpPr>
          <a:xfrm>
            <a:off x="9537087" y="4153685"/>
            <a:ext cx="1805357" cy="611091"/>
            <a:chOff x="952442" y="171385"/>
            <a:chExt cx="1942144" cy="582204"/>
          </a:xfrm>
        </p:grpSpPr>
        <p:sp>
          <p:nvSpPr>
            <p:cNvPr id="77" name="同侧圆角矩形 76"/>
            <p:cNvSpPr/>
            <p:nvPr/>
          </p:nvSpPr>
          <p:spPr>
            <a:xfrm rot="10800000">
              <a:off x="952442"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defTabSz="1066800">
                <a:lnSpc>
                  <a:spcPct val="90000"/>
                </a:lnSpc>
                <a:spcBef>
                  <a:spcPct val="0"/>
                </a:spcBef>
                <a:spcAft>
                  <a:spcPct val="35000"/>
                </a:spcAft>
              </a:pPr>
              <a:r>
                <a:rPr lang="zh-CN" altLang="en-US" sz="2400" b="1" kern="1200" dirty="0" smtClean="0"/>
                <a:t>财务总监</a:t>
              </a:r>
              <a:endParaRPr lang="en-US" sz="2400" b="1" kern="1200" dirty="0"/>
            </a:p>
          </p:txBody>
        </p:sp>
      </p:grpSp>
      <p:pic>
        <p:nvPicPr>
          <p:cNvPr id="79" name="图片 78"/>
          <p:cNvPicPr>
            <a:picLocks noChangeAspect="1"/>
          </p:cNvPicPr>
          <p:nvPr/>
        </p:nvPicPr>
        <p:blipFill rotWithShape="1">
          <a:blip r:embed="rId3"/>
          <a:srcRect b="12751"/>
          <a:stretch/>
        </p:blipFill>
        <p:spPr>
          <a:xfrm>
            <a:off x="3228136" y="5467601"/>
            <a:ext cx="603259" cy="616679"/>
          </a:xfrm>
          <a:prstGeom prst="rect">
            <a:avLst/>
          </a:prstGeom>
        </p:spPr>
      </p:pic>
      <p:pic>
        <p:nvPicPr>
          <p:cNvPr id="80" name="图片 79"/>
          <p:cNvPicPr>
            <a:picLocks noChangeAspect="1"/>
          </p:cNvPicPr>
          <p:nvPr/>
        </p:nvPicPr>
        <p:blipFill>
          <a:blip r:embed="rId7"/>
          <a:stretch>
            <a:fillRect/>
          </a:stretch>
        </p:blipFill>
        <p:spPr>
          <a:xfrm>
            <a:off x="3235296" y="4205171"/>
            <a:ext cx="588942" cy="671120"/>
          </a:xfrm>
          <a:prstGeom prst="rect">
            <a:avLst/>
          </a:prstGeom>
        </p:spPr>
      </p:pic>
      <p:pic>
        <p:nvPicPr>
          <p:cNvPr id="81" name="图片 80"/>
          <p:cNvPicPr>
            <a:picLocks noChangeAspect="1"/>
          </p:cNvPicPr>
          <p:nvPr/>
        </p:nvPicPr>
        <p:blipFill>
          <a:blip r:embed="rId7"/>
          <a:stretch>
            <a:fillRect/>
          </a:stretch>
        </p:blipFill>
        <p:spPr>
          <a:xfrm>
            <a:off x="4668114" y="4205171"/>
            <a:ext cx="588942" cy="671120"/>
          </a:xfrm>
          <a:prstGeom prst="rect">
            <a:avLst/>
          </a:prstGeom>
        </p:spPr>
      </p:pic>
      <p:pic>
        <p:nvPicPr>
          <p:cNvPr id="82" name="图片 81"/>
          <p:cNvPicPr>
            <a:picLocks noChangeAspect="1"/>
          </p:cNvPicPr>
          <p:nvPr/>
        </p:nvPicPr>
        <p:blipFill>
          <a:blip r:embed="rId7"/>
          <a:stretch>
            <a:fillRect/>
          </a:stretch>
        </p:blipFill>
        <p:spPr>
          <a:xfrm>
            <a:off x="5954823" y="4205171"/>
            <a:ext cx="588942" cy="671120"/>
          </a:xfrm>
          <a:prstGeom prst="rect">
            <a:avLst/>
          </a:prstGeom>
        </p:spPr>
      </p:pic>
      <p:pic>
        <p:nvPicPr>
          <p:cNvPr id="83" name="图片 82"/>
          <p:cNvPicPr>
            <a:picLocks noChangeAspect="1"/>
          </p:cNvPicPr>
          <p:nvPr/>
        </p:nvPicPr>
        <p:blipFill>
          <a:blip r:embed="rId8"/>
          <a:stretch>
            <a:fillRect/>
          </a:stretch>
        </p:blipFill>
        <p:spPr>
          <a:xfrm>
            <a:off x="5762588" y="1748217"/>
            <a:ext cx="1052155" cy="972633"/>
          </a:xfrm>
          <a:prstGeom prst="rect">
            <a:avLst/>
          </a:prstGeom>
        </p:spPr>
      </p:pic>
      <p:grpSp>
        <p:nvGrpSpPr>
          <p:cNvPr id="84" name="组合 83"/>
          <p:cNvGrpSpPr/>
          <p:nvPr/>
        </p:nvGrpSpPr>
        <p:grpSpPr>
          <a:xfrm>
            <a:off x="7110096" y="1036101"/>
            <a:ext cx="1268444" cy="554810"/>
            <a:chOff x="1145999" y="171385"/>
            <a:chExt cx="1766491" cy="719333"/>
          </a:xfrm>
        </p:grpSpPr>
        <p:sp>
          <p:nvSpPr>
            <p:cNvPr id="85" name="同侧圆角矩形 84"/>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kern="1200" dirty="0" smtClean="0"/>
                <a:t>媒体</a:t>
              </a:r>
              <a:endParaRPr lang="en-US" sz="2000" b="1" kern="1200" dirty="0"/>
            </a:p>
          </p:txBody>
        </p:sp>
      </p:grpSp>
      <p:pic>
        <p:nvPicPr>
          <p:cNvPr id="87" name="图片 86"/>
          <p:cNvPicPr>
            <a:picLocks noChangeAspect="1"/>
          </p:cNvPicPr>
          <p:nvPr/>
        </p:nvPicPr>
        <p:blipFill>
          <a:blip r:embed="rId7"/>
          <a:stretch>
            <a:fillRect/>
          </a:stretch>
        </p:blipFill>
        <p:spPr>
          <a:xfrm>
            <a:off x="7406560" y="4236717"/>
            <a:ext cx="588942" cy="671120"/>
          </a:xfrm>
          <a:prstGeom prst="rect">
            <a:avLst/>
          </a:prstGeom>
        </p:spPr>
      </p:pic>
      <p:grpSp>
        <p:nvGrpSpPr>
          <p:cNvPr id="88" name="组合 87"/>
          <p:cNvGrpSpPr/>
          <p:nvPr/>
        </p:nvGrpSpPr>
        <p:grpSpPr>
          <a:xfrm>
            <a:off x="9537087" y="4869508"/>
            <a:ext cx="1794001" cy="611091"/>
            <a:chOff x="952442" y="171385"/>
            <a:chExt cx="1942144" cy="582204"/>
          </a:xfrm>
        </p:grpSpPr>
        <p:sp>
          <p:nvSpPr>
            <p:cNvPr id="89" name="同侧圆角矩形 88"/>
            <p:cNvSpPr/>
            <p:nvPr/>
          </p:nvSpPr>
          <p:spPr>
            <a:xfrm rot="10800000">
              <a:off x="952442"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同侧圆角矩形 4"/>
            <p:cNvSpPr/>
            <p:nvPr/>
          </p:nvSpPr>
          <p:spPr>
            <a:xfrm>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defTabSz="1066800">
                <a:lnSpc>
                  <a:spcPct val="90000"/>
                </a:lnSpc>
                <a:spcBef>
                  <a:spcPct val="0"/>
                </a:spcBef>
                <a:spcAft>
                  <a:spcPct val="35000"/>
                </a:spcAft>
              </a:pPr>
              <a:r>
                <a:rPr lang="zh-CN" altLang="en-US" sz="2400" b="1" kern="1200" dirty="0" smtClean="0"/>
                <a:t>技术总监</a:t>
              </a:r>
              <a:endParaRPr lang="en-US" sz="2400" b="1" kern="1200" dirty="0"/>
            </a:p>
          </p:txBody>
        </p:sp>
      </p:grpSp>
      <p:sp>
        <p:nvSpPr>
          <p:cNvPr id="92" name="文本框 91"/>
          <p:cNvSpPr txBox="1"/>
          <p:nvPr/>
        </p:nvSpPr>
        <p:spPr>
          <a:xfrm>
            <a:off x="690824" y="1169660"/>
            <a:ext cx="738664" cy="1597479"/>
          </a:xfrm>
          <a:prstGeom prst="rect">
            <a:avLst/>
          </a:prstGeom>
          <a:noFill/>
        </p:spPr>
        <p:txBody>
          <a:bodyPr vert="eaVert" wrap="square" rtlCol="0">
            <a:spAutoFit/>
          </a:bodyPr>
          <a:lstStyle/>
          <a:p>
            <a:r>
              <a:rPr lang="zh-CN" altLang="en-US" sz="3600" b="1" dirty="0" smtClean="0"/>
              <a:t>挑战方</a:t>
            </a:r>
            <a:endParaRPr lang="en-US" sz="3600" b="1" dirty="0"/>
          </a:p>
        </p:txBody>
      </p:sp>
      <p:sp>
        <p:nvSpPr>
          <p:cNvPr id="93" name="文本框 92"/>
          <p:cNvSpPr txBox="1"/>
          <p:nvPr/>
        </p:nvSpPr>
        <p:spPr>
          <a:xfrm>
            <a:off x="725949" y="3864327"/>
            <a:ext cx="738664" cy="1597479"/>
          </a:xfrm>
          <a:prstGeom prst="rect">
            <a:avLst/>
          </a:prstGeom>
          <a:noFill/>
        </p:spPr>
        <p:txBody>
          <a:bodyPr vert="eaVert" wrap="square" rtlCol="0">
            <a:spAutoFit/>
          </a:bodyPr>
          <a:lstStyle/>
          <a:p>
            <a:r>
              <a:rPr lang="zh-CN" altLang="en-US" sz="3600" b="1" dirty="0" smtClean="0"/>
              <a:t>执行方</a:t>
            </a:r>
            <a:endParaRPr lang="en-US" sz="3600" b="1" dirty="0"/>
          </a:p>
        </p:txBody>
      </p:sp>
      <p:pic>
        <p:nvPicPr>
          <p:cNvPr id="94" name="图片 93"/>
          <p:cNvPicPr>
            <a:picLocks noChangeAspect="1"/>
          </p:cNvPicPr>
          <p:nvPr/>
        </p:nvPicPr>
        <p:blipFill>
          <a:blip r:embed="rId9"/>
          <a:stretch>
            <a:fillRect/>
          </a:stretch>
        </p:blipFill>
        <p:spPr>
          <a:xfrm>
            <a:off x="5985406" y="4944698"/>
            <a:ext cx="632362" cy="636266"/>
          </a:xfrm>
          <a:prstGeom prst="rect">
            <a:avLst/>
          </a:prstGeom>
        </p:spPr>
      </p:pic>
      <p:pic>
        <p:nvPicPr>
          <p:cNvPr id="95" name="图片 94"/>
          <p:cNvPicPr>
            <a:picLocks noChangeAspect="1"/>
          </p:cNvPicPr>
          <p:nvPr/>
        </p:nvPicPr>
        <p:blipFill>
          <a:blip r:embed="rId9"/>
          <a:stretch>
            <a:fillRect/>
          </a:stretch>
        </p:blipFill>
        <p:spPr>
          <a:xfrm>
            <a:off x="7372690" y="4938119"/>
            <a:ext cx="622812" cy="626657"/>
          </a:xfrm>
          <a:prstGeom prst="rect">
            <a:avLst/>
          </a:prstGeom>
        </p:spPr>
      </p:pic>
      <p:sp>
        <p:nvSpPr>
          <p:cNvPr id="96" name="右箭头 95"/>
          <p:cNvSpPr/>
          <p:nvPr/>
        </p:nvSpPr>
        <p:spPr>
          <a:xfrm rot="16200000">
            <a:off x="2074831" y="2900646"/>
            <a:ext cx="600310" cy="33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右箭头 96"/>
          <p:cNvSpPr/>
          <p:nvPr/>
        </p:nvSpPr>
        <p:spPr>
          <a:xfrm rot="16200000">
            <a:off x="3229612" y="2900595"/>
            <a:ext cx="600310" cy="33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右箭头 97"/>
          <p:cNvSpPr/>
          <p:nvPr/>
        </p:nvSpPr>
        <p:spPr>
          <a:xfrm rot="16200000">
            <a:off x="4650705" y="2900594"/>
            <a:ext cx="600310" cy="33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右箭头 98"/>
          <p:cNvSpPr/>
          <p:nvPr/>
        </p:nvSpPr>
        <p:spPr>
          <a:xfrm rot="16200000">
            <a:off x="5950314" y="2900218"/>
            <a:ext cx="600310" cy="33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右箭头 99"/>
          <p:cNvSpPr/>
          <p:nvPr/>
        </p:nvSpPr>
        <p:spPr>
          <a:xfrm rot="16200000">
            <a:off x="7406977" y="2917747"/>
            <a:ext cx="600310" cy="33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组合 100"/>
          <p:cNvGrpSpPr/>
          <p:nvPr/>
        </p:nvGrpSpPr>
        <p:grpSpPr>
          <a:xfrm>
            <a:off x="8544376" y="1023692"/>
            <a:ext cx="1268444" cy="554810"/>
            <a:chOff x="1145999" y="171385"/>
            <a:chExt cx="1766491" cy="719333"/>
          </a:xfrm>
        </p:grpSpPr>
        <p:sp>
          <p:nvSpPr>
            <p:cNvPr id="102" name="同侧圆角矩形 101"/>
            <p:cNvSpPr/>
            <p:nvPr/>
          </p:nvSpPr>
          <p:spPr>
            <a:xfrm rot="10800000">
              <a:off x="1145999" y="241012"/>
              <a:ext cx="1766491" cy="649706"/>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3"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zh-CN" altLang="en-US" sz="2000" b="1" dirty="0" smtClean="0"/>
                <a:t>计分组</a:t>
              </a:r>
              <a:endParaRPr lang="en-US" sz="2000" b="1" kern="1200" dirty="0"/>
            </a:p>
          </p:txBody>
        </p:sp>
      </p:grpSp>
      <p:pic>
        <p:nvPicPr>
          <p:cNvPr id="104" name="图片 103"/>
          <p:cNvPicPr>
            <a:picLocks noChangeAspect="1"/>
          </p:cNvPicPr>
          <p:nvPr/>
        </p:nvPicPr>
        <p:blipFill>
          <a:blip r:embed="rId10"/>
          <a:stretch>
            <a:fillRect/>
          </a:stretch>
        </p:blipFill>
        <p:spPr>
          <a:xfrm>
            <a:off x="8547846" y="1743748"/>
            <a:ext cx="1221538" cy="1037954"/>
          </a:xfrm>
          <a:prstGeom prst="rect">
            <a:avLst/>
          </a:prstGeom>
        </p:spPr>
      </p:pic>
      <p:grpSp>
        <p:nvGrpSpPr>
          <p:cNvPr id="105" name="组合 104"/>
          <p:cNvGrpSpPr/>
          <p:nvPr/>
        </p:nvGrpSpPr>
        <p:grpSpPr>
          <a:xfrm>
            <a:off x="9537087" y="3411570"/>
            <a:ext cx="1894462" cy="611091"/>
            <a:chOff x="952442" y="171385"/>
            <a:chExt cx="1942144" cy="582204"/>
          </a:xfrm>
        </p:grpSpPr>
        <p:sp>
          <p:nvSpPr>
            <p:cNvPr id="106" name="同侧圆角矩形 105"/>
            <p:cNvSpPr/>
            <p:nvPr/>
          </p:nvSpPr>
          <p:spPr>
            <a:xfrm rot="10800000">
              <a:off x="952442"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7" name="同侧圆角矩形 4"/>
            <p:cNvSpPr/>
            <p:nvPr/>
          </p:nvSpPr>
          <p:spPr>
            <a:xfrm>
              <a:off x="952442" y="171385"/>
              <a:ext cx="1942144"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defTabSz="1066800">
                <a:lnSpc>
                  <a:spcPct val="90000"/>
                </a:lnSpc>
                <a:spcBef>
                  <a:spcPct val="0"/>
                </a:spcBef>
                <a:spcAft>
                  <a:spcPct val="35000"/>
                </a:spcAft>
              </a:pPr>
              <a:r>
                <a:rPr lang="zh-CN" altLang="en-US" sz="2400" b="1" kern="1200" dirty="0" smtClean="0"/>
                <a:t>团队负责人</a:t>
              </a:r>
              <a:endParaRPr lang="en-US" sz="2400" b="1" kern="1200" dirty="0"/>
            </a:p>
          </p:txBody>
        </p:sp>
      </p:grpSp>
      <p:sp>
        <p:nvSpPr>
          <p:cNvPr id="108" name="右箭头 107"/>
          <p:cNvSpPr/>
          <p:nvPr/>
        </p:nvSpPr>
        <p:spPr>
          <a:xfrm rot="16200000">
            <a:off x="8886020" y="2938375"/>
            <a:ext cx="539775" cy="3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图片 108"/>
          <p:cNvPicPr>
            <a:picLocks noChangeAspect="1"/>
          </p:cNvPicPr>
          <p:nvPr/>
        </p:nvPicPr>
        <p:blipFill rotWithShape="1">
          <a:blip r:embed="rId11"/>
          <a:srcRect t="9450"/>
          <a:stretch/>
        </p:blipFill>
        <p:spPr>
          <a:xfrm>
            <a:off x="2050195" y="3484346"/>
            <a:ext cx="572225" cy="639800"/>
          </a:xfrm>
          <a:prstGeom prst="rect">
            <a:avLst/>
          </a:prstGeom>
        </p:spPr>
      </p:pic>
      <p:pic>
        <p:nvPicPr>
          <p:cNvPr id="110" name="图片 109"/>
          <p:cNvPicPr>
            <a:picLocks noChangeAspect="1"/>
          </p:cNvPicPr>
          <p:nvPr/>
        </p:nvPicPr>
        <p:blipFill rotWithShape="1">
          <a:blip r:embed="rId11"/>
          <a:srcRect t="9450"/>
          <a:stretch/>
        </p:blipFill>
        <p:spPr>
          <a:xfrm>
            <a:off x="3243654" y="3494251"/>
            <a:ext cx="572225" cy="639800"/>
          </a:xfrm>
          <a:prstGeom prst="rect">
            <a:avLst/>
          </a:prstGeom>
        </p:spPr>
      </p:pic>
      <p:pic>
        <p:nvPicPr>
          <p:cNvPr id="111" name="图片 110"/>
          <p:cNvPicPr>
            <a:picLocks noChangeAspect="1"/>
          </p:cNvPicPr>
          <p:nvPr/>
        </p:nvPicPr>
        <p:blipFill rotWithShape="1">
          <a:blip r:embed="rId11"/>
          <a:srcRect t="9450"/>
          <a:stretch/>
        </p:blipFill>
        <p:spPr>
          <a:xfrm>
            <a:off x="4676472" y="3494251"/>
            <a:ext cx="572225" cy="639800"/>
          </a:xfrm>
          <a:prstGeom prst="rect">
            <a:avLst/>
          </a:prstGeom>
        </p:spPr>
      </p:pic>
      <p:pic>
        <p:nvPicPr>
          <p:cNvPr id="112" name="图片 111"/>
          <p:cNvPicPr>
            <a:picLocks noChangeAspect="1"/>
          </p:cNvPicPr>
          <p:nvPr/>
        </p:nvPicPr>
        <p:blipFill rotWithShape="1">
          <a:blip r:embed="rId11"/>
          <a:srcRect t="9450"/>
          <a:stretch/>
        </p:blipFill>
        <p:spPr>
          <a:xfrm>
            <a:off x="5957504" y="3478720"/>
            <a:ext cx="572225" cy="639800"/>
          </a:xfrm>
          <a:prstGeom prst="rect">
            <a:avLst/>
          </a:prstGeom>
        </p:spPr>
      </p:pic>
      <p:pic>
        <p:nvPicPr>
          <p:cNvPr id="113" name="图片 112"/>
          <p:cNvPicPr>
            <a:picLocks noChangeAspect="1"/>
          </p:cNvPicPr>
          <p:nvPr/>
        </p:nvPicPr>
        <p:blipFill rotWithShape="1">
          <a:blip r:embed="rId11"/>
          <a:srcRect t="9450"/>
          <a:stretch/>
        </p:blipFill>
        <p:spPr>
          <a:xfrm>
            <a:off x="7421019" y="3469479"/>
            <a:ext cx="572225" cy="639800"/>
          </a:xfrm>
          <a:prstGeom prst="rect">
            <a:avLst/>
          </a:prstGeom>
        </p:spPr>
      </p:pic>
      <p:pic>
        <p:nvPicPr>
          <p:cNvPr id="114" name="图片 113"/>
          <p:cNvPicPr>
            <a:picLocks noChangeAspect="1"/>
          </p:cNvPicPr>
          <p:nvPr/>
        </p:nvPicPr>
        <p:blipFill rotWithShape="1">
          <a:blip r:embed="rId11"/>
          <a:srcRect t="9450"/>
          <a:stretch/>
        </p:blipFill>
        <p:spPr>
          <a:xfrm>
            <a:off x="8846754" y="3478720"/>
            <a:ext cx="572225" cy="639800"/>
          </a:xfrm>
          <a:prstGeom prst="rect">
            <a:avLst/>
          </a:prstGeom>
        </p:spPr>
      </p:pic>
      <p:grpSp>
        <p:nvGrpSpPr>
          <p:cNvPr id="63" name="组合 62"/>
          <p:cNvGrpSpPr/>
          <p:nvPr/>
        </p:nvGrpSpPr>
        <p:grpSpPr>
          <a:xfrm>
            <a:off x="9572298" y="6194008"/>
            <a:ext cx="1626083" cy="611091"/>
            <a:chOff x="1122003" y="171385"/>
            <a:chExt cx="1772583" cy="582204"/>
          </a:xfrm>
        </p:grpSpPr>
        <p:sp>
          <p:nvSpPr>
            <p:cNvPr id="64" name="同侧圆角矩形 63"/>
            <p:cNvSpPr/>
            <p:nvPr/>
          </p:nvSpPr>
          <p:spPr>
            <a:xfrm rot="10800000">
              <a:off x="1122003" y="171385"/>
              <a:ext cx="1766491" cy="582204"/>
            </a:xfrm>
            <a:prstGeom prst="round2SameRect">
              <a:avLst>
                <a:gd name="adj1" fmla="val 10500"/>
                <a:gd name="adj2" fmla="val 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同侧圆角矩形 4"/>
            <p:cNvSpPr/>
            <p:nvPr/>
          </p:nvSpPr>
          <p:spPr>
            <a:xfrm rot="21600000">
              <a:off x="1163905" y="171385"/>
              <a:ext cx="1730681" cy="564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t" anchorCtr="0">
              <a:noAutofit/>
            </a:bodyPr>
            <a:lstStyle/>
            <a:p>
              <a:pPr lvl="0" defTabSz="1066800">
                <a:lnSpc>
                  <a:spcPct val="90000"/>
                </a:lnSpc>
                <a:spcBef>
                  <a:spcPct val="0"/>
                </a:spcBef>
                <a:spcAft>
                  <a:spcPct val="35000"/>
                </a:spcAft>
              </a:pPr>
              <a:r>
                <a:rPr lang="zh-CN" altLang="en-US" sz="2400" b="1" kern="1200" dirty="0" smtClean="0"/>
                <a:t>公关总监</a:t>
              </a:r>
              <a:endParaRPr lang="en-US" sz="2400" b="1" kern="1200" dirty="0"/>
            </a:p>
          </p:txBody>
        </p:sp>
      </p:grpSp>
      <p:pic>
        <p:nvPicPr>
          <p:cNvPr id="7" name="图片 6"/>
          <p:cNvPicPr>
            <a:picLocks noChangeAspect="1"/>
          </p:cNvPicPr>
          <p:nvPr/>
        </p:nvPicPr>
        <p:blipFill>
          <a:blip r:embed="rId12"/>
          <a:stretch>
            <a:fillRect/>
          </a:stretch>
        </p:blipFill>
        <p:spPr>
          <a:xfrm>
            <a:off x="2049585" y="6137444"/>
            <a:ext cx="608574" cy="699213"/>
          </a:xfrm>
          <a:prstGeom prst="rect">
            <a:avLst/>
          </a:prstGeom>
        </p:spPr>
      </p:pic>
      <p:pic>
        <p:nvPicPr>
          <p:cNvPr id="67" name="图片 66"/>
          <p:cNvPicPr>
            <a:picLocks noChangeAspect="1"/>
          </p:cNvPicPr>
          <p:nvPr/>
        </p:nvPicPr>
        <p:blipFill>
          <a:blip r:embed="rId12"/>
          <a:stretch>
            <a:fillRect/>
          </a:stretch>
        </p:blipFill>
        <p:spPr>
          <a:xfrm>
            <a:off x="5930824" y="6105887"/>
            <a:ext cx="608574" cy="699213"/>
          </a:xfrm>
          <a:prstGeom prst="rect">
            <a:avLst/>
          </a:prstGeom>
        </p:spPr>
      </p:pic>
      <p:pic>
        <p:nvPicPr>
          <p:cNvPr id="68" name="图片 67"/>
          <p:cNvPicPr>
            <a:picLocks noChangeAspect="1"/>
          </p:cNvPicPr>
          <p:nvPr/>
        </p:nvPicPr>
        <p:blipFill>
          <a:blip r:embed="rId12"/>
          <a:stretch>
            <a:fillRect/>
          </a:stretch>
        </p:blipFill>
        <p:spPr>
          <a:xfrm>
            <a:off x="7379809" y="6105887"/>
            <a:ext cx="608574" cy="699213"/>
          </a:xfrm>
          <a:prstGeom prst="rect">
            <a:avLst/>
          </a:prstGeom>
        </p:spPr>
      </p:pic>
      <p:pic>
        <p:nvPicPr>
          <p:cNvPr id="69" name="图片 68"/>
          <p:cNvPicPr>
            <a:picLocks noChangeAspect="1"/>
          </p:cNvPicPr>
          <p:nvPr/>
        </p:nvPicPr>
        <p:blipFill>
          <a:blip r:embed="rId12"/>
          <a:stretch>
            <a:fillRect/>
          </a:stretch>
        </p:blipFill>
        <p:spPr>
          <a:xfrm>
            <a:off x="4686141" y="6116170"/>
            <a:ext cx="608574" cy="699213"/>
          </a:xfrm>
          <a:prstGeom prst="rect">
            <a:avLst/>
          </a:prstGeom>
        </p:spPr>
      </p:pic>
    </p:spTree>
    <p:extLst>
      <p:ext uri="{BB962C8B-B14F-4D97-AF65-F5344CB8AC3E}">
        <p14:creationId xmlns:p14="http://schemas.microsoft.com/office/powerpoint/2010/main" val="335907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挑战方分工</a:t>
            </a:r>
            <a:endParaRPr lang="en-US" dirty="0"/>
          </a:p>
        </p:txBody>
      </p:sp>
      <p:sp>
        <p:nvSpPr>
          <p:cNvPr id="5" name="文本框 4"/>
          <p:cNvSpPr txBox="1"/>
          <p:nvPr/>
        </p:nvSpPr>
        <p:spPr>
          <a:xfrm>
            <a:off x="1167619" y="1927274"/>
            <a:ext cx="9692640" cy="3970318"/>
          </a:xfrm>
          <a:prstGeom prst="rect">
            <a:avLst/>
          </a:prstGeom>
          <a:noFill/>
        </p:spPr>
        <p:txBody>
          <a:bodyPr wrap="square" rtlCol="0">
            <a:spAutoFit/>
          </a:bodyPr>
          <a:lstStyle/>
          <a:p>
            <a:r>
              <a:rPr lang="zh-CN" altLang="en-US" b="1" dirty="0"/>
              <a:t>市场：</a:t>
            </a:r>
            <a:r>
              <a:rPr lang="zh-CN" altLang="en-US" b="1" dirty="0" smtClean="0"/>
              <a:t>技术市场</a:t>
            </a:r>
            <a:r>
              <a:rPr lang="en-US" altLang="zh-CN" b="1" dirty="0" smtClean="0"/>
              <a:t>&amp;</a:t>
            </a:r>
            <a:r>
              <a:rPr lang="zh-CN" altLang="en-US" b="1" dirty="0" smtClean="0"/>
              <a:t>黑市</a:t>
            </a:r>
            <a:endParaRPr lang="en-US" altLang="zh-CN" b="1" dirty="0" smtClean="0"/>
          </a:p>
          <a:p>
            <a:endParaRPr lang="en-US" b="1" dirty="0" smtClean="0"/>
          </a:p>
          <a:p>
            <a:r>
              <a:rPr lang="zh-CN" altLang="en-US" b="1" dirty="0"/>
              <a:t>银</a:t>
            </a:r>
            <a:r>
              <a:rPr lang="zh-CN" altLang="en-US" b="1" dirty="0" smtClean="0"/>
              <a:t>⾏</a:t>
            </a:r>
            <a:endParaRPr lang="en-US" altLang="zh-CN" b="1" dirty="0" smtClean="0"/>
          </a:p>
          <a:p>
            <a:endParaRPr lang="en-US" b="1" dirty="0"/>
          </a:p>
          <a:p>
            <a:r>
              <a:rPr lang="zh-CN" altLang="en-US" b="1" dirty="0"/>
              <a:t>法律及冲突</a:t>
            </a:r>
            <a:r>
              <a:rPr lang="zh-CN" altLang="en-US" b="1" dirty="0" smtClean="0"/>
              <a:t>调解</a:t>
            </a:r>
            <a:endParaRPr lang="en-US" altLang="zh-CN" b="1" dirty="0" smtClean="0"/>
          </a:p>
          <a:p>
            <a:endParaRPr lang="en-US" b="1" dirty="0"/>
          </a:p>
          <a:p>
            <a:r>
              <a:rPr lang="zh-CN" altLang="en-US" b="1" dirty="0"/>
              <a:t>知识产权</a:t>
            </a:r>
            <a:r>
              <a:rPr lang="zh-CN" altLang="en-US" b="1" dirty="0" smtClean="0"/>
              <a:t>管理 、共享及</a:t>
            </a:r>
            <a:r>
              <a:rPr lang="en-US" altLang="zh-CN" b="1" dirty="0" smtClean="0"/>
              <a:t>CC</a:t>
            </a:r>
            <a:r>
              <a:rPr lang="zh-CN" altLang="en-US" b="1" dirty="0" smtClean="0"/>
              <a:t>协议</a:t>
            </a:r>
            <a:endParaRPr lang="en-US" altLang="zh-CN" b="1" dirty="0" smtClean="0"/>
          </a:p>
          <a:p>
            <a:endParaRPr lang="en-US" altLang="zh-CN" b="1" dirty="0"/>
          </a:p>
          <a:p>
            <a:r>
              <a:rPr lang="zh-CN" altLang="en-US" b="1" dirty="0" smtClean="0"/>
              <a:t>媒体及传播</a:t>
            </a:r>
            <a:endParaRPr lang="en-US" altLang="zh-CN" b="1" dirty="0" smtClean="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374813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500043"/>
            <a:ext cx="7772400" cy="571504"/>
          </a:xfrm>
        </p:spPr>
        <p:txBody>
          <a:bodyPr>
            <a:normAutofit/>
          </a:bodyPr>
          <a:lstStyle/>
          <a:p>
            <a:pPr algn="l"/>
            <a:r>
              <a:rPr lang="zh-CN" altLang="en-US" sz="2400" b="1" dirty="0"/>
              <a:t>市场：技术市场</a:t>
            </a:r>
          </a:p>
        </p:txBody>
      </p:sp>
      <p:sp>
        <p:nvSpPr>
          <p:cNvPr id="3" name="Subtitle 2"/>
          <p:cNvSpPr>
            <a:spLocks noGrp="1"/>
          </p:cNvSpPr>
          <p:nvPr>
            <p:ph type="subTitle" idx="1"/>
          </p:nvPr>
        </p:nvSpPr>
        <p:spPr>
          <a:xfrm>
            <a:off x="2452662" y="1142984"/>
            <a:ext cx="6400800" cy="1071570"/>
          </a:xfrm>
        </p:spPr>
        <p:txBody>
          <a:bodyPr>
            <a:normAutofit/>
          </a:bodyPr>
          <a:lstStyle/>
          <a:p>
            <a:pPr algn="l"/>
            <a:r>
              <a:rPr lang="zh-CN" altLang="en-US" sz="1400" dirty="0"/>
              <a:t>技术市场提供任何技术问题的咨询和解决方案，这里既有软件编程技术性人才，又有硬件搭建技术性人才，任何技术服务都可以使用虚拟货币向技术人员支付购买，按小时计费，只要是技术方面的问题都可以帮你解决，直到学会。技术市场非常重要，可以帮你节省技术难题产生的宝贵时间成本。</a:t>
            </a:r>
          </a:p>
        </p:txBody>
      </p:sp>
      <p:pic>
        <p:nvPicPr>
          <p:cNvPr id="1026" name="Picture 2"/>
          <p:cNvPicPr>
            <a:picLocks noChangeAspect="1" noChangeArrowheads="1"/>
          </p:cNvPicPr>
          <p:nvPr/>
        </p:nvPicPr>
        <p:blipFill>
          <a:blip r:embed="rId2"/>
          <a:srcRect/>
          <a:stretch>
            <a:fillRect/>
          </a:stretch>
        </p:blipFill>
        <p:spPr bwMode="auto">
          <a:xfrm>
            <a:off x="2524100" y="2500306"/>
            <a:ext cx="6215106" cy="3502778"/>
          </a:xfrm>
          <a:prstGeom prst="rect">
            <a:avLst/>
          </a:prstGeom>
          <a:noFill/>
          <a:ln w="9525">
            <a:noFill/>
            <a:miter lim="800000"/>
            <a:headEnd/>
            <a:tailEnd/>
          </a:ln>
          <a:effectLst/>
        </p:spPr>
      </p:pic>
    </p:spTree>
    <p:extLst>
      <p:ext uri="{BB962C8B-B14F-4D97-AF65-F5344CB8AC3E}">
        <p14:creationId xmlns:p14="http://schemas.microsoft.com/office/powerpoint/2010/main" val="257704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82594"/>
          </a:xfrm>
        </p:spPr>
        <p:txBody>
          <a:bodyPr>
            <a:normAutofit/>
          </a:bodyPr>
          <a:lstStyle/>
          <a:p>
            <a:pPr algn="l"/>
            <a:r>
              <a:rPr lang="zh-CN" altLang="en-US" sz="2400" b="1" dirty="0"/>
              <a:t>主要技术服务</a:t>
            </a:r>
          </a:p>
        </p:txBody>
      </p:sp>
      <p:sp>
        <p:nvSpPr>
          <p:cNvPr id="3" name="Content Placeholder 2"/>
          <p:cNvSpPr>
            <a:spLocks noGrp="1"/>
          </p:cNvSpPr>
          <p:nvPr>
            <p:ph idx="1"/>
          </p:nvPr>
        </p:nvSpPr>
        <p:spPr>
          <a:xfrm>
            <a:off x="1981200" y="1000110"/>
            <a:ext cx="8229600" cy="4071965"/>
          </a:xfrm>
        </p:spPr>
        <p:txBody>
          <a:bodyPr>
            <a:normAutofit lnSpcReduction="10000"/>
          </a:bodyPr>
          <a:lstStyle/>
          <a:p>
            <a:r>
              <a:rPr lang="en-US" altLang="zh-CN" sz="1800" dirty="0" err="1"/>
              <a:t>Git</a:t>
            </a:r>
            <a:r>
              <a:rPr lang="en-US" altLang="zh-CN" sz="1800" dirty="0"/>
              <a:t>  </a:t>
            </a:r>
          </a:p>
          <a:p>
            <a:r>
              <a:rPr lang="en-US" altLang="zh-CN" sz="1800" dirty="0" err="1"/>
              <a:t>Gitbook</a:t>
            </a:r>
            <a:endParaRPr lang="en-US" altLang="zh-CN" sz="1800" dirty="0"/>
          </a:p>
          <a:p>
            <a:r>
              <a:rPr lang="en-US" altLang="zh-CN" sz="1800" dirty="0"/>
              <a:t>3D</a:t>
            </a:r>
            <a:r>
              <a:rPr lang="zh-CN" altLang="en-US" sz="1800" dirty="0"/>
              <a:t>打印机</a:t>
            </a:r>
            <a:endParaRPr lang="en-US" altLang="zh-CN" sz="1800" dirty="0"/>
          </a:p>
          <a:p>
            <a:r>
              <a:rPr lang="en-US" altLang="zh-CN" sz="1800" dirty="0" err="1"/>
              <a:t>teambition</a:t>
            </a:r>
            <a:endParaRPr lang="en-US" altLang="zh-CN" sz="1800" dirty="0"/>
          </a:p>
          <a:p>
            <a:r>
              <a:rPr lang="en-US" altLang="zh-CN" sz="1800" dirty="0" err="1"/>
              <a:t>toyhouse</a:t>
            </a:r>
            <a:r>
              <a:rPr lang="en-US" altLang="zh-CN" sz="1800" dirty="0"/>
              <a:t> blog</a:t>
            </a:r>
          </a:p>
          <a:p>
            <a:r>
              <a:rPr lang="zh-CN" altLang="en-US" sz="1800" dirty="0"/>
              <a:t>币付宝</a:t>
            </a:r>
            <a:endParaRPr lang="en-US" altLang="zh-CN" sz="1800" dirty="0"/>
          </a:p>
          <a:p>
            <a:r>
              <a:rPr lang="zh-CN" altLang="en-US" sz="1800" dirty="0"/>
              <a:t>图片、视频、音频编辑处理</a:t>
            </a:r>
            <a:endParaRPr lang="en-US" altLang="zh-CN" sz="1800" dirty="0"/>
          </a:p>
          <a:p>
            <a:r>
              <a:rPr lang="zh-CN" altLang="en-US" sz="1800" dirty="0"/>
              <a:t>软件安装</a:t>
            </a:r>
            <a:endParaRPr lang="en-US" altLang="zh-CN" sz="1800" dirty="0"/>
          </a:p>
          <a:p>
            <a:r>
              <a:rPr lang="zh-CN" altLang="en-US" sz="1800" dirty="0"/>
              <a:t>硬件问题</a:t>
            </a:r>
            <a:endParaRPr lang="en-US" altLang="zh-CN" sz="1800" dirty="0"/>
          </a:p>
          <a:p>
            <a:r>
              <a:rPr lang="zh-CN" altLang="en-US" sz="1800" dirty="0"/>
              <a:t>技术问题咨询</a:t>
            </a:r>
            <a:endParaRPr lang="en-US" altLang="zh-CN" sz="1800" dirty="0"/>
          </a:p>
          <a:p>
            <a:endParaRPr lang="en-US" altLang="zh-CN" sz="1800" dirty="0"/>
          </a:p>
          <a:p>
            <a:pPr>
              <a:buNone/>
            </a:pPr>
            <a:r>
              <a:rPr lang="zh-CN" altLang="en-US" sz="1200" dirty="0"/>
              <a:t>注：以上可以加连接到相关地方的具体介绍</a:t>
            </a:r>
            <a:endParaRPr lang="en-US" altLang="zh-CN" sz="1200" dirty="0"/>
          </a:p>
        </p:txBody>
      </p:sp>
    </p:spTree>
    <p:extLst>
      <p:ext uri="{BB962C8B-B14F-4D97-AF65-F5344CB8AC3E}">
        <p14:creationId xmlns:p14="http://schemas.microsoft.com/office/powerpoint/2010/main" val="29892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291988" y="477671"/>
            <a:ext cx="9144000" cy="971479"/>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CN" altLang="en-US" smtClean="0">
                <a:solidFill>
                  <a:schemeClr val="bg2">
                    <a:lumMod val="50000"/>
                  </a:schemeClr>
                </a:solidFill>
              </a:rPr>
              <a:t>黑市</a:t>
            </a:r>
            <a:endParaRPr lang="zh-CN" altLang="en-US" dirty="0">
              <a:solidFill>
                <a:schemeClr val="bg2">
                  <a:lumMod val="50000"/>
                </a:schemeClr>
              </a:solidFill>
            </a:endParaRPr>
          </a:p>
        </p:txBody>
      </p:sp>
      <p:sp>
        <p:nvSpPr>
          <p:cNvPr id="6" name="副标题 2"/>
          <p:cNvSpPr txBox="1">
            <a:spLocks/>
          </p:cNvSpPr>
          <p:nvPr/>
        </p:nvSpPr>
        <p:spPr>
          <a:xfrm>
            <a:off x="2934268" y="2038634"/>
            <a:ext cx="9021171" cy="40921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dirty="0" smtClean="0"/>
              <a:t>黑市是一个自由度很高的交易场所，他没有任何的规章制度，定价十分的自由，是用来平衡游戏难度，增加趣味性和挑战性的部门。黑市和他的名字一样黑，这里有各种各样的材料，但是定价都十分高昂，要讨价还价才能买得起。有时黑市还会从正规市场垄断材料，然后以极高的价钱交易出去，给任务方造成经济上的损失。由于自由度十分高，黑市交易不需要合同，双方达成协议即可。和黑市打交道一定要步步小心，也许下一个等待你的就是个陷阱，而且没有回头路。</a:t>
            </a:r>
          </a:p>
          <a:p>
            <a:r>
              <a:rPr lang="zh-CN" altLang="en-US" dirty="0" smtClean="0"/>
              <a:t>黑市是挑战方控制局面的主要途径之一。这里不受正规市场的规则约束，相对自由一些，是任务方获得材料的交易途径之一。但同样，黑市会时不时的与任务方发生纠纷，打官司，甚至是抢专利等等，阻挠任务方研发项目。简而言之，黑市的作用就是想方设法给任务方找麻烦。如果任务方只求竞争不求合作的话，那么黑市将会是最大的受益者，坐收渔翁之利。</a:t>
            </a:r>
          </a:p>
          <a:p>
            <a:endParaRPr lang="zh-CN" altLang="en-US" dirty="0"/>
          </a:p>
        </p:txBody>
      </p:sp>
      <p:pic>
        <p:nvPicPr>
          <p:cNvPr id="8"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2" y="3889612"/>
            <a:ext cx="2848403" cy="2241160"/>
          </a:xfrm>
          <a:prstGeom prst="rect">
            <a:avLst/>
          </a:prstGeom>
        </p:spPr>
      </p:pic>
    </p:spTree>
    <p:extLst>
      <p:ext uri="{BB962C8B-B14F-4D97-AF65-F5344CB8AC3E}">
        <p14:creationId xmlns:p14="http://schemas.microsoft.com/office/powerpoint/2010/main" val="1428627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 y="409433"/>
            <a:ext cx="2169993" cy="2292824"/>
          </a:xfrm>
          <a:prstGeom prst="rect">
            <a:avLst/>
          </a:prstGeom>
        </p:spPr>
      </p:pic>
      <p:graphicFrame>
        <p:nvGraphicFramePr>
          <p:cNvPr id="7" name="图示 6"/>
          <p:cNvGraphicFramePr/>
          <p:nvPr>
            <p:extLst/>
          </p:nvPr>
        </p:nvGraphicFramePr>
        <p:xfrm>
          <a:off x="2673445" y="1333815"/>
          <a:ext cx="844948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1"/>
          <p:cNvSpPr txBox="1">
            <a:spLocks/>
          </p:cNvSpPr>
          <p:nvPr/>
        </p:nvSpPr>
        <p:spPr>
          <a:xfrm>
            <a:off x="2670414" y="477671"/>
            <a:ext cx="4740322" cy="971479"/>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CN" altLang="en-US" dirty="0" smtClean="0">
                <a:solidFill>
                  <a:schemeClr val="bg2">
                    <a:lumMod val="50000"/>
                  </a:schemeClr>
                </a:solidFill>
              </a:rPr>
              <a:t>银行</a:t>
            </a:r>
            <a:endParaRPr lang="zh-CN" altLang="en-US" dirty="0">
              <a:solidFill>
                <a:schemeClr val="bg2">
                  <a:lumMod val="50000"/>
                </a:schemeClr>
              </a:solidFill>
            </a:endParaRPr>
          </a:p>
        </p:txBody>
      </p:sp>
    </p:spTree>
    <p:extLst>
      <p:ext uri="{BB962C8B-B14F-4D97-AF65-F5344CB8AC3E}">
        <p14:creationId xmlns:p14="http://schemas.microsoft.com/office/powerpoint/2010/main" val="402517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09775" y="733803"/>
            <a:ext cx="9508935" cy="5448631"/>
          </a:xfrm>
        </p:spPr>
        <p:txBody>
          <a:bodyPr>
            <a:normAutofit/>
          </a:bodyPr>
          <a:lstStyle/>
          <a:p>
            <a:pPr marL="0" indent="0">
              <a:lnSpc>
                <a:spcPct val="100000"/>
              </a:lnSpc>
              <a:spcAft>
                <a:spcPts val="1200"/>
              </a:spcAft>
              <a:buNone/>
            </a:pPr>
            <a:r>
              <a:rPr lang="zh-CN" altLang="en-US" dirty="0" smtClean="0">
                <a:solidFill>
                  <a:srgbClr val="FF0000"/>
                </a:solidFill>
                <a:latin typeface="幼圆" panose="02010509060101010101" pitchFamily="49" charset="-122"/>
                <a:ea typeface="幼圆" panose="02010509060101010101" pitchFamily="49" charset="-122"/>
                <a:sym typeface="幼圆" panose="02010509060101010101" pitchFamily="49" charset="-122"/>
              </a:rPr>
              <a:t>义务提醒</a:t>
            </a:r>
            <a:r>
              <a:rPr lang="en-US" altLang="zh-CN" dirty="0" smtClean="0">
                <a:solidFill>
                  <a:srgbClr val="FF0000"/>
                </a:solidFill>
              </a:rPr>
              <a:t>       </a:t>
            </a:r>
          </a:p>
          <a:p>
            <a:pPr marL="0" indent="0">
              <a:lnSpc>
                <a:spcPct val="100000"/>
              </a:lnSpc>
              <a:spcAft>
                <a:spcPts val="1200"/>
              </a:spcAft>
              <a:buNone/>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贷款有风险，超支需谨慎</a:t>
            </a:r>
            <a:endParaRPr lang="en-US" altLang="zh-CN" dirty="0" smtClean="0">
              <a:solidFill>
                <a:srgbClr val="FF0000"/>
              </a:solidFill>
            </a:endParaRPr>
          </a:p>
          <a:p>
            <a:pPr marL="0" indent="0">
              <a:lnSpc>
                <a:spcPct val="100000"/>
              </a:lnSpc>
              <a:spcAft>
                <a:spcPts val="1200"/>
              </a:spcAft>
              <a:buNone/>
            </a:pPr>
            <a:r>
              <a:rPr lang="zh-CN" altLang="en-US" sz="2400" dirty="0" smtClean="0"/>
              <a:t>        贷款时要做好风险评估</a:t>
            </a:r>
            <a:endParaRPr lang="en-US" altLang="zh-CN" sz="2400" dirty="0" smtClean="0"/>
          </a:p>
          <a:p>
            <a:pPr marL="0" indent="0">
              <a:lnSpc>
                <a:spcPct val="100000"/>
              </a:lnSpc>
              <a:spcAft>
                <a:spcPts val="1200"/>
              </a:spcAft>
              <a:buNone/>
            </a:pPr>
            <a:r>
              <a:rPr lang="zh-CN" altLang="en-US" sz="2400" dirty="0"/>
              <a:t>物件、专利</a:t>
            </a:r>
            <a:r>
              <a:rPr lang="zh-CN" altLang="en-US" sz="2400" dirty="0" smtClean="0"/>
              <a:t>抵押贷款              利率较低</a:t>
            </a:r>
            <a:endParaRPr lang="en-US" altLang="zh-CN" sz="2400" dirty="0" smtClean="0"/>
          </a:p>
          <a:p>
            <a:pPr marL="0" indent="0">
              <a:lnSpc>
                <a:spcPct val="100000"/>
              </a:lnSpc>
              <a:spcAft>
                <a:spcPts val="1200"/>
              </a:spcAft>
              <a:buNone/>
            </a:pPr>
            <a:r>
              <a:rPr lang="zh-CN" altLang="en-US" sz="2400" dirty="0"/>
              <a:t>个人心虚</a:t>
            </a:r>
            <a:r>
              <a:rPr lang="zh-CN" altLang="en-US" sz="2400" dirty="0" smtClean="0"/>
              <a:t>担保贷款                   利率较高</a:t>
            </a:r>
            <a:endParaRPr lang="en-US" altLang="zh-CN" sz="2400" dirty="0" smtClean="0"/>
          </a:p>
          <a:p>
            <a:pPr marL="0" indent="0">
              <a:lnSpc>
                <a:spcPct val="100000"/>
              </a:lnSpc>
              <a:spcAft>
                <a:spcPts val="1200"/>
              </a:spcAft>
              <a:buNone/>
            </a:pPr>
            <a:r>
              <a:rPr lang="zh-CN" altLang="en-US" sz="2400" dirty="0" smtClean="0"/>
              <a:t>贷款</a:t>
            </a:r>
            <a:r>
              <a:rPr lang="zh-CN" altLang="en-US" sz="2400" dirty="0"/>
              <a:t>后需在法律规定时限内将贷款连本带息换完，否则你只能与银行在法庭上见。法院会强制你还钱，要不然就只能破产</a:t>
            </a:r>
            <a:r>
              <a:rPr lang="zh-CN" altLang="en-US" sz="2400" dirty="0" smtClean="0"/>
              <a:t>了。</a:t>
            </a:r>
            <a:endParaRPr lang="zh-CN" altLang="en-US" sz="2400" dirty="0"/>
          </a:p>
          <a:p>
            <a:pPr marL="0" indent="0">
              <a:lnSpc>
                <a:spcPct val="100000"/>
              </a:lnSpc>
              <a:spcBef>
                <a:spcPts val="1200"/>
              </a:spcBef>
              <a:spcAft>
                <a:spcPts val="1200"/>
              </a:spcAft>
              <a:buNone/>
            </a:pPr>
            <a:endParaRPr lang="zh-CN" altLang="en-US" dirty="0"/>
          </a:p>
        </p:txBody>
      </p:sp>
      <p:pic>
        <p:nvPicPr>
          <p:cNvPr id="5" name="图片 4"/>
          <p:cNvPicPr>
            <a:picLocks noChangeAspect="1"/>
          </p:cNvPicPr>
          <p:nvPr/>
        </p:nvPicPr>
        <p:blipFill>
          <a:blip r:embed="rId2"/>
          <a:stretch>
            <a:fillRect/>
          </a:stretch>
        </p:blipFill>
        <p:spPr>
          <a:xfrm>
            <a:off x="219766" y="733803"/>
            <a:ext cx="1433766" cy="2462338"/>
          </a:xfrm>
          <a:prstGeom prst="rect">
            <a:avLst/>
          </a:prstGeom>
        </p:spPr>
      </p:pic>
      <p:sp>
        <p:nvSpPr>
          <p:cNvPr id="2" name="右箭头 1"/>
          <p:cNvSpPr/>
          <p:nvPr/>
        </p:nvSpPr>
        <p:spPr>
          <a:xfrm>
            <a:off x="5049672" y="2702256"/>
            <a:ext cx="504967" cy="300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049671" y="3362584"/>
            <a:ext cx="504967" cy="300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6715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1993</Words>
  <Application>Microsoft Office PowerPoint</Application>
  <PresentationFormat>宽屏</PresentationFormat>
  <Paragraphs>152</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Neuropol</vt:lpstr>
      <vt:lpstr>方正幼线简体</vt:lpstr>
      <vt:lpstr>宋体</vt:lpstr>
      <vt:lpstr>微软雅黑</vt:lpstr>
      <vt:lpstr>幼圆</vt:lpstr>
      <vt:lpstr>Arial</vt:lpstr>
      <vt:lpstr>Calibri</vt:lpstr>
      <vt:lpstr>Calibri Light</vt:lpstr>
      <vt:lpstr>Comic Sans MS</vt:lpstr>
      <vt:lpstr>Wingdings</vt:lpstr>
      <vt:lpstr>Office 主题</vt:lpstr>
      <vt:lpstr>挑战方   现场执行</vt:lpstr>
      <vt:lpstr>PowerPoint 演示文稿</vt:lpstr>
      <vt:lpstr>PowerPoint 演示文稿</vt:lpstr>
      <vt:lpstr>挑战方分工</vt:lpstr>
      <vt:lpstr>市场：技术市场</vt:lpstr>
      <vt:lpstr>主要技术服务</vt:lpstr>
      <vt:lpstr>PowerPoint 演示文稿</vt:lpstr>
      <vt:lpstr>PowerPoint 演示文稿</vt:lpstr>
      <vt:lpstr>PowerPoint 演示文稿</vt:lpstr>
      <vt:lpstr>法律及冲突调解</vt:lpstr>
      <vt:lpstr>知识产权管理</vt:lpstr>
      <vt:lpstr>PowerPoint 演示文稿</vt:lpstr>
      <vt:lpstr>PowerPoint 演示文稿</vt:lpstr>
      <vt:lpstr>知识共享（CC）</vt:lpstr>
      <vt:lpstr>知识共享六种核心许可条款</vt:lpstr>
      <vt:lpstr>六套含不同条件的CC协议</vt:lpstr>
      <vt:lpstr>PowerPoint 演示文稿</vt:lpstr>
      <vt:lpstr>现场掠影 待完善</vt:lpstr>
      <vt:lpstr>PowerPoint 演示文稿</vt:lpstr>
    </vt:vector>
  </TitlesOfParts>
  <Company>Amazon.com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挑战方   现场执行</dc:title>
  <dc:creator>Hu, Yue (Iris)</dc:creator>
  <cp:lastModifiedBy>Hu, Yue (Iris)</cp:lastModifiedBy>
  <cp:revision>28</cp:revision>
  <dcterms:created xsi:type="dcterms:W3CDTF">2014-09-04T03:43:57Z</dcterms:created>
  <dcterms:modified xsi:type="dcterms:W3CDTF">2014-09-04T06:54:35Z</dcterms:modified>
</cp:coreProperties>
</file>