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241300"/>
            <a:ext cx="8710613" cy="542925"/>
          </a:xfrm>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a:xfrm>
            <a:off x="6457950" y="6356350"/>
            <a:ext cx="2057400" cy="365125"/>
          </a:xfrm>
        </p:spPr>
        <p:txBody>
          <a:bodyPr/>
          <a:lstStyle>
            <a:lvl1pPr>
              <a:defRPr/>
            </a:lvl1pPr>
          </a:lstStyle>
          <a:p>
            <a:fld id="{1F291C71-70D0-4EA6-AAA2-72B5308872EE}" type="slidenum">
              <a:rPr lang="zh-CN" altLang="en-US"/>
              <a:pPr/>
              <a:t>‹#›</a:t>
            </a:fld>
            <a:endParaRPr 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2014/9/4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2014/9/4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2014/9/4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2014/9/4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85786" y="2026895"/>
            <a:ext cx="7429552" cy="707886"/>
          </a:xfrm>
          <a:prstGeom prst="rect">
            <a:avLst/>
          </a:prstGeom>
          <a:noFill/>
        </p:spPr>
        <p:txBody>
          <a:bodyPr wrap="square" rtlCol="0">
            <a:spAutoFit/>
          </a:bodyPr>
          <a:lstStyle/>
          <a:p>
            <a:r>
              <a:rPr lang="zh-CN" altLang="en-US" sz="4000" dirty="0" smtClean="0"/>
              <a:t>挑战方现场执行</a:t>
            </a:r>
            <a:r>
              <a:rPr lang="en-US" altLang="zh-CN" sz="4000" dirty="0" smtClean="0"/>
              <a:t>——</a:t>
            </a:r>
            <a:r>
              <a:rPr lang="zh-CN" altLang="en-US" sz="4000" dirty="0" smtClean="0"/>
              <a:t>法院</a:t>
            </a:r>
            <a:endParaRPr lang="zh-CN" altLang="en-US" sz="4000" dirty="0"/>
          </a:p>
        </p:txBody>
      </p:sp>
      <p:pic>
        <p:nvPicPr>
          <p:cNvPr id="1026" name="Picture 2" descr="http://ts1.mm.bing.net/th?&amp;id=HN.608027740007368717&amp;w=300&amp;h=300&amp;c=0&amp;pid=1.9&amp;rs=0&amp;p=0"/>
          <p:cNvPicPr>
            <a:picLocks noChangeAspect="1" noChangeArrowheads="1"/>
          </p:cNvPicPr>
          <p:nvPr/>
        </p:nvPicPr>
        <p:blipFill>
          <a:blip r:embed="rId2"/>
          <a:srcRect/>
          <a:stretch>
            <a:fillRect/>
          </a:stretch>
        </p:blipFill>
        <p:spPr bwMode="auto">
          <a:xfrm>
            <a:off x="6929454" y="1741143"/>
            <a:ext cx="1133306" cy="1259229"/>
          </a:xfrm>
          <a:prstGeom prst="rect">
            <a:avLst/>
          </a:prstGeom>
          <a:noFill/>
        </p:spPr>
      </p:pic>
      <p:sp>
        <p:nvSpPr>
          <p:cNvPr id="7" name="TextBox 6"/>
          <p:cNvSpPr txBox="1"/>
          <p:nvPr/>
        </p:nvSpPr>
        <p:spPr>
          <a:xfrm>
            <a:off x="785786" y="4214818"/>
            <a:ext cx="7429552" cy="707886"/>
          </a:xfrm>
          <a:prstGeom prst="rect">
            <a:avLst/>
          </a:prstGeom>
          <a:noFill/>
        </p:spPr>
        <p:txBody>
          <a:bodyPr wrap="square" rtlCol="0">
            <a:spAutoFit/>
          </a:bodyPr>
          <a:lstStyle/>
          <a:p>
            <a:r>
              <a:rPr lang="zh-CN" altLang="en-US" sz="4000" dirty="0" smtClean="0">
                <a:solidFill>
                  <a:schemeClr val="bg1"/>
                </a:solidFill>
              </a:rPr>
              <a:t>挑战方现场执行</a:t>
            </a:r>
            <a:r>
              <a:rPr lang="en-US" altLang="zh-CN" sz="4000" dirty="0" smtClean="0"/>
              <a:t>——</a:t>
            </a:r>
            <a:r>
              <a:rPr lang="zh-CN" altLang="en-US" sz="4000" dirty="0" smtClean="0"/>
              <a:t>知识产权局</a:t>
            </a:r>
            <a:endParaRPr lang="zh-CN" altLang="en-US" sz="4000" dirty="0"/>
          </a:p>
        </p:txBody>
      </p:sp>
      <p:pic>
        <p:nvPicPr>
          <p:cNvPr id="1028" name="Picture 4" descr="http://ts1.mm.bing.net/th?&amp;id=HN.608031102957259389&amp;w=300&amp;h=300&amp;c=0&amp;pid=1.9&amp;rs=0&amp;p=0"/>
          <p:cNvPicPr>
            <a:picLocks noChangeAspect="1" noChangeArrowheads="1"/>
          </p:cNvPicPr>
          <p:nvPr/>
        </p:nvPicPr>
        <p:blipFill>
          <a:blip r:embed="rId3"/>
          <a:srcRect/>
          <a:stretch>
            <a:fillRect/>
          </a:stretch>
        </p:blipFill>
        <p:spPr bwMode="auto">
          <a:xfrm>
            <a:off x="1643042" y="3929066"/>
            <a:ext cx="1439859" cy="123348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idx="4294967295"/>
          </p:nvPr>
        </p:nvSpPr>
        <p:spPr>
          <a:xfrm>
            <a:off x="0" y="215900"/>
            <a:ext cx="9144000" cy="568325"/>
          </a:xfrm>
          <a:ln/>
        </p:spPr>
        <p:txBody>
          <a:bodyPr lIns="360000" rIns="360000">
            <a:normAutofit fontScale="90000"/>
          </a:bodyPr>
          <a:lstStyle/>
          <a:p>
            <a:pPr marL="0" indent="0"/>
            <a:r>
              <a:rPr lang="zh-CN" altLang="en-US" dirty="0"/>
              <a:t>法律及冲突调解</a:t>
            </a:r>
          </a:p>
        </p:txBody>
      </p:sp>
      <p:sp>
        <p:nvSpPr>
          <p:cNvPr id="128003" name="内容占位符 1"/>
          <p:cNvSpPr>
            <a:spLocks noGrp="1" noChangeArrowheads="1"/>
          </p:cNvSpPr>
          <p:nvPr>
            <p:ph sz="quarter" idx="4294967295"/>
          </p:nvPr>
        </p:nvSpPr>
        <p:spPr bwMode="auto">
          <a:xfrm>
            <a:off x="4859338" y="1244600"/>
            <a:ext cx="3808412" cy="4932363"/>
          </a:xfrm>
          <a:prstGeom prst="rect">
            <a:avLst/>
          </a:prstGeom>
          <a:noFill/>
          <a:ln/>
        </p:spPr>
        <p:txBody>
          <a:bodyPr>
            <a:normAutofit lnSpcReduction="10000"/>
          </a:bodyPr>
          <a:lstStyle/>
          <a:p>
            <a:pPr marL="0" indent="0">
              <a:lnSpc>
                <a:spcPct val="100000"/>
              </a:lnSpc>
              <a:spcBef>
                <a:spcPct val="0"/>
              </a:spcBef>
              <a:buFont typeface="Wingdings 2" pitchFamily="18" charset="2"/>
              <a:buNone/>
            </a:pPr>
            <a:r>
              <a:rPr lang="zh-CN" altLang="en-US" sz="1600" dirty="0" smtClean="0">
                <a:latin typeface="幼圆" pitchFamily="49" charset="-122"/>
                <a:ea typeface="幼圆" pitchFamily="49" charset="-122"/>
                <a:sym typeface="幼圆" pitchFamily="49" charset="-122"/>
              </a:rPr>
              <a:t>    法院</a:t>
            </a:r>
            <a:r>
              <a:rPr lang="zh-CN" altLang="en-US" sz="1600" dirty="0">
                <a:latin typeface="幼圆" pitchFamily="49" charset="-122"/>
                <a:ea typeface="幼圆" pitchFamily="49" charset="-122"/>
                <a:sym typeface="幼圆" pitchFamily="49" charset="-122"/>
              </a:rPr>
              <a:t>负责调解</a:t>
            </a:r>
            <a:r>
              <a:rPr lang="en-US" sz="1600" dirty="0">
                <a:latin typeface="幼圆" pitchFamily="49" charset="-122"/>
                <a:ea typeface="幼圆" pitchFamily="49" charset="-122"/>
                <a:sym typeface="幼圆" pitchFamily="49" charset="-122"/>
              </a:rPr>
              <a:t>XLP</a:t>
            </a:r>
            <a:r>
              <a:rPr lang="zh-CN" altLang="en-US" sz="1600" dirty="0">
                <a:latin typeface="幼圆" pitchFamily="49" charset="-122"/>
                <a:ea typeface="幼圆" pitchFamily="49" charset="-122"/>
                <a:sym typeface="幼圆" pitchFamily="49" charset="-122"/>
              </a:rPr>
              <a:t>活动中产生的各种纠纷。挑战方和任务方均可向法院提起诉讼，受理时间为</a:t>
            </a:r>
            <a:r>
              <a:rPr lang="en-US" sz="1600" dirty="0">
                <a:latin typeface="幼圆" pitchFamily="49" charset="-122"/>
                <a:ea typeface="幼圆" pitchFamily="49" charset="-122"/>
                <a:sym typeface="幼圆" pitchFamily="49" charset="-122"/>
              </a:rPr>
              <a:t>9:00——18:00</a:t>
            </a:r>
            <a:r>
              <a:rPr lang="zh-CN" altLang="en-US" sz="1600" dirty="0">
                <a:latin typeface="幼圆" pitchFamily="49" charset="-122"/>
                <a:ea typeface="幼圆" pitchFamily="49" charset="-122"/>
                <a:sym typeface="幼圆" pitchFamily="49" charset="-122"/>
              </a:rPr>
              <a:t>。法庭遵循公开、公正、公平原则，一切按法庭流程办事。开庭时双方当事人、律师及证人都需在场，在得到开庭通知后无故不出庭的原告和被告会由法院人员紧急传唤，若紧急传唤后仍不出现则定为败诉。庭上双方不得使用侮辱性词语，第一次警告，第二次惩戒（罚一定资金给对方，再犯翻倍），情况严重者直接败诉。每次有一定的开庭费用，由败诉方承担。若双方在开庭后决定调解，则共同承担诉讼费用。</a:t>
            </a:r>
            <a:endParaRPr lang="en-US" sz="1600" dirty="0">
              <a:latin typeface="幼圆" pitchFamily="49" charset="-122"/>
              <a:ea typeface="幼圆" pitchFamily="49" charset="-122"/>
              <a:sym typeface="幼圆" pitchFamily="49" charset="-122"/>
            </a:endParaRPr>
          </a:p>
          <a:p>
            <a:pPr marL="0" indent="0">
              <a:lnSpc>
                <a:spcPct val="100000"/>
              </a:lnSpc>
              <a:spcBef>
                <a:spcPct val="0"/>
              </a:spcBef>
              <a:buFont typeface="Wingdings 2" pitchFamily="18" charset="2"/>
              <a:buNone/>
            </a:pPr>
            <a:r>
              <a:rPr lang="zh-CN" altLang="en-US" sz="1600" dirty="0" smtClean="0">
                <a:latin typeface="幼圆" pitchFamily="49" charset="-122"/>
                <a:ea typeface="幼圆" pitchFamily="49" charset="-122"/>
                <a:sym typeface="幼圆" pitchFamily="49" charset="-122"/>
              </a:rPr>
              <a:t>    比如</a:t>
            </a:r>
            <a:r>
              <a:rPr lang="zh-CN" altLang="en-US" sz="1600" dirty="0">
                <a:latin typeface="幼圆" pitchFamily="49" charset="-122"/>
                <a:ea typeface="幼圆" pitchFamily="49" charset="-122"/>
                <a:sym typeface="幼圆" pitchFamily="49" charset="-122"/>
              </a:rPr>
              <a:t>在活动中有人盗取专利，或是违规操作，你都可以将他们送上法庭，只要理由充分，证据确凿，不仅可以免去诉讼费用，还可以获得一笔赔偿。在法庭上千万不要抱有任何侥幸心理，因为在这里，一切都是用事实在说话。</a:t>
            </a:r>
          </a:p>
          <a:p>
            <a:pPr marL="0" indent="0" algn="dist">
              <a:lnSpc>
                <a:spcPct val="100000"/>
              </a:lnSpc>
              <a:spcBef>
                <a:spcPct val="0"/>
              </a:spcBef>
              <a:buFont typeface="Wingdings 2" pitchFamily="18" charset="2"/>
              <a:buNone/>
            </a:pPr>
            <a:endParaRPr lang="zh-CN" altLang="en-US" sz="1200" dirty="0">
              <a:solidFill>
                <a:srgbClr val="7F7F7F"/>
              </a:solidFill>
              <a:latin typeface="幼圆" pitchFamily="49" charset="-122"/>
              <a:ea typeface="幼圆" pitchFamily="49" charset="-122"/>
              <a:sym typeface="幼圆" pitchFamily="49" charset="-122"/>
            </a:endParaRPr>
          </a:p>
          <a:p>
            <a:pPr marL="0" indent="0" algn="l">
              <a:lnSpc>
                <a:spcPct val="100000"/>
              </a:lnSpc>
              <a:spcBef>
                <a:spcPct val="0"/>
              </a:spcBef>
              <a:buFont typeface="Wingdings 2" pitchFamily="18" charset="2"/>
              <a:buNone/>
            </a:pPr>
            <a:endParaRPr lang="zh-CN" altLang="en-US" sz="1200" dirty="0">
              <a:solidFill>
                <a:srgbClr val="7F7F7F"/>
              </a:solidFill>
              <a:latin typeface="幼圆" pitchFamily="49" charset="-122"/>
              <a:ea typeface="幼圆" pitchFamily="49" charset="-122"/>
              <a:sym typeface="幼圆" pitchFamily="49" charset="-122"/>
            </a:endParaRPr>
          </a:p>
          <a:p>
            <a:pPr marL="0" indent="0" algn="l">
              <a:lnSpc>
                <a:spcPct val="120000"/>
              </a:lnSpc>
              <a:spcBef>
                <a:spcPct val="0"/>
              </a:spcBef>
              <a:buFont typeface="Wingdings 2" pitchFamily="18" charset="2"/>
              <a:buNone/>
            </a:pPr>
            <a:endParaRPr lang="zh-CN" altLang="en-US" sz="1200" dirty="0">
              <a:solidFill>
                <a:srgbClr val="7F7F7F"/>
              </a:solidFill>
              <a:latin typeface="幼圆" pitchFamily="49" charset="-122"/>
              <a:ea typeface="幼圆" pitchFamily="49" charset="-122"/>
            </a:endParaRPr>
          </a:p>
        </p:txBody>
      </p:sp>
      <p:pic>
        <p:nvPicPr>
          <p:cNvPr id="128004" name="图片 2"/>
          <p:cNvPicPr>
            <a:picLocks noChangeAspect="1" noChangeArrowheads="1"/>
          </p:cNvPicPr>
          <p:nvPr/>
        </p:nvPicPr>
        <p:blipFill>
          <a:blip r:embed="rId2"/>
          <a:srcRect/>
          <a:stretch>
            <a:fillRect/>
          </a:stretch>
        </p:blipFill>
        <p:spPr bwMode="auto">
          <a:xfrm>
            <a:off x="238125" y="2501900"/>
            <a:ext cx="4559300" cy="2565400"/>
          </a:xfrm>
          <a:prstGeom prst="rect">
            <a:avLst/>
          </a:prstGeom>
          <a:noFill/>
          <a:ln w="9525" cmpd="sng">
            <a:noFill/>
            <a:bevel/>
            <a:headEnd/>
            <a:tailEnd/>
          </a:ln>
        </p:spPr>
      </p:pic>
      <p:sp>
        <p:nvSpPr>
          <p:cNvPr id="128005" name="文本框 3"/>
          <p:cNvSpPr>
            <a:spLocks noChangeArrowheads="1"/>
          </p:cNvSpPr>
          <p:nvPr/>
        </p:nvSpPr>
        <p:spPr bwMode="auto">
          <a:xfrm>
            <a:off x="238125" y="5067300"/>
            <a:ext cx="4327525" cy="782137"/>
          </a:xfrm>
          <a:prstGeom prst="rect">
            <a:avLst/>
          </a:prstGeom>
          <a:noFill/>
          <a:ln w="9525" cmpd="sng">
            <a:noFill/>
            <a:bevel/>
            <a:headEnd/>
            <a:tailEnd/>
          </a:ln>
        </p:spPr>
        <p:txBody>
          <a:bodyPr>
            <a:spAutoFit/>
          </a:bodyPr>
          <a:lstStyle/>
          <a:p>
            <a:pPr>
              <a:lnSpc>
                <a:spcPct val="130000"/>
              </a:lnSpc>
            </a:pPr>
            <a:r>
              <a:rPr lang="en-US" dirty="0">
                <a:solidFill>
                  <a:srgbClr val="000000"/>
                </a:solidFill>
                <a:ea typeface="微软雅黑" pitchFamily="34" charset="-122"/>
              </a:rPr>
              <a:t>▲2014</a:t>
            </a:r>
            <a:r>
              <a:rPr lang="zh-CN" altLang="en-US" dirty="0">
                <a:solidFill>
                  <a:srgbClr val="000000"/>
                </a:solidFill>
                <a:ea typeface="微软雅黑" pitchFamily="34" charset="-122"/>
              </a:rPr>
              <a:t>年</a:t>
            </a:r>
            <a:r>
              <a:rPr lang="en-US" dirty="0">
                <a:solidFill>
                  <a:srgbClr val="000000"/>
                </a:solidFill>
                <a:ea typeface="微软雅黑" pitchFamily="34" charset="-122"/>
              </a:rPr>
              <a:t>6</a:t>
            </a:r>
            <a:r>
              <a:rPr lang="zh-CN" altLang="en-US" dirty="0">
                <a:solidFill>
                  <a:srgbClr val="000000"/>
                </a:solidFill>
                <a:ea typeface="微软雅黑" pitchFamily="34" charset="-122"/>
              </a:rPr>
              <a:t>月天津机电职业技术学院</a:t>
            </a:r>
            <a:r>
              <a:rPr lang="en-US" dirty="0">
                <a:solidFill>
                  <a:srgbClr val="000000"/>
                </a:solidFill>
                <a:ea typeface="微软雅黑" pitchFamily="34" charset="-122"/>
              </a:rPr>
              <a:t>XLP</a:t>
            </a:r>
            <a:r>
              <a:rPr lang="zh-CN" altLang="en-US" dirty="0">
                <a:solidFill>
                  <a:srgbClr val="000000"/>
                </a:solidFill>
                <a:ea typeface="微软雅黑" pitchFamily="34" charset="-122"/>
              </a:rPr>
              <a:t>活动挑战方担任法院角色</a:t>
            </a:r>
            <a:endParaRPr lang="zh-CN" altLang="en-US" dirty="0">
              <a:solidFill>
                <a:srgbClr val="000000"/>
              </a:solidFill>
              <a:sym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idx="4294967295"/>
          </p:nvPr>
        </p:nvSpPr>
        <p:spPr>
          <a:xfrm>
            <a:off x="0" y="241300"/>
            <a:ext cx="9144000" cy="542925"/>
          </a:xfrm>
          <a:ln/>
        </p:spPr>
        <p:txBody>
          <a:bodyPr lIns="360000" rIns="360000">
            <a:normAutofit fontScale="90000"/>
          </a:bodyPr>
          <a:lstStyle/>
          <a:p>
            <a:pPr marL="0" indent="0"/>
            <a:r>
              <a:rPr lang="zh-CN" altLang="en-US"/>
              <a:t>知识产权管理</a:t>
            </a:r>
          </a:p>
        </p:txBody>
      </p:sp>
      <p:sp>
        <p:nvSpPr>
          <p:cNvPr id="130051" name="内容占位符 2"/>
          <p:cNvSpPr>
            <a:spLocks noGrp="1" noChangeArrowheads="1"/>
          </p:cNvSpPr>
          <p:nvPr>
            <p:ph sz="quarter" idx="4294967295"/>
          </p:nvPr>
        </p:nvSpPr>
        <p:spPr>
          <a:xfrm>
            <a:off x="4614863" y="1571612"/>
            <a:ext cx="3810000" cy="3689350"/>
          </a:xfrm>
          <a:ln/>
        </p:spPr>
        <p:txBody>
          <a:bodyPr/>
          <a:lstStyle/>
          <a:p>
            <a:pPr marL="0" indent="0">
              <a:spcBef>
                <a:spcPts val="1200"/>
              </a:spcBef>
              <a:buNone/>
            </a:pPr>
            <a:r>
              <a:rPr lang="zh-CN" altLang="en-US" sz="1600" dirty="0" smtClean="0">
                <a:latin typeface="幼圆" pitchFamily="49" charset="-122"/>
                <a:ea typeface="幼圆" pitchFamily="49" charset="-122"/>
                <a:sym typeface="幼圆" pitchFamily="49" charset="-122"/>
              </a:rPr>
              <a:t>    如果</a:t>
            </a:r>
            <a:r>
              <a:rPr lang="zh-CN" altLang="en-US" sz="1600" dirty="0">
                <a:latin typeface="幼圆" pitchFamily="49" charset="-122"/>
                <a:ea typeface="幼圆" pitchFamily="49" charset="-122"/>
                <a:sym typeface="幼圆" pitchFamily="49" charset="-122"/>
              </a:rPr>
              <a:t>任务组们没有意识到以上方法，可以用小计谋提醒一下他们，比如我们的黑市在第二天注册了我们组要做的项目的专利，把我们搞得焦头烂额，但这也提醒了我们专利局原来可以这么用。</a:t>
            </a:r>
            <a:endParaRPr lang="en-US" altLang="en-US" sz="1600" dirty="0">
              <a:latin typeface="幼圆" pitchFamily="49" charset="-122"/>
              <a:ea typeface="幼圆" pitchFamily="49" charset="-122"/>
              <a:sym typeface="幼圆" pitchFamily="49" charset="-122"/>
            </a:endParaRPr>
          </a:p>
          <a:p>
            <a:pPr marL="0" indent="0" algn="l">
              <a:lnSpc>
                <a:spcPct val="120000"/>
              </a:lnSpc>
              <a:spcBef>
                <a:spcPct val="0"/>
              </a:spcBef>
              <a:buFont typeface="Wingdings 2" pitchFamily="18" charset="2"/>
              <a:buNone/>
            </a:pPr>
            <a:endParaRPr lang="zh-CN" altLang="en-US" sz="1200" dirty="0">
              <a:solidFill>
                <a:srgbClr val="7F7F7F"/>
              </a:solidFill>
              <a:latin typeface="幼圆" pitchFamily="49" charset="-122"/>
              <a:ea typeface="幼圆" pitchFamily="49" charset="-122"/>
              <a:sym typeface="幼圆" pitchFamily="49" charset="-122"/>
            </a:endParaRPr>
          </a:p>
        </p:txBody>
      </p:sp>
      <p:sp>
        <p:nvSpPr>
          <p:cNvPr id="130052" name="内容占位符 1"/>
          <p:cNvSpPr>
            <a:spLocks noGrp="1" noChangeArrowheads="1"/>
          </p:cNvSpPr>
          <p:nvPr>
            <p:ph type="subTitle" idx="4294967295"/>
          </p:nvPr>
        </p:nvSpPr>
        <p:spPr>
          <a:xfrm>
            <a:off x="484188" y="1614488"/>
            <a:ext cx="3810000" cy="4932362"/>
          </a:xfrm>
          <a:ln/>
        </p:spPr>
        <p:txBody>
          <a:bodyPr>
            <a:normAutofit/>
          </a:bodyPr>
          <a:lstStyle/>
          <a:p>
            <a:pPr marL="0" indent="0">
              <a:lnSpc>
                <a:spcPct val="100000"/>
              </a:lnSpc>
              <a:spcBef>
                <a:spcPts val="1200"/>
              </a:spcBef>
              <a:buFont typeface="Wingdings 2" pitchFamily="18" charset="2"/>
              <a:buNone/>
            </a:pPr>
            <a:r>
              <a:rPr lang="zh-CN" altLang="en-US" sz="1600" dirty="0" smtClean="0">
                <a:latin typeface="幼圆" pitchFamily="49" charset="-122"/>
                <a:ea typeface="幼圆" pitchFamily="49" charset="-122"/>
                <a:sym typeface="幼圆" pitchFamily="49" charset="-122"/>
              </a:rPr>
              <a:t>    在</a:t>
            </a:r>
            <a:r>
              <a:rPr lang="en-US" sz="1600" dirty="0">
                <a:latin typeface="幼圆" pitchFamily="49" charset="-122"/>
                <a:ea typeface="幼圆" pitchFamily="49" charset="-122"/>
                <a:sym typeface="幼圆" pitchFamily="49" charset="-122"/>
              </a:rPr>
              <a:t>XLP</a:t>
            </a:r>
            <a:r>
              <a:rPr lang="zh-CN" altLang="en-US" sz="1600" dirty="0">
                <a:latin typeface="幼圆" pitchFamily="49" charset="-122"/>
                <a:ea typeface="幼圆" pitchFamily="49" charset="-122"/>
                <a:sym typeface="幼圆" pitchFamily="49" charset="-122"/>
              </a:rPr>
              <a:t>活动中</a:t>
            </a:r>
            <a:r>
              <a:rPr lang="zh-CN" altLang="en-US" sz="1600" dirty="0" smtClean="0">
                <a:latin typeface="幼圆" pitchFamily="49" charset="-122"/>
                <a:ea typeface="幼圆" pitchFamily="49" charset="-122"/>
                <a:sym typeface="幼圆" pitchFamily="49" charset="-122"/>
              </a:rPr>
              <a:t>，知识产权局</a:t>
            </a:r>
            <a:r>
              <a:rPr lang="zh-CN" altLang="en-US" sz="1600" dirty="0">
                <a:latin typeface="幼圆" pitchFamily="49" charset="-122"/>
                <a:ea typeface="幼圆" pitchFamily="49" charset="-122"/>
                <a:sym typeface="幼圆" pitchFamily="49" charset="-122"/>
              </a:rPr>
              <a:t>用来注册专利。研发出一个新项目，或是设计一个新外形都可以申请专利，但要经过一定的程序并缴纳一定的费用。申请专利需要复杂的手续，在后文中会给大家一个专利申请的模板。在你申请完专利后，如果你的专利获得了他人的认可，那么恭喜了，他将会付给你大量的资金来购买你的专利，你可以用这笔钱进行下一步的程序及硬件开发。</a:t>
            </a:r>
            <a:endParaRPr lang="en-US" sz="1600" dirty="0">
              <a:latin typeface="幼圆" pitchFamily="49" charset="-122"/>
              <a:ea typeface="幼圆" pitchFamily="49" charset="-122"/>
              <a:sym typeface="幼圆" pitchFamily="49" charset="-122"/>
            </a:endParaRPr>
          </a:p>
          <a:p>
            <a:pPr marL="0" indent="0">
              <a:lnSpc>
                <a:spcPct val="100000"/>
              </a:lnSpc>
              <a:spcBef>
                <a:spcPts val="1200"/>
              </a:spcBef>
              <a:buFont typeface="Wingdings 2" pitchFamily="18" charset="2"/>
              <a:buNone/>
            </a:pPr>
            <a:r>
              <a:rPr lang="zh-CN" altLang="en-US" sz="1600" dirty="0" smtClean="0">
                <a:latin typeface="幼圆" pitchFamily="49" charset="-122"/>
                <a:ea typeface="幼圆" pitchFamily="49" charset="-122"/>
                <a:sym typeface="幼圆" pitchFamily="49" charset="-122"/>
              </a:rPr>
              <a:t>    其实</a:t>
            </a:r>
            <a:r>
              <a:rPr lang="zh-CN" altLang="en-US" sz="1600" dirty="0">
                <a:latin typeface="幼圆" pitchFamily="49" charset="-122"/>
                <a:ea typeface="幼圆" pitchFamily="49" charset="-122"/>
                <a:sym typeface="幼圆" pitchFamily="49" charset="-122"/>
              </a:rPr>
              <a:t>你还可以把对方组的什么东西在对方未申请专利的情况下申请专利，迫使对方组不得不用巨额从你手中买下专利，以此讹诈对方巨额财产，</a:t>
            </a:r>
            <a:r>
              <a:rPr lang="zh-CN" altLang="en-US" sz="1600" dirty="0" smtClean="0">
                <a:latin typeface="幼圆" pitchFamily="49" charset="-122"/>
                <a:ea typeface="幼圆" pitchFamily="49" charset="-122"/>
                <a:sym typeface="幼圆" pitchFamily="49" charset="-122"/>
              </a:rPr>
              <a:t>用知识产权局</a:t>
            </a:r>
            <a:r>
              <a:rPr lang="zh-CN" altLang="en-US" sz="1600" dirty="0">
                <a:latin typeface="幼圆" pitchFamily="49" charset="-122"/>
                <a:ea typeface="幼圆" pitchFamily="49" charset="-122"/>
                <a:sym typeface="幼圆" pitchFamily="49" charset="-122"/>
              </a:rPr>
              <a:t>收获大量的资金。当然，建议同学们不要轻易尝试这个机智的方法，如果对方组在你之前申请了专利而并没被你发现，你再去尝试这个方法就会被告上法庭。</a:t>
            </a:r>
          </a:p>
          <a:p>
            <a:pPr marL="0" indent="0">
              <a:lnSpc>
                <a:spcPct val="120000"/>
              </a:lnSpc>
              <a:spcBef>
                <a:spcPct val="0"/>
              </a:spcBef>
              <a:buFont typeface="Wingdings 2" pitchFamily="18" charset="2"/>
              <a:buNone/>
            </a:pPr>
            <a:endParaRPr lang="zh-CN" altLang="en-US" sz="1600" dirty="0">
              <a:latin typeface="幼圆" pitchFamily="49" charset="-122"/>
              <a:ea typeface="幼圆" pitchFamily="49" charset="-122"/>
              <a:sym typeface="幼圆" pitchFamily="49" charset="-122"/>
            </a:endParaRPr>
          </a:p>
        </p:txBody>
      </p:sp>
      <p:pic>
        <p:nvPicPr>
          <p:cNvPr id="130053" name="图片 3"/>
          <p:cNvPicPr>
            <a:picLocks noChangeAspect="1" noChangeArrowheads="1"/>
          </p:cNvPicPr>
          <p:nvPr/>
        </p:nvPicPr>
        <p:blipFill>
          <a:blip r:embed="rId2"/>
          <a:srcRect/>
          <a:stretch>
            <a:fillRect/>
          </a:stretch>
        </p:blipFill>
        <p:spPr bwMode="auto">
          <a:xfrm>
            <a:off x="4614863" y="2928934"/>
            <a:ext cx="4141787" cy="2760663"/>
          </a:xfrm>
          <a:prstGeom prst="rect">
            <a:avLst/>
          </a:prstGeom>
          <a:noFill/>
          <a:ln w="9525" cmpd="sng">
            <a:noFill/>
            <a:bevel/>
            <a:headEnd/>
            <a:tailEnd/>
          </a:ln>
        </p:spPr>
      </p:pic>
      <p:sp>
        <p:nvSpPr>
          <p:cNvPr id="130054" name="文本框 3"/>
          <p:cNvSpPr>
            <a:spLocks noChangeArrowheads="1"/>
          </p:cNvSpPr>
          <p:nvPr/>
        </p:nvSpPr>
        <p:spPr bwMode="auto">
          <a:xfrm>
            <a:off x="4786314" y="5686422"/>
            <a:ext cx="3922711" cy="452432"/>
          </a:xfrm>
          <a:prstGeom prst="rect">
            <a:avLst/>
          </a:prstGeom>
          <a:noFill/>
          <a:ln w="9525" cmpd="sng">
            <a:noFill/>
            <a:bevel/>
            <a:headEnd/>
            <a:tailEnd/>
          </a:ln>
        </p:spPr>
        <p:txBody>
          <a:bodyPr wrap="square">
            <a:spAutoFit/>
          </a:bodyPr>
          <a:lstStyle/>
          <a:p>
            <a:pPr>
              <a:lnSpc>
                <a:spcPct val="130000"/>
              </a:lnSpc>
            </a:pPr>
            <a:r>
              <a:rPr lang="en-US" dirty="0">
                <a:solidFill>
                  <a:srgbClr val="000000"/>
                </a:solidFill>
                <a:ea typeface="微软雅黑" pitchFamily="34" charset="-122"/>
              </a:rPr>
              <a:t>▲2014</a:t>
            </a:r>
            <a:r>
              <a:rPr lang="zh-CN" altLang="en-US" dirty="0">
                <a:solidFill>
                  <a:srgbClr val="000000"/>
                </a:solidFill>
                <a:ea typeface="微软雅黑" pitchFamily="34" charset="-122"/>
              </a:rPr>
              <a:t>年</a:t>
            </a:r>
            <a:r>
              <a:rPr lang="en-US" dirty="0">
                <a:solidFill>
                  <a:srgbClr val="000000"/>
                </a:solidFill>
                <a:ea typeface="微软雅黑" pitchFamily="34" charset="-122"/>
              </a:rPr>
              <a:t>7</a:t>
            </a:r>
            <a:r>
              <a:rPr lang="zh-CN" altLang="en-US" dirty="0">
                <a:solidFill>
                  <a:srgbClr val="000000"/>
                </a:solidFill>
                <a:ea typeface="微软雅黑" pitchFamily="34" charset="-122"/>
              </a:rPr>
              <a:t>月清华附中</a:t>
            </a:r>
            <a:r>
              <a:rPr lang="en-US" dirty="0">
                <a:solidFill>
                  <a:srgbClr val="000000"/>
                </a:solidFill>
                <a:ea typeface="微软雅黑" pitchFamily="34" charset="-122"/>
              </a:rPr>
              <a:t>XLP</a:t>
            </a:r>
            <a:r>
              <a:rPr lang="zh-CN" altLang="en-US" dirty="0">
                <a:solidFill>
                  <a:srgbClr val="000000"/>
                </a:solidFill>
                <a:ea typeface="微软雅黑" pitchFamily="34" charset="-122"/>
              </a:rPr>
              <a:t>活动</a:t>
            </a:r>
            <a:endParaRPr lang="zh-CN" altLang="en-US" dirty="0">
              <a:solidFill>
                <a:srgbClr val="000000"/>
              </a:solidFill>
              <a:sym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6" name="矩形 5"/>
          <p:cNvSpPr>
            <a:spLocks noChangeArrowheads="1"/>
          </p:cNvSpPr>
          <p:nvPr/>
        </p:nvSpPr>
        <p:spPr bwMode="auto">
          <a:xfrm>
            <a:off x="500035" y="3357562"/>
            <a:ext cx="3857651" cy="2492990"/>
          </a:xfrm>
          <a:prstGeom prst="rect">
            <a:avLst/>
          </a:prstGeom>
          <a:noFill/>
          <a:ln w="9525" cmpd="sng">
            <a:noFill/>
            <a:bevel/>
            <a:headEnd/>
            <a:tailEnd/>
          </a:ln>
        </p:spPr>
        <p:txBody>
          <a:bodyPr wrap="square">
            <a:spAutoFit/>
          </a:bodyPr>
          <a:lstStyle/>
          <a:p>
            <a:pPr>
              <a:lnSpc>
                <a:spcPct val="150000"/>
              </a:lnSpc>
            </a:pPr>
            <a:r>
              <a:rPr lang="zh-CN" altLang="en-US" sz="2400" b="1" dirty="0" smtClean="0">
                <a:sym typeface="Arial" pitchFamily="34" charset="0"/>
              </a:rPr>
              <a:t>         </a:t>
            </a:r>
            <a:r>
              <a:rPr lang="zh-CN" altLang="en-US" sz="2000" b="1" dirty="0" smtClean="0">
                <a:sym typeface="Arial" pitchFamily="34" charset="0"/>
              </a:rPr>
              <a:t>这告诉</a:t>
            </a:r>
            <a:r>
              <a:rPr lang="zh-CN" altLang="en-US" sz="2000" b="1" dirty="0" smtClean="0">
                <a:sym typeface="Arial" pitchFamily="34" charset="0"/>
              </a:rPr>
              <a:t>学生</a:t>
            </a:r>
            <a:r>
              <a:rPr lang="zh-CN" altLang="en-US" sz="2000" b="1" dirty="0" smtClean="0">
                <a:sym typeface="Arial" pitchFamily="34" charset="0"/>
              </a:rPr>
              <a:t>维护自身知识产权</a:t>
            </a:r>
            <a:r>
              <a:rPr lang="zh-CN" altLang="en-US" sz="2000" b="1" dirty="0" smtClean="0">
                <a:sym typeface="Arial" pitchFamily="34" charset="0"/>
              </a:rPr>
              <a:t>是</a:t>
            </a:r>
            <a:r>
              <a:rPr lang="zh-CN" altLang="en-US" sz="2000" b="1" dirty="0">
                <a:sym typeface="Arial" pitchFamily="34" charset="0"/>
              </a:rPr>
              <a:t>保证自己获得胜利的一种手段，申请成功后，还是有可能被别人侵犯，这时要锻炼学生怎样处理这样的事</a:t>
            </a:r>
          </a:p>
        </p:txBody>
      </p:sp>
      <p:sp>
        <p:nvSpPr>
          <p:cNvPr id="131077" name="文本框 6"/>
          <p:cNvSpPr>
            <a:spLocks noChangeArrowheads="1"/>
          </p:cNvSpPr>
          <p:nvPr/>
        </p:nvSpPr>
        <p:spPr bwMode="auto">
          <a:xfrm>
            <a:off x="6235700" y="6226175"/>
            <a:ext cx="2018501" cy="261610"/>
          </a:xfrm>
          <a:prstGeom prst="rect">
            <a:avLst/>
          </a:prstGeom>
          <a:noFill/>
          <a:ln w="9525" cmpd="sng">
            <a:noFill/>
            <a:bevel/>
            <a:headEnd/>
            <a:tailEnd/>
          </a:ln>
        </p:spPr>
        <p:txBody>
          <a:bodyPr wrap="none">
            <a:spAutoFit/>
          </a:bodyPr>
          <a:lstStyle/>
          <a:p>
            <a:pPr eaLnBrk="1" hangingPunct="1"/>
            <a:r>
              <a:rPr lang="zh-CN" altLang="en-US" sz="1100" b="1" dirty="0">
                <a:solidFill>
                  <a:srgbClr val="FFFFFF"/>
                </a:solidFill>
                <a:latin typeface="Comic Sans MS" pitchFamily="66" charset="0"/>
                <a:ea typeface="方正幼线简体" charset="-122"/>
                <a:sym typeface="Comic Sans MS" pitchFamily="66" charset="0"/>
              </a:rPr>
              <a:t>专利详细规定以及模板见附录</a:t>
            </a:r>
            <a:endParaRPr lang="zh-CN" altLang="en-US" sz="1100" b="1" dirty="0">
              <a:solidFill>
                <a:srgbClr val="000000"/>
              </a:solidFill>
              <a:sym typeface="Arial" pitchFamily="34" charset="0"/>
            </a:endParaRPr>
          </a:p>
        </p:txBody>
      </p:sp>
      <p:pic>
        <p:nvPicPr>
          <p:cNvPr id="1026" name="Picture 2"/>
          <p:cNvPicPr>
            <a:picLocks noChangeAspect="1" noChangeArrowheads="1"/>
          </p:cNvPicPr>
          <p:nvPr/>
        </p:nvPicPr>
        <p:blipFill>
          <a:blip r:embed="rId2"/>
          <a:srcRect/>
          <a:stretch>
            <a:fillRect/>
          </a:stretch>
        </p:blipFill>
        <p:spPr bwMode="auto">
          <a:xfrm>
            <a:off x="0" y="0"/>
            <a:ext cx="9025616" cy="271462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786314" y="2500306"/>
            <a:ext cx="3429024" cy="410121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1"/>
          <p:cNvSpPr>
            <a:spLocks noGrp="1" noChangeArrowheads="1"/>
          </p:cNvSpPr>
          <p:nvPr>
            <p:ph type="title" idx="4294967295"/>
          </p:nvPr>
        </p:nvSpPr>
        <p:spPr>
          <a:xfrm>
            <a:off x="0" y="241300"/>
            <a:ext cx="9144000" cy="542925"/>
          </a:xfrm>
          <a:ln/>
        </p:spPr>
        <p:txBody>
          <a:bodyPr lIns="360000" rIns="360000">
            <a:normAutofit fontScale="90000"/>
          </a:bodyPr>
          <a:lstStyle/>
          <a:p>
            <a:pPr marL="0" indent="0"/>
            <a:r>
              <a:rPr lang="zh-CN" altLang="en-US" dirty="0"/>
              <a:t>知识共享（CC）</a:t>
            </a:r>
          </a:p>
        </p:txBody>
      </p:sp>
      <p:pic>
        <p:nvPicPr>
          <p:cNvPr id="132099" name="内容占位符 5"/>
          <p:cNvPicPr preferRelativeResize="0">
            <a:picLocks noGrp="1" noChangeAspect="1" noChangeArrowheads="1"/>
          </p:cNvPicPr>
          <p:nvPr>
            <p:ph sz="quarter" idx="4294967295"/>
          </p:nvPr>
        </p:nvPicPr>
        <p:blipFill>
          <a:blip r:embed="rId2"/>
          <a:srcRect/>
          <a:stretch>
            <a:fillRect/>
          </a:stretch>
        </p:blipFill>
        <p:spPr>
          <a:xfrm>
            <a:off x="4978400" y="4995879"/>
            <a:ext cx="3290888" cy="790575"/>
          </a:xfrm>
          <a:ln/>
        </p:spPr>
      </p:pic>
      <p:sp>
        <p:nvSpPr>
          <p:cNvPr id="132100" name="内容占位符 3"/>
          <p:cNvSpPr>
            <a:spLocks noGrp="1" noChangeArrowheads="1"/>
          </p:cNvSpPr>
          <p:nvPr>
            <p:ph type="subTitle" idx="4294967295"/>
          </p:nvPr>
        </p:nvSpPr>
        <p:spPr>
          <a:xfrm>
            <a:off x="592138" y="1379538"/>
            <a:ext cx="3810000" cy="4932362"/>
          </a:xfrm>
          <a:ln/>
        </p:spPr>
        <p:txBody>
          <a:bodyPr>
            <a:noAutofit/>
          </a:bodyPr>
          <a:lstStyle/>
          <a:p>
            <a:pPr marL="0" indent="0">
              <a:lnSpc>
                <a:spcPct val="120000"/>
              </a:lnSpc>
              <a:spcBef>
                <a:spcPct val="0"/>
              </a:spcBef>
              <a:buFont typeface="Wingdings 2" pitchFamily="18" charset="2"/>
              <a:buNone/>
            </a:pPr>
            <a:r>
              <a:rPr lang="zh-CN" altLang="en-US" sz="2000" b="1" dirty="0" smtClean="0">
                <a:latin typeface="幼圆" pitchFamily="49" charset="-122"/>
                <a:ea typeface="幼圆" pitchFamily="49" charset="-122"/>
                <a:sym typeface="幼圆" pitchFamily="49" charset="-122"/>
              </a:rPr>
              <a:t>    传统</a:t>
            </a:r>
            <a:r>
              <a:rPr lang="zh-CN" altLang="en-US" sz="2000" b="1" dirty="0">
                <a:latin typeface="幼圆" pitchFamily="49" charset="-122"/>
                <a:ea typeface="幼圆" pitchFamily="49" charset="-122"/>
                <a:sym typeface="幼圆" pitchFamily="49" charset="-122"/>
              </a:rPr>
              <a:t>的著作权通常为两种极端，一端是</a:t>
            </a:r>
            <a:r>
              <a:rPr lang="zh-CN" altLang="en-US" sz="2000" b="1" dirty="0">
                <a:ea typeface="幼圆" pitchFamily="49" charset="-122"/>
              </a:rPr>
              <a:t>“</a:t>
            </a:r>
            <a:r>
              <a:rPr lang="zh-CN" altLang="en-US" sz="2000" b="1" dirty="0">
                <a:latin typeface="幼圆" pitchFamily="49" charset="-122"/>
                <a:ea typeface="幼圆" pitchFamily="49" charset="-122"/>
                <a:sym typeface="幼圆" pitchFamily="49" charset="-122"/>
              </a:rPr>
              <a:t>保留所有权利</a:t>
            </a:r>
            <a:r>
              <a:rPr lang="zh-CN" altLang="en-US" sz="2000" b="1" dirty="0">
                <a:ea typeface="幼圆" pitchFamily="49" charset="-122"/>
              </a:rPr>
              <a:t>”</a:t>
            </a:r>
            <a:r>
              <a:rPr lang="zh-CN" altLang="en-US" sz="2000" b="1" dirty="0">
                <a:latin typeface="幼圆" pitchFamily="49" charset="-122"/>
                <a:ea typeface="幼圆" pitchFamily="49" charset="-122"/>
                <a:sym typeface="幼圆" pitchFamily="49" charset="-122"/>
              </a:rPr>
              <a:t>，另一端则是</a:t>
            </a:r>
            <a:r>
              <a:rPr lang="zh-CN" altLang="en-US" sz="2000" b="1" dirty="0">
                <a:ea typeface="幼圆" pitchFamily="49" charset="-122"/>
              </a:rPr>
              <a:t>“</a:t>
            </a:r>
            <a:r>
              <a:rPr lang="zh-CN" altLang="en-US" sz="2000" b="1" dirty="0">
                <a:latin typeface="幼圆" pitchFamily="49" charset="-122"/>
                <a:ea typeface="幼圆" pitchFamily="49" charset="-122"/>
                <a:sym typeface="幼圆" pitchFamily="49" charset="-122"/>
              </a:rPr>
              <a:t>不保留任何权利</a:t>
            </a:r>
            <a:r>
              <a:rPr lang="zh-CN" altLang="en-US" sz="2000" b="1" dirty="0">
                <a:ea typeface="幼圆" pitchFamily="49" charset="-122"/>
              </a:rPr>
              <a:t>”</a:t>
            </a:r>
            <a:r>
              <a:rPr lang="zh-CN" altLang="en-US" sz="2000" b="1" dirty="0">
                <a:latin typeface="幼圆" pitchFamily="49" charset="-122"/>
                <a:ea typeface="幼圆" pitchFamily="49" charset="-122"/>
                <a:sym typeface="幼圆" pitchFamily="49" charset="-122"/>
              </a:rPr>
              <a:t>（即公有领域，</a:t>
            </a:r>
            <a:r>
              <a:rPr lang="en-US" sz="2000" b="1" dirty="0">
                <a:latin typeface="幼圆" pitchFamily="49" charset="-122"/>
                <a:ea typeface="幼圆" pitchFamily="49" charset="-122"/>
                <a:sym typeface="幼圆" pitchFamily="49" charset="-122"/>
              </a:rPr>
              <a:t>public domain</a:t>
            </a:r>
            <a:r>
              <a:rPr lang="zh-CN" altLang="en-US" sz="2000" b="1" dirty="0">
                <a:latin typeface="幼圆" pitchFamily="49" charset="-122"/>
                <a:ea typeface="幼圆" pitchFamily="49" charset="-122"/>
                <a:sym typeface="幼圆" pitchFamily="49" charset="-122"/>
              </a:rPr>
              <a:t>）。知识共享则试图在两者中间广大的灰色地带保有弹性，使得创作者可以</a:t>
            </a:r>
            <a:r>
              <a:rPr lang="zh-CN" altLang="en-US" sz="2000" b="1" dirty="0">
                <a:ea typeface="幼圆" pitchFamily="49" charset="-122"/>
              </a:rPr>
              <a:t>“</a:t>
            </a:r>
            <a:r>
              <a:rPr lang="zh-CN" altLang="en-US" sz="2000" b="1" dirty="0">
                <a:latin typeface="幼圆" pitchFamily="49" charset="-122"/>
                <a:ea typeface="幼圆" pitchFamily="49" charset="-122"/>
                <a:sym typeface="幼圆" pitchFamily="49" charset="-122"/>
              </a:rPr>
              <a:t>保留部分权利</a:t>
            </a:r>
            <a:r>
              <a:rPr lang="zh-CN" altLang="en-US" sz="2000" b="1" dirty="0">
                <a:ea typeface="幼圆" pitchFamily="49" charset="-122"/>
              </a:rPr>
              <a:t>”</a:t>
            </a:r>
            <a:r>
              <a:rPr lang="zh-CN" altLang="en-US" sz="2000" b="1" dirty="0">
                <a:latin typeface="幼圆" pitchFamily="49" charset="-122"/>
                <a:ea typeface="幼圆" pitchFamily="49" charset="-122"/>
                <a:sym typeface="幼圆" pitchFamily="49" charset="-122"/>
              </a:rPr>
              <a:t>。知识共享提供多种可供选择的授权形式及条款组合，创作者可与大众分享创作，授予其他人再散布的权利，却又能保留其他某些权利</a:t>
            </a:r>
            <a:r>
              <a:rPr lang="zh-CN" altLang="en-US" sz="2000" b="1" dirty="0" smtClean="0">
                <a:latin typeface="幼圆" pitchFamily="49" charset="-122"/>
                <a:ea typeface="幼圆" pitchFamily="49" charset="-122"/>
                <a:sym typeface="幼圆" pitchFamily="49" charset="-122"/>
              </a:rPr>
              <a:t>。</a:t>
            </a:r>
            <a:endParaRPr lang="zh-CN" altLang="en-US" sz="2000" b="1" dirty="0"/>
          </a:p>
        </p:txBody>
      </p:sp>
      <p:sp>
        <p:nvSpPr>
          <p:cNvPr id="5" name="内容占位符 3"/>
          <p:cNvSpPr txBox="1">
            <a:spLocks noChangeArrowheads="1"/>
          </p:cNvSpPr>
          <p:nvPr/>
        </p:nvSpPr>
        <p:spPr>
          <a:xfrm>
            <a:off x="4714876" y="1500174"/>
            <a:ext cx="3810000" cy="4932362"/>
          </a:xfrm>
          <a:prstGeom prst="rect">
            <a:avLst/>
          </a:prstGeom>
          <a:ln/>
        </p:spPr>
        <p:txBody>
          <a:bodyPr vert="horz" lIns="91440" tIns="45720" rIns="91440" bIns="45720" rtlCol="0">
            <a:noAutofit/>
          </a:bodyPr>
          <a:lstStyle/>
          <a:p>
            <a:pPr marL="0" marR="0" lvl="0" indent="0" algn="l" defTabSz="914400" rtl="0" eaLnBrk="1" fontAlgn="auto" latinLnBrk="0" hangingPunct="1">
              <a:lnSpc>
                <a:spcPct val="120000"/>
              </a:lnSpc>
              <a:spcBef>
                <a:spcPct val="0"/>
              </a:spcBef>
              <a:spcAft>
                <a:spcPts val="0"/>
              </a:spcAft>
              <a:buClrTx/>
              <a:buSzTx/>
              <a:buFont typeface="Wingdings 2" pitchFamily="18" charset="2"/>
              <a:buNone/>
              <a:tabLst/>
              <a:defRPr/>
            </a:pPr>
            <a:r>
              <a:rPr kumimoji="0" lang="zh-CN" altLang="en-US" sz="2000" b="1" i="0" u="none" strike="noStrike" kern="1200" cap="none" spc="0" normalizeH="0" baseline="0" noProof="0" dirty="0" smtClean="0">
                <a:ln>
                  <a:noFill/>
                </a:ln>
                <a:solidFill>
                  <a:schemeClr val="tx1"/>
                </a:solidFill>
                <a:effectLst/>
                <a:uLnTx/>
                <a:uFillTx/>
                <a:latin typeface="幼圆" pitchFamily="49" charset="-122"/>
                <a:ea typeface="幼圆" pitchFamily="49" charset="-122"/>
                <a:cs typeface="+mn-cs"/>
                <a:sym typeface="幼圆" pitchFamily="49" charset="-122"/>
              </a:rPr>
              <a:t>知识共享的诞生是为了避免现代知识产权以及版权法在信息共享方面的问题。在我们的</a:t>
            </a:r>
            <a:r>
              <a:rPr kumimoji="0" lang="en-US" sz="2000" b="1" i="0" u="none" strike="noStrike" kern="1200" cap="none" spc="0" normalizeH="0" baseline="0" noProof="0" dirty="0" smtClean="0">
                <a:ln>
                  <a:noFill/>
                </a:ln>
                <a:solidFill>
                  <a:schemeClr val="tx1"/>
                </a:solidFill>
                <a:effectLst/>
                <a:uLnTx/>
                <a:uFillTx/>
                <a:latin typeface="幼圆" pitchFamily="49" charset="-122"/>
                <a:ea typeface="幼圆" pitchFamily="49" charset="-122"/>
                <a:cs typeface="+mn-cs"/>
                <a:sym typeface="幼圆" pitchFamily="49" charset="-122"/>
              </a:rPr>
              <a:t>XLP</a:t>
            </a:r>
            <a:r>
              <a:rPr kumimoji="0" lang="zh-CN" altLang="en-US" sz="2000" b="1" i="0" u="none" strike="noStrike" kern="1200" cap="none" spc="0" normalizeH="0" baseline="0" noProof="0" dirty="0" smtClean="0">
                <a:ln>
                  <a:noFill/>
                </a:ln>
                <a:solidFill>
                  <a:schemeClr val="tx1"/>
                </a:solidFill>
                <a:effectLst/>
                <a:uLnTx/>
                <a:uFillTx/>
                <a:latin typeface="幼圆" pitchFamily="49" charset="-122"/>
                <a:ea typeface="幼圆" pitchFamily="49" charset="-122"/>
                <a:cs typeface="+mn-cs"/>
                <a:sym typeface="幼圆" pitchFamily="49" charset="-122"/>
              </a:rPr>
              <a:t>活动中会经常用到这个协议，我们所做的数字出版物在很多的时候要给他们一部分权力，这样可以让其他人来帮助你更好的完成出版物，而且还能保障自己的版权。所以知识共享是非常重要的。</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标题 1"/>
          <p:cNvSpPr>
            <a:spLocks noGrp="1" noChangeArrowheads="1"/>
          </p:cNvSpPr>
          <p:nvPr>
            <p:ph type="title" idx="4294967295"/>
          </p:nvPr>
        </p:nvSpPr>
        <p:spPr>
          <a:xfrm>
            <a:off x="0" y="241300"/>
            <a:ext cx="9144000" cy="542925"/>
          </a:xfrm>
          <a:ln/>
        </p:spPr>
        <p:txBody>
          <a:bodyPr lIns="360000" rIns="360000">
            <a:normAutofit fontScale="90000"/>
          </a:bodyPr>
          <a:lstStyle/>
          <a:p>
            <a:pPr marL="0" indent="0"/>
            <a:r>
              <a:rPr lang="zh-CN" altLang="en-US" dirty="0"/>
              <a:t>知识共享六种核心许可条款</a:t>
            </a:r>
          </a:p>
        </p:txBody>
      </p:sp>
      <p:sp>
        <p:nvSpPr>
          <p:cNvPr id="133123" name="内容占位符 2"/>
          <p:cNvSpPr>
            <a:spLocks noGrp="1" noChangeArrowheads="1"/>
          </p:cNvSpPr>
          <p:nvPr>
            <p:ph type="subTitle" idx="4294967295"/>
          </p:nvPr>
        </p:nvSpPr>
        <p:spPr>
          <a:xfrm>
            <a:off x="465138" y="1214422"/>
            <a:ext cx="8107390" cy="1038217"/>
          </a:xfrm>
          <a:ln/>
        </p:spPr>
        <p:txBody>
          <a:bodyPr>
            <a:noAutofit/>
          </a:bodyPr>
          <a:lstStyle/>
          <a:p>
            <a:pPr marL="0" indent="0">
              <a:lnSpc>
                <a:spcPct val="120000"/>
              </a:lnSpc>
              <a:spcBef>
                <a:spcPct val="0"/>
              </a:spcBef>
              <a:buFont typeface="Wingdings 2" pitchFamily="18" charset="2"/>
              <a:buNone/>
            </a:pPr>
            <a:r>
              <a:rPr lang="zh-CN" altLang="en-US" sz="2000" b="1" dirty="0" smtClean="0">
                <a:latin typeface="幼圆" pitchFamily="49" charset="-122"/>
                <a:ea typeface="幼圆" pitchFamily="49" charset="-122"/>
                <a:sym typeface="幼圆" pitchFamily="49" charset="-122"/>
              </a:rPr>
              <a:t>    知识</a:t>
            </a:r>
            <a:r>
              <a:rPr lang="zh-CN" altLang="en-US" sz="2000" b="1" dirty="0">
                <a:latin typeface="幼圆" pitchFamily="49" charset="-122"/>
                <a:ea typeface="幼圆" pitchFamily="49" charset="-122"/>
                <a:sym typeface="幼圆" pitchFamily="49" charset="-122"/>
              </a:rPr>
              <a:t>共享协议允许作者选择不同的授权条款和根据不同国家的著作权法制定的版权协议，版权持有人可以指定以下的条件：（以下条件均不适用于原始创作者）</a:t>
            </a:r>
            <a:endParaRPr lang="zh-CN" altLang="en-US" sz="2000" b="1" dirty="0"/>
          </a:p>
        </p:txBody>
      </p:sp>
      <p:graphicFrame>
        <p:nvGraphicFramePr>
          <p:cNvPr id="133124" name="Group 4"/>
          <p:cNvGraphicFramePr>
            <a:graphicFrameLocks noGrp="1"/>
          </p:cNvGraphicFramePr>
          <p:nvPr/>
        </p:nvGraphicFramePr>
        <p:xfrm>
          <a:off x="368300" y="2395538"/>
          <a:ext cx="8128000" cy="3611564"/>
        </p:xfrm>
        <a:graphic>
          <a:graphicData uri="http://schemas.openxmlformats.org/drawingml/2006/table">
            <a:tbl>
              <a:tblPr/>
              <a:tblGrid>
                <a:gridCol w="917552"/>
                <a:gridCol w="1203348"/>
                <a:gridCol w="508000"/>
                <a:gridCol w="1028700"/>
                <a:gridCol w="4470400"/>
              </a:tblGrid>
              <a:tr h="722313">
                <a:tc>
                  <a:txBody>
                    <a:bodyPr/>
                    <a:lstStyle/>
                    <a:p>
                      <a:pPr marL="0" marR="0" lvl="0" indent="0" algn="ctr"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r>
                        <a:rPr kumimoji="0" lang="zh-CN" altLang="en-US" sz="1200" b="1" i="1" u="none" strike="noStrike" cap="none" normalizeH="0" baseline="0" dirty="0" smtClean="0">
                          <a:ln>
                            <a:noFill/>
                          </a:ln>
                          <a:solidFill>
                            <a:srgbClr val="000000"/>
                          </a:solidFill>
                          <a:effectLst/>
                          <a:latin typeface="Arial" pitchFamily="34" charset="0"/>
                          <a:ea typeface="宋体" pitchFamily="2" charset="-122"/>
                          <a:sym typeface="Arial" pitchFamily="34" charset="0"/>
                        </a:rPr>
                        <a:t>标志</a:t>
                      </a:r>
                      <a:endParaRPr kumimoji="0" lang="zh-CN" altLang="en-US" sz="1800" b="1" i="1" u="none" strike="noStrike" cap="none" normalizeH="0" baseline="0" dirty="0" smtClean="0">
                        <a:ln>
                          <a:noFill/>
                        </a:ln>
                        <a:solidFill>
                          <a:schemeClr val="accent2"/>
                        </a:solidFill>
                        <a:effectLst/>
                        <a:latin typeface="Arial" pitchFamily="34" charset="0"/>
                        <a:ea typeface="微软雅黑" pitchFamily="34" charset="-122"/>
                        <a:sym typeface="Arial" pitchFamily="34" charset="0"/>
                      </a:endParaRP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r>
                        <a:rPr kumimoji="0" lang="zh-CN" altLang="en-US" sz="1200" b="1" i="1" u="none" strike="noStrike" cap="none" normalizeH="0" baseline="0" smtClean="0">
                          <a:ln>
                            <a:noFill/>
                          </a:ln>
                          <a:solidFill>
                            <a:srgbClr val="000000"/>
                          </a:solidFill>
                          <a:effectLst/>
                          <a:latin typeface="Arial" pitchFamily="34" charset="0"/>
                          <a:ea typeface="宋体" pitchFamily="2" charset="-122"/>
                          <a:sym typeface="Arial" pitchFamily="34" charset="0"/>
                        </a:rPr>
                        <a:t>英文</a:t>
                      </a:r>
                      <a:endParaRPr kumimoji="0" lang="zh-CN" altLang="en-US" sz="1800" b="1" i="1" u="none" strike="noStrike" cap="none" normalizeH="0" baseline="0" smtClean="0">
                        <a:ln>
                          <a:noFill/>
                        </a:ln>
                        <a:solidFill>
                          <a:schemeClr val="accent2"/>
                        </a:solidFill>
                        <a:effectLst/>
                        <a:latin typeface="Arial" pitchFamily="34" charset="0"/>
                        <a:ea typeface="微软雅黑" pitchFamily="34" charset="-122"/>
                        <a:sym typeface="Arial" pitchFamily="34" charset="0"/>
                      </a:endParaRP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r>
                        <a:rPr kumimoji="0" lang="zh-CN" altLang="en-US" sz="1200" b="1" i="1" u="none" strike="noStrike" cap="none" normalizeH="0" baseline="0" smtClean="0">
                          <a:ln>
                            <a:noFill/>
                          </a:ln>
                          <a:solidFill>
                            <a:srgbClr val="000000"/>
                          </a:solidFill>
                          <a:effectLst/>
                          <a:latin typeface="Arial" pitchFamily="34" charset="0"/>
                          <a:ea typeface="宋体" pitchFamily="2" charset="-122"/>
                          <a:sym typeface="Arial" pitchFamily="34" charset="0"/>
                        </a:rPr>
                        <a:t>缩写</a:t>
                      </a:r>
                      <a:endParaRPr kumimoji="0" lang="zh-CN" altLang="en-US" sz="1800" b="1" i="1" u="none" strike="noStrike" cap="none" normalizeH="0" baseline="0" smtClean="0">
                        <a:ln>
                          <a:noFill/>
                        </a:ln>
                        <a:solidFill>
                          <a:schemeClr val="accent2"/>
                        </a:solidFill>
                        <a:effectLst/>
                        <a:latin typeface="Arial" pitchFamily="34" charset="0"/>
                        <a:ea typeface="微软雅黑" pitchFamily="34" charset="-122"/>
                        <a:sym typeface="Arial" pitchFamily="34" charset="0"/>
                      </a:endParaRP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r>
                        <a:rPr kumimoji="0" lang="zh-CN" altLang="en-US" sz="1200" b="1" i="1" u="none" strike="noStrike" cap="none" normalizeH="0" baseline="0" smtClean="0">
                          <a:ln>
                            <a:noFill/>
                          </a:ln>
                          <a:solidFill>
                            <a:srgbClr val="000000"/>
                          </a:solidFill>
                          <a:effectLst/>
                          <a:latin typeface="Arial" pitchFamily="34" charset="0"/>
                          <a:ea typeface="宋体" pitchFamily="2" charset="-122"/>
                          <a:sym typeface="Arial" pitchFamily="34" charset="0"/>
                        </a:rPr>
                        <a:t>全称</a:t>
                      </a:r>
                      <a:endParaRPr kumimoji="0" lang="zh-CN" altLang="en-US" sz="1800" b="1" i="1" u="none" strike="noStrike" cap="none" normalizeH="0" baseline="0" smtClean="0">
                        <a:ln>
                          <a:noFill/>
                        </a:ln>
                        <a:solidFill>
                          <a:schemeClr val="accent2"/>
                        </a:solidFill>
                        <a:effectLst/>
                        <a:latin typeface="Arial" pitchFamily="34" charset="0"/>
                        <a:ea typeface="微软雅黑" pitchFamily="34" charset="-122"/>
                        <a:sym typeface="Arial" pitchFamily="34" charset="0"/>
                      </a:endParaRP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r>
                        <a:rPr kumimoji="0" lang="zh-CN" altLang="en-US" sz="1200" b="1" i="1" u="none" strike="noStrike" cap="none" normalizeH="0" baseline="0" dirty="0" smtClean="0">
                          <a:ln>
                            <a:noFill/>
                          </a:ln>
                          <a:solidFill>
                            <a:srgbClr val="000000"/>
                          </a:solidFill>
                          <a:effectLst/>
                          <a:latin typeface="Arial" pitchFamily="34" charset="0"/>
                          <a:ea typeface="宋体" pitchFamily="2" charset="-122"/>
                          <a:sym typeface="Arial" pitchFamily="34" charset="0"/>
                        </a:rPr>
                        <a:t>说明</a:t>
                      </a:r>
                      <a:endParaRPr kumimoji="0" lang="zh-CN" altLang="en-US" sz="1800" b="1" i="1" u="none" strike="noStrike" cap="none" normalizeH="0" baseline="0" dirty="0" smtClean="0">
                        <a:ln>
                          <a:noFill/>
                        </a:ln>
                        <a:solidFill>
                          <a:schemeClr val="accent2"/>
                        </a:solidFill>
                        <a:effectLst/>
                        <a:latin typeface="Arial" pitchFamily="34" charset="0"/>
                        <a:ea typeface="微软雅黑" pitchFamily="34" charset="-122"/>
                        <a:sym typeface="Arial" pitchFamily="34" charset="0"/>
                      </a:endParaRP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2F2F2"/>
                    </a:solidFill>
                  </a:tcPr>
                </a:tc>
              </a:tr>
              <a:tr h="722313">
                <a:tc>
                  <a:txBody>
                    <a:bodyPr/>
                    <a:lstStyle/>
                    <a:p>
                      <a:pPr marL="0" marR="0" lvl="0" indent="0" algn="l"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endParaRPr kumimoji="0" lang="zh-CN" altLang="zh-CN" sz="1200" b="1" i="1" u="none" strike="noStrike" cap="none" normalizeH="0" baseline="0" smtClean="0">
                        <a:ln>
                          <a:noFill/>
                        </a:ln>
                        <a:solidFill>
                          <a:srgbClr val="000000"/>
                        </a:solidFill>
                        <a:effectLst/>
                        <a:latin typeface="Arial" pitchFamily="34" charset="0"/>
                        <a:ea typeface="宋体" pitchFamily="2" charset="-122"/>
                        <a:sym typeface="Arial" pitchFamily="34" charset="0"/>
                      </a:endParaRP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r>
                        <a:rPr kumimoji="0" lang="en-US" sz="1200" b="1" i="1" u="none" strike="noStrike" cap="none" normalizeH="0" baseline="0" smtClean="0">
                          <a:ln>
                            <a:noFill/>
                          </a:ln>
                          <a:solidFill>
                            <a:srgbClr val="000000"/>
                          </a:solidFill>
                          <a:effectLst/>
                          <a:latin typeface="Arial" pitchFamily="34" charset="0"/>
                          <a:ea typeface="宋体" pitchFamily="2" charset="-122"/>
                          <a:sym typeface="Arial" pitchFamily="34" charset="0"/>
                        </a:rPr>
                        <a:t>Attribution</a:t>
                      </a:r>
                      <a:endParaRPr kumimoji="0" lang="zh-CN" altLang="en-US" sz="1800" b="1" i="1" u="none" strike="noStrike" cap="none" normalizeH="0" baseline="0" smtClean="0">
                        <a:ln>
                          <a:noFill/>
                        </a:ln>
                        <a:solidFill>
                          <a:schemeClr val="accent2"/>
                        </a:solidFill>
                        <a:effectLst/>
                        <a:latin typeface="Arial" pitchFamily="34" charset="0"/>
                        <a:ea typeface="微软雅黑" pitchFamily="34" charset="-122"/>
                        <a:sym typeface="Arial" pitchFamily="34" charset="0"/>
                      </a:endParaRP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r>
                        <a:rPr kumimoji="0" lang="en-US" sz="1200" b="1" i="1" u="none" strike="noStrike" cap="none" normalizeH="0" baseline="0" smtClean="0">
                          <a:ln>
                            <a:noFill/>
                          </a:ln>
                          <a:solidFill>
                            <a:srgbClr val="000000"/>
                          </a:solidFill>
                          <a:effectLst/>
                          <a:latin typeface="Arial" pitchFamily="34" charset="0"/>
                          <a:ea typeface="宋体" pitchFamily="2" charset="-122"/>
                          <a:sym typeface="Arial" pitchFamily="34" charset="0"/>
                        </a:rPr>
                        <a:t>BY</a:t>
                      </a: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r>
                        <a:rPr kumimoji="0" lang="zh-CN" altLang="en-US" sz="1200" b="1" i="1" u="none" strike="noStrike" cap="none" normalizeH="0" baseline="0" dirty="0" smtClean="0">
                          <a:ln>
                            <a:noFill/>
                          </a:ln>
                          <a:solidFill>
                            <a:srgbClr val="000000"/>
                          </a:solidFill>
                          <a:effectLst/>
                          <a:latin typeface="Arial" pitchFamily="34" charset="0"/>
                          <a:ea typeface="宋体" pitchFamily="2" charset="-122"/>
                          <a:sym typeface="Arial" pitchFamily="34" charset="0"/>
                        </a:rPr>
                        <a:t>署名</a:t>
                      </a: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r>
                        <a:rPr kumimoji="0" lang="zh-CN" altLang="en-US" sz="1200" b="1" i="1" u="none" strike="noStrike" cap="none" normalizeH="0" baseline="0" dirty="0" smtClean="0">
                          <a:ln>
                            <a:noFill/>
                          </a:ln>
                          <a:solidFill>
                            <a:srgbClr val="000000"/>
                          </a:solidFill>
                          <a:effectLst/>
                          <a:latin typeface="Arial" pitchFamily="34" charset="0"/>
                          <a:ea typeface="宋体" pitchFamily="2" charset="-122"/>
                          <a:sym typeface="Arial" pitchFamily="34" charset="0"/>
                        </a:rPr>
                        <a:t>您（使用者）可以复制、发行、展览、表演、放映、广播或通过信息网络传播本作品；您必须按照作者或者许可人指定的方式对作品进行署名。</a:t>
                      </a:r>
                      <a:endParaRPr kumimoji="0" lang="zh-CN" altLang="en-US" sz="1800" b="1" i="1" u="none" strike="noStrike" cap="none" normalizeH="0" baseline="0" dirty="0" smtClean="0">
                        <a:ln>
                          <a:noFill/>
                        </a:ln>
                        <a:solidFill>
                          <a:schemeClr val="accent2"/>
                        </a:solidFill>
                        <a:effectLst/>
                        <a:latin typeface="Arial" pitchFamily="34" charset="0"/>
                        <a:ea typeface="微软雅黑" pitchFamily="34" charset="-122"/>
                        <a:sym typeface="Arial" pitchFamily="34" charset="0"/>
                      </a:endParaRP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r>
              <a:tr h="720725">
                <a:tc>
                  <a:txBody>
                    <a:bodyPr/>
                    <a:lstStyle/>
                    <a:p>
                      <a:pPr marL="0" marR="0" lvl="0" indent="0" algn="l"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endParaRPr kumimoji="0" lang="zh-CN" altLang="zh-CN" sz="1200" b="1" i="1" u="none" strike="noStrike" cap="none" normalizeH="0" baseline="0" smtClean="0">
                        <a:ln>
                          <a:noFill/>
                        </a:ln>
                        <a:solidFill>
                          <a:srgbClr val="000000"/>
                        </a:solidFill>
                        <a:effectLst/>
                        <a:latin typeface="Arial" pitchFamily="34" charset="0"/>
                        <a:ea typeface="宋体" pitchFamily="2" charset="-122"/>
                        <a:sym typeface="Arial" pitchFamily="34" charset="0"/>
                      </a:endParaRP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r>
                        <a:rPr kumimoji="0" lang="en-US" sz="1200" b="1" i="1" u="none" strike="noStrike" cap="none" normalizeH="0" baseline="0" smtClean="0">
                          <a:ln>
                            <a:noFill/>
                          </a:ln>
                          <a:solidFill>
                            <a:srgbClr val="000000"/>
                          </a:solidFill>
                          <a:effectLst/>
                          <a:latin typeface="Arial" pitchFamily="34" charset="0"/>
                          <a:ea typeface="宋体" pitchFamily="2" charset="-122"/>
                          <a:sym typeface="Arial" pitchFamily="34" charset="0"/>
                        </a:rPr>
                        <a:t>NonCommercial</a:t>
                      </a:r>
                      <a:endParaRPr kumimoji="0" lang="zh-CN" altLang="en-US" sz="1800" b="1" i="1" u="none" strike="noStrike" cap="none" normalizeH="0" baseline="0" smtClean="0">
                        <a:ln>
                          <a:noFill/>
                        </a:ln>
                        <a:solidFill>
                          <a:schemeClr val="accent2"/>
                        </a:solidFill>
                        <a:effectLst/>
                        <a:latin typeface="Arial" pitchFamily="34" charset="0"/>
                        <a:ea typeface="微软雅黑" pitchFamily="34" charset="-122"/>
                        <a:sym typeface="Arial" pitchFamily="34" charset="0"/>
                      </a:endParaRP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r>
                        <a:rPr kumimoji="0" lang="en-US" sz="1200" b="1" i="1" u="none" strike="noStrike" cap="none" normalizeH="0" baseline="0" smtClean="0">
                          <a:ln>
                            <a:noFill/>
                          </a:ln>
                          <a:solidFill>
                            <a:srgbClr val="000000"/>
                          </a:solidFill>
                          <a:effectLst/>
                          <a:latin typeface="Arial" pitchFamily="34" charset="0"/>
                          <a:ea typeface="宋体" pitchFamily="2" charset="-122"/>
                          <a:sym typeface="Arial" pitchFamily="34" charset="0"/>
                        </a:rPr>
                        <a:t>NC</a:t>
                      </a: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r>
                        <a:rPr kumimoji="0" lang="zh-CN" altLang="en-US" sz="1200" b="1" i="1" u="none" strike="noStrike" cap="none" normalizeH="0" baseline="0" smtClean="0">
                          <a:ln>
                            <a:noFill/>
                          </a:ln>
                          <a:solidFill>
                            <a:srgbClr val="000000"/>
                          </a:solidFill>
                          <a:effectLst/>
                          <a:latin typeface="Arial" pitchFamily="34" charset="0"/>
                          <a:ea typeface="宋体" pitchFamily="2" charset="-122"/>
                          <a:sym typeface="Arial" pitchFamily="34" charset="0"/>
                        </a:rPr>
                        <a:t>非商业性使用</a:t>
                      </a: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r>
                        <a:rPr kumimoji="0" lang="zh-CN" altLang="en-US" sz="1200" b="1" i="1" u="none" strike="noStrike" cap="none" normalizeH="0" baseline="0" dirty="0" smtClean="0">
                          <a:ln>
                            <a:noFill/>
                          </a:ln>
                          <a:solidFill>
                            <a:srgbClr val="000000"/>
                          </a:solidFill>
                          <a:effectLst/>
                          <a:latin typeface="Arial" pitchFamily="34" charset="0"/>
                          <a:ea typeface="宋体" pitchFamily="2" charset="-122"/>
                          <a:sym typeface="Arial" pitchFamily="34" charset="0"/>
                        </a:rPr>
                        <a:t>您可以自由复制、散布、展示及演出本作品；您不得</a:t>
                      </a:r>
                      <a:r>
                        <a:rPr kumimoji="0" lang="zh-CN" altLang="en-US" sz="1200" b="1" i="1" u="none" strike="noStrike" cap="none" normalizeH="0" baseline="0" dirty="0" smtClean="0">
                          <a:ln>
                            <a:noFill/>
                          </a:ln>
                          <a:solidFill>
                            <a:schemeClr val="tx1"/>
                          </a:solidFill>
                          <a:effectLst/>
                          <a:latin typeface="Arial" pitchFamily="34" charset="0"/>
                          <a:ea typeface="宋体" pitchFamily="2" charset="-122"/>
                          <a:sym typeface="Arial" pitchFamily="34" charset="0"/>
                        </a:rPr>
                        <a:t>为商业目的</a:t>
                      </a:r>
                      <a:r>
                        <a:rPr kumimoji="0" lang="zh-CN" altLang="en-US" sz="1200" b="1" i="1" u="none" strike="noStrike" cap="none" normalizeH="0" baseline="0" dirty="0" smtClean="0">
                          <a:ln>
                            <a:noFill/>
                          </a:ln>
                          <a:solidFill>
                            <a:srgbClr val="000000"/>
                          </a:solidFill>
                          <a:effectLst/>
                          <a:latin typeface="Arial" pitchFamily="34" charset="0"/>
                          <a:ea typeface="宋体" pitchFamily="2" charset="-122"/>
                          <a:sym typeface="Arial" pitchFamily="34" charset="0"/>
                        </a:rPr>
                        <a:t>而使用本作品。</a:t>
                      </a:r>
                      <a:endParaRPr kumimoji="0" lang="zh-CN" altLang="en-US" sz="1800" b="1" i="1" u="none" strike="noStrike" cap="none" normalizeH="0" baseline="0" dirty="0" smtClean="0">
                        <a:ln>
                          <a:noFill/>
                        </a:ln>
                        <a:solidFill>
                          <a:schemeClr val="accent2"/>
                        </a:solidFill>
                        <a:effectLst/>
                        <a:latin typeface="Arial" pitchFamily="34" charset="0"/>
                        <a:ea typeface="微软雅黑" pitchFamily="34" charset="-122"/>
                        <a:sym typeface="Arial" pitchFamily="34" charset="0"/>
                      </a:endParaRP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r>
              <a:tr h="723900">
                <a:tc>
                  <a:txBody>
                    <a:bodyPr/>
                    <a:lstStyle/>
                    <a:p>
                      <a:pPr marL="0" marR="0" lvl="0" indent="0" algn="l"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endParaRPr kumimoji="0" lang="zh-CN" altLang="zh-CN" sz="1200" b="1" i="1" u="none" strike="noStrike" cap="none" normalizeH="0" baseline="0" smtClean="0">
                        <a:ln>
                          <a:noFill/>
                        </a:ln>
                        <a:solidFill>
                          <a:srgbClr val="000000"/>
                        </a:solidFill>
                        <a:effectLst/>
                        <a:latin typeface="Arial" pitchFamily="34" charset="0"/>
                        <a:ea typeface="宋体" pitchFamily="2" charset="-122"/>
                        <a:sym typeface="Arial" pitchFamily="34" charset="0"/>
                      </a:endParaRP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r>
                        <a:rPr kumimoji="0" lang="en-US" sz="1200" b="1" i="1" u="none" strike="noStrike" cap="none" normalizeH="0" baseline="0" smtClean="0">
                          <a:ln>
                            <a:noFill/>
                          </a:ln>
                          <a:solidFill>
                            <a:srgbClr val="000000"/>
                          </a:solidFill>
                          <a:effectLst/>
                          <a:latin typeface="Arial" pitchFamily="34" charset="0"/>
                          <a:ea typeface="宋体" pitchFamily="2" charset="-122"/>
                          <a:sym typeface="Arial" pitchFamily="34" charset="0"/>
                        </a:rPr>
                        <a:t>NoDerivs</a:t>
                      </a:r>
                      <a:endParaRPr kumimoji="0" lang="zh-CN" altLang="en-US" sz="1800" b="1" i="1" u="none" strike="noStrike" cap="none" normalizeH="0" baseline="0" smtClean="0">
                        <a:ln>
                          <a:noFill/>
                        </a:ln>
                        <a:solidFill>
                          <a:schemeClr val="accent2"/>
                        </a:solidFill>
                        <a:effectLst/>
                        <a:latin typeface="Arial" pitchFamily="34" charset="0"/>
                        <a:ea typeface="微软雅黑" pitchFamily="34" charset="-122"/>
                        <a:sym typeface="Arial" pitchFamily="34" charset="0"/>
                      </a:endParaRP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r>
                        <a:rPr kumimoji="0" lang="en-US" sz="1200" b="1" i="1" u="none" strike="noStrike" cap="none" normalizeH="0" baseline="0" smtClean="0">
                          <a:ln>
                            <a:noFill/>
                          </a:ln>
                          <a:solidFill>
                            <a:srgbClr val="000000"/>
                          </a:solidFill>
                          <a:effectLst/>
                          <a:latin typeface="Arial" pitchFamily="34" charset="0"/>
                          <a:ea typeface="宋体" pitchFamily="2" charset="-122"/>
                          <a:sym typeface="Arial" pitchFamily="34" charset="0"/>
                        </a:rPr>
                        <a:t>ND</a:t>
                      </a: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r>
                        <a:rPr kumimoji="0" lang="zh-CN" altLang="en-US" sz="1200" b="1" i="1" u="none" strike="noStrike" cap="none" normalizeH="0" baseline="0" smtClean="0">
                          <a:ln>
                            <a:noFill/>
                          </a:ln>
                          <a:solidFill>
                            <a:schemeClr val="tx1"/>
                          </a:solidFill>
                          <a:effectLst/>
                          <a:latin typeface="Arial" pitchFamily="34" charset="0"/>
                          <a:ea typeface="宋体" pitchFamily="2" charset="-122"/>
                          <a:sym typeface="Arial" pitchFamily="34" charset="0"/>
                        </a:rPr>
                        <a:t>禁止演绎</a:t>
                      </a: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r>
                        <a:rPr kumimoji="0" lang="zh-CN" altLang="en-US" sz="1200" b="1" i="1" u="none" strike="noStrike" cap="none" normalizeH="0" baseline="0" dirty="0" smtClean="0">
                          <a:ln>
                            <a:noFill/>
                          </a:ln>
                          <a:solidFill>
                            <a:schemeClr val="tx1"/>
                          </a:solidFill>
                          <a:effectLst/>
                          <a:latin typeface="Arial" pitchFamily="34" charset="0"/>
                          <a:ea typeface="宋体" pitchFamily="2" charset="-122"/>
                          <a:sym typeface="Arial" pitchFamily="34" charset="0"/>
                        </a:rPr>
                        <a:t>您可以自由复制、散布、展示及演出本作品；您不得改变、转变或更改本作品。</a:t>
                      </a:r>
                      <a:endParaRPr kumimoji="0" lang="zh-CN" altLang="en-US" sz="1800" b="1" i="1" u="none" strike="noStrike" cap="none" normalizeH="0" baseline="0" dirty="0" smtClean="0">
                        <a:ln>
                          <a:noFill/>
                        </a:ln>
                        <a:solidFill>
                          <a:schemeClr val="tx1"/>
                        </a:solidFill>
                        <a:effectLst/>
                        <a:latin typeface="Arial" pitchFamily="34" charset="0"/>
                        <a:ea typeface="微软雅黑" pitchFamily="34" charset="-122"/>
                        <a:sym typeface="Arial" pitchFamily="34" charset="0"/>
                      </a:endParaRP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r>
              <a:tr h="722313">
                <a:tc>
                  <a:txBody>
                    <a:bodyPr/>
                    <a:lstStyle/>
                    <a:p>
                      <a:pPr marL="0" marR="0" lvl="0" indent="0" algn="l"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endParaRPr kumimoji="0" lang="zh-CN" altLang="zh-CN" sz="1200" b="1" i="1" u="none" strike="noStrike" cap="none" normalizeH="0" baseline="0" smtClean="0">
                        <a:ln>
                          <a:noFill/>
                        </a:ln>
                        <a:solidFill>
                          <a:srgbClr val="000000"/>
                        </a:solidFill>
                        <a:effectLst/>
                        <a:latin typeface="Arial" pitchFamily="34" charset="0"/>
                        <a:ea typeface="宋体" pitchFamily="2" charset="-122"/>
                        <a:sym typeface="Arial" pitchFamily="34" charset="0"/>
                      </a:endParaRP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r>
                        <a:rPr kumimoji="0" lang="en-US" sz="1200" b="1" i="1" u="none" strike="noStrike" cap="none" normalizeH="0" baseline="0" smtClean="0">
                          <a:ln>
                            <a:noFill/>
                          </a:ln>
                          <a:solidFill>
                            <a:srgbClr val="000000"/>
                          </a:solidFill>
                          <a:effectLst/>
                          <a:latin typeface="Arial" pitchFamily="34" charset="0"/>
                          <a:ea typeface="宋体" pitchFamily="2" charset="-122"/>
                          <a:sym typeface="Arial" pitchFamily="34" charset="0"/>
                        </a:rPr>
                        <a:t>ShareAlike</a:t>
                      </a:r>
                      <a:endParaRPr kumimoji="0" lang="zh-CN" altLang="en-US" sz="1800" b="1" i="1" u="none" strike="noStrike" cap="none" normalizeH="0" baseline="0" smtClean="0">
                        <a:ln>
                          <a:noFill/>
                        </a:ln>
                        <a:solidFill>
                          <a:schemeClr val="accent2"/>
                        </a:solidFill>
                        <a:effectLst/>
                        <a:latin typeface="Arial" pitchFamily="34" charset="0"/>
                        <a:ea typeface="微软雅黑" pitchFamily="34" charset="-122"/>
                        <a:sym typeface="Arial" pitchFamily="34" charset="0"/>
                      </a:endParaRP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r>
                        <a:rPr kumimoji="0" lang="en-US" sz="1200" b="1" i="1" u="none" strike="noStrike" cap="none" normalizeH="0" baseline="0" smtClean="0">
                          <a:ln>
                            <a:noFill/>
                          </a:ln>
                          <a:solidFill>
                            <a:srgbClr val="000000"/>
                          </a:solidFill>
                          <a:effectLst/>
                          <a:latin typeface="Arial" pitchFamily="34" charset="0"/>
                          <a:ea typeface="宋体" pitchFamily="2" charset="-122"/>
                          <a:sym typeface="Arial" pitchFamily="34" charset="0"/>
                        </a:rPr>
                        <a:t>SA</a:t>
                      </a: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r>
                        <a:rPr kumimoji="0" lang="zh-CN" altLang="en-US" sz="1200" b="1" i="1" u="none" strike="noStrike" cap="none" normalizeH="0" baseline="0" smtClean="0">
                          <a:ln>
                            <a:noFill/>
                          </a:ln>
                          <a:solidFill>
                            <a:srgbClr val="000000"/>
                          </a:solidFill>
                          <a:effectLst/>
                          <a:latin typeface="Arial" pitchFamily="34" charset="0"/>
                          <a:ea typeface="宋体" pitchFamily="2" charset="-122"/>
                          <a:sym typeface="Arial" pitchFamily="34" charset="0"/>
                        </a:rPr>
                        <a:t>相同方式共享</a:t>
                      </a: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r>
                        <a:rPr kumimoji="0" lang="zh-CN" altLang="en-US" sz="1200" b="1" i="1" u="none" strike="noStrike" cap="none" normalizeH="0" baseline="0" dirty="0" smtClean="0">
                          <a:ln>
                            <a:noFill/>
                          </a:ln>
                          <a:solidFill>
                            <a:srgbClr val="000000"/>
                          </a:solidFill>
                          <a:effectLst/>
                          <a:latin typeface="Arial" pitchFamily="34" charset="0"/>
                          <a:ea typeface="宋体" pitchFamily="2" charset="-122"/>
                          <a:sym typeface="Arial" pitchFamily="34" charset="0"/>
                        </a:rPr>
                        <a:t>您可以自由复制、散布、展示及演出本作品；若您改变、转变或更改本作品，仅在遵守与本作品相同的授权条款下，您才能散布由本作品</a:t>
                      </a:r>
                      <a:r>
                        <a:rPr kumimoji="0" lang="zh-CN" altLang="en-US" sz="1200" b="1" i="1" u="none" strike="noStrike" cap="none" normalizeH="0" baseline="0" dirty="0" smtClean="0">
                          <a:ln>
                            <a:noFill/>
                          </a:ln>
                          <a:solidFill>
                            <a:schemeClr val="tx1"/>
                          </a:solidFill>
                          <a:effectLst/>
                          <a:latin typeface="Arial" pitchFamily="34" charset="0"/>
                          <a:ea typeface="宋体" pitchFamily="2" charset="-122"/>
                          <a:sym typeface="Arial" pitchFamily="34" charset="0"/>
                        </a:rPr>
                        <a:t>产生的派生作品。</a:t>
                      </a:r>
                      <a:endParaRPr kumimoji="0" lang="zh-CN" altLang="en-US" sz="1800" b="1" i="1" u="none" strike="noStrike" cap="none" normalizeH="0" baseline="0" dirty="0" smtClean="0">
                        <a:ln>
                          <a:noFill/>
                        </a:ln>
                        <a:solidFill>
                          <a:schemeClr val="tx1"/>
                        </a:solidFill>
                        <a:effectLst/>
                        <a:latin typeface="Arial" pitchFamily="34" charset="0"/>
                        <a:ea typeface="微软雅黑" pitchFamily="34" charset="-122"/>
                        <a:sym typeface="Arial" pitchFamily="34" charset="0"/>
                      </a:endParaRP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r>
            </a:tbl>
          </a:graphicData>
        </a:graphic>
      </p:graphicFrame>
      <p:pic>
        <p:nvPicPr>
          <p:cNvPr id="133162" name="Picture 6"/>
          <p:cNvPicPr>
            <a:picLocks noChangeAspect="1" noChangeArrowheads="1"/>
          </p:cNvPicPr>
          <p:nvPr/>
        </p:nvPicPr>
        <p:blipFill>
          <a:blip r:embed="rId2"/>
          <a:srcRect/>
          <a:stretch>
            <a:fillRect/>
          </a:stretch>
        </p:blipFill>
        <p:spPr bwMode="auto">
          <a:xfrm>
            <a:off x="465138" y="3162300"/>
            <a:ext cx="609600" cy="609600"/>
          </a:xfrm>
          <a:prstGeom prst="rect">
            <a:avLst/>
          </a:prstGeom>
          <a:noFill/>
          <a:ln w="9525" cmpd="sng">
            <a:noFill/>
            <a:bevel/>
            <a:headEnd/>
            <a:tailEnd/>
          </a:ln>
        </p:spPr>
      </p:pic>
      <p:pic>
        <p:nvPicPr>
          <p:cNvPr id="133163" name="Picture 7"/>
          <p:cNvPicPr>
            <a:picLocks noChangeAspect="1" noChangeArrowheads="1"/>
          </p:cNvPicPr>
          <p:nvPr/>
        </p:nvPicPr>
        <p:blipFill>
          <a:blip r:embed="rId3"/>
          <a:srcRect/>
          <a:stretch>
            <a:fillRect/>
          </a:stretch>
        </p:blipFill>
        <p:spPr bwMode="auto">
          <a:xfrm>
            <a:off x="461963" y="3898900"/>
            <a:ext cx="609600" cy="609600"/>
          </a:xfrm>
          <a:prstGeom prst="rect">
            <a:avLst/>
          </a:prstGeom>
          <a:noFill/>
          <a:ln w="9525" cmpd="sng">
            <a:noFill/>
            <a:bevel/>
            <a:headEnd/>
            <a:tailEnd/>
          </a:ln>
        </p:spPr>
      </p:pic>
      <p:pic>
        <p:nvPicPr>
          <p:cNvPr id="133164" name="Picture 8"/>
          <p:cNvPicPr>
            <a:picLocks noChangeAspect="1" noChangeArrowheads="1"/>
          </p:cNvPicPr>
          <p:nvPr/>
        </p:nvPicPr>
        <p:blipFill>
          <a:blip r:embed="rId4"/>
          <a:srcRect/>
          <a:stretch>
            <a:fillRect/>
          </a:stretch>
        </p:blipFill>
        <p:spPr bwMode="auto">
          <a:xfrm>
            <a:off x="465138" y="4635500"/>
            <a:ext cx="609600" cy="609600"/>
          </a:xfrm>
          <a:prstGeom prst="rect">
            <a:avLst/>
          </a:prstGeom>
          <a:noFill/>
          <a:ln w="9525" cmpd="sng">
            <a:noFill/>
            <a:bevel/>
            <a:headEnd/>
            <a:tailEnd/>
          </a:ln>
        </p:spPr>
      </p:pic>
      <p:pic>
        <p:nvPicPr>
          <p:cNvPr id="133165" name="Picture 9"/>
          <p:cNvPicPr>
            <a:picLocks noChangeAspect="1" noChangeArrowheads="1"/>
          </p:cNvPicPr>
          <p:nvPr/>
        </p:nvPicPr>
        <p:blipFill>
          <a:blip r:embed="rId5"/>
          <a:srcRect/>
          <a:stretch>
            <a:fillRect/>
          </a:stretch>
        </p:blipFill>
        <p:spPr bwMode="auto">
          <a:xfrm>
            <a:off x="465138" y="5359400"/>
            <a:ext cx="609600" cy="609600"/>
          </a:xfrm>
          <a:prstGeom prst="rect">
            <a:avLst/>
          </a:prstGeom>
          <a:noFill/>
          <a:ln w="9525" cmpd="sng">
            <a:noFill/>
            <a:bevel/>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标题 1"/>
          <p:cNvSpPr>
            <a:spLocks noGrp="1" noChangeArrowheads="1"/>
          </p:cNvSpPr>
          <p:nvPr>
            <p:ph type="title" idx="4294967295"/>
          </p:nvPr>
        </p:nvSpPr>
        <p:spPr>
          <a:xfrm>
            <a:off x="0" y="241300"/>
            <a:ext cx="9144000" cy="542925"/>
          </a:xfrm>
          <a:ln/>
        </p:spPr>
        <p:txBody>
          <a:bodyPr lIns="360000" rIns="360000">
            <a:normAutofit fontScale="90000"/>
          </a:bodyPr>
          <a:lstStyle/>
          <a:p>
            <a:pPr marL="0" indent="0"/>
            <a:r>
              <a:rPr lang="zh-CN" altLang="en-US"/>
              <a:t>六套含不同条件的CC协议</a:t>
            </a:r>
          </a:p>
        </p:txBody>
      </p:sp>
      <p:pic>
        <p:nvPicPr>
          <p:cNvPr id="134147" name="Picture 2"/>
          <p:cNvPicPr preferRelativeResize="0">
            <a:picLocks noGrp="1" noChangeAspect="1" noChangeArrowheads="1"/>
          </p:cNvPicPr>
          <p:nvPr>
            <p:ph sz="quarter" idx="4294967295"/>
          </p:nvPr>
        </p:nvPicPr>
        <p:blipFill>
          <a:blip r:embed="rId2"/>
          <a:srcRect/>
          <a:stretch>
            <a:fillRect/>
          </a:stretch>
        </p:blipFill>
        <p:spPr>
          <a:xfrm>
            <a:off x="820738" y="1595438"/>
            <a:ext cx="7262812" cy="3876675"/>
          </a:xfrm>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文本框 11"/>
          <p:cNvSpPr>
            <a:spLocks noChangeArrowheads="1"/>
          </p:cNvSpPr>
          <p:nvPr/>
        </p:nvSpPr>
        <p:spPr bwMode="auto">
          <a:xfrm>
            <a:off x="887413" y="798513"/>
            <a:ext cx="7823200" cy="5579797"/>
          </a:xfrm>
          <a:prstGeom prst="rect">
            <a:avLst/>
          </a:prstGeom>
          <a:noFill/>
          <a:ln w="9525" cmpd="sng">
            <a:noFill/>
            <a:bevel/>
            <a:headEnd/>
            <a:tailEnd/>
          </a:ln>
        </p:spPr>
        <p:txBody>
          <a:bodyPr>
            <a:spAutoFit/>
          </a:bodyPr>
          <a:lstStyle/>
          <a:p>
            <a:pPr>
              <a:lnSpc>
                <a:spcPct val="130000"/>
              </a:lnSpc>
            </a:pPr>
            <a:r>
              <a:rPr lang="zh-CN" altLang="en-US" sz="1200" dirty="0">
                <a:solidFill>
                  <a:srgbClr val="000000"/>
                </a:solidFill>
                <a:latin typeface="幼圆" pitchFamily="49" charset="-122"/>
                <a:ea typeface="幼圆" pitchFamily="49" charset="-122"/>
                <a:sym typeface="幼圆" pitchFamily="49" charset="-122"/>
              </a:rPr>
              <a:t>               </a:t>
            </a:r>
            <a:endParaRPr lang="en-US" sz="1200" dirty="0">
              <a:solidFill>
                <a:srgbClr val="000000"/>
              </a:solidFill>
              <a:latin typeface="幼圆" pitchFamily="49" charset="-122"/>
              <a:ea typeface="幼圆" pitchFamily="49" charset="-122"/>
              <a:sym typeface="幼圆" pitchFamily="49" charset="-122"/>
            </a:endParaRPr>
          </a:p>
          <a:p>
            <a:pPr>
              <a:lnSpc>
                <a:spcPct val="130000"/>
              </a:lnSpc>
            </a:pPr>
            <a:r>
              <a:rPr lang="en-US" sz="1200" b="1" dirty="0">
                <a:solidFill>
                  <a:srgbClr val="000000"/>
                </a:solidFill>
                <a:latin typeface="幼圆" pitchFamily="49" charset="-122"/>
                <a:ea typeface="幼圆" pitchFamily="49" charset="-122"/>
                <a:sym typeface="幼圆" pitchFamily="49" charset="-122"/>
              </a:rPr>
              <a:t>                 </a:t>
            </a:r>
            <a:r>
              <a:rPr lang="zh-CN" altLang="en-US" sz="1200" b="1" dirty="0">
                <a:solidFill>
                  <a:srgbClr val="000000"/>
                </a:solidFill>
                <a:latin typeface="幼圆" pitchFamily="49" charset="-122"/>
                <a:ea typeface="幼圆" pitchFamily="49" charset="-122"/>
                <a:sym typeface="幼圆" pitchFamily="49" charset="-122"/>
              </a:rPr>
              <a:t>署名：您允许他人对自己享有著作权的作品及演绎作品进行复制、发行、展览、表演、 放</a:t>
            </a:r>
            <a:endParaRPr lang="en-US" sz="1200" b="1" dirty="0">
              <a:solidFill>
                <a:srgbClr val="000000"/>
              </a:solidFill>
              <a:latin typeface="幼圆" pitchFamily="49" charset="-122"/>
              <a:ea typeface="幼圆" pitchFamily="49" charset="-122"/>
              <a:sym typeface="幼圆" pitchFamily="49" charset="-122"/>
            </a:endParaRPr>
          </a:p>
          <a:p>
            <a:pPr>
              <a:lnSpc>
                <a:spcPct val="130000"/>
              </a:lnSpc>
            </a:pPr>
            <a:r>
              <a:rPr lang="zh-CN" altLang="en-US" sz="1200" b="1" dirty="0">
                <a:solidFill>
                  <a:srgbClr val="000000"/>
                </a:solidFill>
                <a:latin typeface="幼圆" pitchFamily="49" charset="-122"/>
                <a:ea typeface="幼圆" pitchFamily="49" charset="-122"/>
                <a:sym typeface="幼圆" pitchFamily="49" charset="-122"/>
              </a:rPr>
              <a:t>                 映、广播或通过信息网络向公众传播，但在这些过程中对方必须保留您对原作品的署名。</a:t>
            </a:r>
          </a:p>
          <a:p>
            <a:pPr>
              <a:lnSpc>
                <a:spcPct val="130000"/>
              </a:lnSpc>
            </a:pPr>
            <a:r>
              <a:rPr lang="zh-CN" altLang="en-US" sz="1200" b="1" dirty="0">
                <a:solidFill>
                  <a:srgbClr val="000000"/>
                </a:solidFill>
                <a:latin typeface="幼圆" pitchFamily="49" charset="-122"/>
                <a:ea typeface="幼圆" pitchFamily="49" charset="-122"/>
                <a:sym typeface="幼圆" pitchFamily="49" charset="-122"/>
              </a:rPr>
              <a:t>                 例如：小红在她的摄影作品上使用了</a:t>
            </a:r>
            <a:r>
              <a:rPr lang="zh-CN" altLang="en-US" sz="1200" b="1" dirty="0">
                <a:solidFill>
                  <a:srgbClr val="000000"/>
                </a:solidFill>
                <a:ea typeface="幼圆" pitchFamily="49" charset="-122"/>
                <a:sym typeface="幼圆" pitchFamily="49" charset="-122"/>
              </a:rPr>
              <a:t>“</a:t>
            </a:r>
            <a:r>
              <a:rPr lang="zh-CN" altLang="en-US" sz="1200" b="1" dirty="0">
                <a:solidFill>
                  <a:srgbClr val="000000"/>
                </a:solidFill>
                <a:latin typeface="幼圆" pitchFamily="49" charset="-122"/>
                <a:ea typeface="幼圆" pitchFamily="49" charset="-122"/>
                <a:sym typeface="幼圆" pitchFamily="49" charset="-122"/>
              </a:rPr>
              <a:t>署名</a:t>
            </a:r>
            <a:r>
              <a:rPr lang="zh-CN" altLang="en-US" sz="1200" b="1" dirty="0">
                <a:solidFill>
                  <a:srgbClr val="000000"/>
                </a:solidFill>
                <a:ea typeface="幼圆" pitchFamily="49" charset="-122"/>
                <a:sym typeface="幼圆" pitchFamily="49" charset="-122"/>
              </a:rPr>
              <a:t>”</a:t>
            </a:r>
            <a:r>
              <a:rPr lang="zh-CN" altLang="en-US" sz="1200" b="1" dirty="0">
                <a:solidFill>
                  <a:srgbClr val="000000"/>
                </a:solidFill>
                <a:latin typeface="幼圆" pitchFamily="49" charset="-122"/>
                <a:ea typeface="幼圆" pitchFamily="49" charset="-122"/>
                <a:sym typeface="幼圆" pitchFamily="49" charset="-122"/>
              </a:rPr>
              <a:t>的授权条款，因为她希望在他人在使用她的图片时尊重自己的署名。小明在网上找到她的摄影作品并希望在自己网站的首页上进行展示。在这种情况下，小明可以将小红的图片放在他的网站上，只要清楚地指明小红是作者即可。</a:t>
            </a:r>
          </a:p>
          <a:p>
            <a:pPr>
              <a:lnSpc>
                <a:spcPct val="130000"/>
              </a:lnSpc>
            </a:pPr>
            <a:r>
              <a:rPr lang="en-US" sz="1200" b="1" dirty="0">
                <a:solidFill>
                  <a:srgbClr val="000000"/>
                </a:solidFill>
                <a:latin typeface="幼圆" pitchFamily="49" charset="-122"/>
                <a:ea typeface="幼圆" pitchFamily="49" charset="-122"/>
                <a:sym typeface="幼圆" pitchFamily="49" charset="-122"/>
              </a:rPr>
              <a:t>               </a:t>
            </a:r>
            <a:endParaRPr lang="zh-CN" altLang="en-US" sz="1200" b="1" dirty="0">
              <a:solidFill>
                <a:srgbClr val="000000"/>
              </a:solidFill>
              <a:latin typeface="幼圆" pitchFamily="49" charset="-122"/>
              <a:ea typeface="幼圆" pitchFamily="49" charset="-122"/>
              <a:sym typeface="幼圆" pitchFamily="49" charset="-122"/>
            </a:endParaRPr>
          </a:p>
          <a:p>
            <a:pPr>
              <a:lnSpc>
                <a:spcPct val="130000"/>
              </a:lnSpc>
            </a:pPr>
            <a:r>
              <a:rPr lang="en-US" sz="1200" b="1" dirty="0">
                <a:solidFill>
                  <a:srgbClr val="000000"/>
                </a:solidFill>
                <a:latin typeface="幼圆" pitchFamily="49" charset="-122"/>
                <a:ea typeface="幼圆" pitchFamily="49" charset="-122"/>
                <a:sym typeface="幼圆" pitchFamily="49" charset="-122"/>
              </a:rPr>
              <a:t>                 </a:t>
            </a:r>
            <a:r>
              <a:rPr lang="zh-CN" altLang="en-US" sz="1200" b="1" dirty="0">
                <a:solidFill>
                  <a:srgbClr val="000000"/>
                </a:solidFill>
                <a:latin typeface="幼圆" pitchFamily="49" charset="-122"/>
                <a:ea typeface="幼圆" pitchFamily="49" charset="-122"/>
                <a:sym typeface="幼圆" pitchFamily="49" charset="-122"/>
              </a:rPr>
              <a:t>非商业性使用：您允许他人对您享有著作权的作品及演绎作品进行复制、发行、展览、表</a:t>
            </a:r>
            <a:endParaRPr lang="en-US" sz="1200" b="1" dirty="0">
              <a:solidFill>
                <a:srgbClr val="000000"/>
              </a:solidFill>
              <a:latin typeface="幼圆" pitchFamily="49" charset="-122"/>
              <a:ea typeface="幼圆" pitchFamily="49" charset="-122"/>
              <a:sym typeface="幼圆" pitchFamily="49" charset="-122"/>
            </a:endParaRPr>
          </a:p>
          <a:p>
            <a:pPr>
              <a:lnSpc>
                <a:spcPct val="130000"/>
              </a:lnSpc>
            </a:pPr>
            <a:r>
              <a:rPr lang="zh-CN" altLang="en-US" sz="1200" b="1" dirty="0">
                <a:solidFill>
                  <a:srgbClr val="000000"/>
                </a:solidFill>
                <a:latin typeface="幼圆" pitchFamily="49" charset="-122"/>
                <a:ea typeface="幼圆" pitchFamily="49" charset="-122"/>
                <a:sym typeface="幼圆" pitchFamily="49" charset="-122"/>
              </a:rPr>
              <a:t>                 演、放映、广播或通过信息网络向公众传播，但仅限于非商业性目的。</a:t>
            </a:r>
          </a:p>
          <a:p>
            <a:pPr>
              <a:lnSpc>
                <a:spcPct val="130000"/>
              </a:lnSpc>
            </a:pPr>
            <a:r>
              <a:rPr lang="zh-CN" altLang="en-US" sz="1200" b="1" dirty="0">
                <a:solidFill>
                  <a:srgbClr val="000000"/>
                </a:solidFill>
                <a:latin typeface="幼圆" pitchFamily="49" charset="-122"/>
                <a:ea typeface="幼圆" pitchFamily="49" charset="-122"/>
                <a:sym typeface="幼圆" pitchFamily="49" charset="-122"/>
              </a:rPr>
              <a:t>                 例如：小明在他的网站上以包含</a:t>
            </a:r>
            <a:r>
              <a:rPr lang="zh-CN" altLang="en-US" sz="1200" b="1" dirty="0">
                <a:solidFill>
                  <a:srgbClr val="000000"/>
                </a:solidFill>
                <a:ea typeface="幼圆" pitchFamily="49" charset="-122"/>
                <a:sym typeface="幼圆" pitchFamily="49" charset="-122"/>
              </a:rPr>
              <a:t>“</a:t>
            </a:r>
            <a:r>
              <a:rPr lang="zh-CN" altLang="en-US" sz="1200" b="1" dirty="0">
                <a:solidFill>
                  <a:srgbClr val="000000"/>
                </a:solidFill>
                <a:latin typeface="幼圆" pitchFamily="49" charset="-122"/>
                <a:ea typeface="幼圆" pitchFamily="49" charset="-122"/>
                <a:sym typeface="幼圆" pitchFamily="49" charset="-122"/>
              </a:rPr>
              <a:t>非商业性使用</a:t>
            </a:r>
            <a:r>
              <a:rPr lang="zh-CN" altLang="en-US" sz="1200" b="1" dirty="0">
                <a:solidFill>
                  <a:srgbClr val="000000"/>
                </a:solidFill>
                <a:ea typeface="幼圆" pitchFamily="49" charset="-122"/>
                <a:sym typeface="幼圆" pitchFamily="49" charset="-122"/>
              </a:rPr>
              <a:t>”</a:t>
            </a:r>
            <a:r>
              <a:rPr lang="zh-CN" altLang="en-US" sz="1200" b="1" dirty="0">
                <a:solidFill>
                  <a:srgbClr val="000000"/>
                </a:solidFill>
                <a:latin typeface="幼圆" pitchFamily="49" charset="-122"/>
                <a:ea typeface="幼圆" pitchFamily="49" charset="-122"/>
                <a:sym typeface="幼圆" pitchFamily="49" charset="-122"/>
              </a:rPr>
              <a:t>要素的许可协议发表了他的摄影作品。在这种情况下，小红可以打印使用小明的这幅照片。但是，如果没有小明的允许，小红不得出售这张打印的照片。</a:t>
            </a:r>
          </a:p>
          <a:p>
            <a:pPr>
              <a:lnSpc>
                <a:spcPct val="130000"/>
              </a:lnSpc>
            </a:pPr>
            <a:r>
              <a:rPr lang="zh-CN" altLang="en-US" sz="1200" b="1" dirty="0">
                <a:solidFill>
                  <a:srgbClr val="000000"/>
                </a:solidFill>
                <a:latin typeface="幼圆" pitchFamily="49" charset="-122"/>
                <a:ea typeface="幼圆" pitchFamily="49" charset="-122"/>
                <a:sym typeface="幼圆" pitchFamily="49" charset="-122"/>
              </a:rPr>
              <a:t>                 </a:t>
            </a:r>
            <a:endParaRPr lang="en-US" sz="1200" b="1" dirty="0">
              <a:solidFill>
                <a:srgbClr val="000000"/>
              </a:solidFill>
              <a:latin typeface="幼圆" pitchFamily="49" charset="-122"/>
              <a:ea typeface="幼圆" pitchFamily="49" charset="-122"/>
              <a:sym typeface="幼圆" pitchFamily="49" charset="-122"/>
            </a:endParaRPr>
          </a:p>
          <a:p>
            <a:pPr>
              <a:lnSpc>
                <a:spcPct val="130000"/>
              </a:lnSpc>
            </a:pPr>
            <a:r>
              <a:rPr lang="en-US" sz="1200" b="1" dirty="0">
                <a:solidFill>
                  <a:srgbClr val="000000"/>
                </a:solidFill>
                <a:latin typeface="幼圆" pitchFamily="49" charset="-122"/>
                <a:ea typeface="幼圆" pitchFamily="49" charset="-122"/>
                <a:sym typeface="幼圆" pitchFamily="49" charset="-122"/>
              </a:rPr>
              <a:t>                  </a:t>
            </a:r>
            <a:r>
              <a:rPr lang="zh-CN" altLang="en-US" sz="1200" b="1" dirty="0">
                <a:solidFill>
                  <a:srgbClr val="000000"/>
                </a:solidFill>
                <a:latin typeface="幼圆" pitchFamily="49" charset="-122"/>
                <a:ea typeface="幼圆" pitchFamily="49" charset="-122"/>
                <a:sym typeface="幼圆" pitchFamily="49" charset="-122"/>
              </a:rPr>
              <a:t>禁止演绎：您允许他人对您的作品原封不动地进行复制、发行、展览、表演、放映、广播   </a:t>
            </a:r>
            <a:endParaRPr lang="en-US" sz="1200" b="1" dirty="0">
              <a:solidFill>
                <a:srgbClr val="000000"/>
              </a:solidFill>
              <a:latin typeface="幼圆" pitchFamily="49" charset="-122"/>
              <a:ea typeface="幼圆" pitchFamily="49" charset="-122"/>
              <a:sym typeface="幼圆" pitchFamily="49" charset="-122"/>
            </a:endParaRPr>
          </a:p>
          <a:p>
            <a:pPr>
              <a:lnSpc>
                <a:spcPct val="130000"/>
              </a:lnSpc>
            </a:pPr>
            <a:r>
              <a:rPr lang="zh-CN" altLang="en-US" sz="1200" b="1" dirty="0">
                <a:solidFill>
                  <a:srgbClr val="000000"/>
                </a:solidFill>
                <a:latin typeface="幼圆" pitchFamily="49" charset="-122"/>
                <a:ea typeface="幼圆" pitchFamily="49" charset="-122"/>
                <a:sym typeface="幼圆" pitchFamily="49" charset="-122"/>
              </a:rPr>
              <a:t>                  或通过信息网络向公众传播，但不得进行演绎创作。</a:t>
            </a:r>
          </a:p>
          <a:p>
            <a:pPr>
              <a:lnSpc>
                <a:spcPct val="130000"/>
              </a:lnSpc>
            </a:pPr>
            <a:r>
              <a:rPr lang="zh-CN" altLang="en-US" sz="1200" b="1" dirty="0">
                <a:solidFill>
                  <a:srgbClr val="000000"/>
                </a:solidFill>
                <a:latin typeface="幼圆" pitchFamily="49" charset="-122"/>
                <a:ea typeface="幼圆" pitchFamily="49" charset="-122"/>
                <a:sym typeface="幼圆" pitchFamily="49" charset="-122"/>
              </a:rPr>
              <a:t>                  例如：小红在自己的一首歌曲上使用包含</a:t>
            </a:r>
            <a:r>
              <a:rPr lang="zh-CN" altLang="en-US" sz="1200" b="1" dirty="0">
                <a:solidFill>
                  <a:srgbClr val="000000"/>
                </a:solidFill>
                <a:ea typeface="幼圆" pitchFamily="49" charset="-122"/>
                <a:sym typeface="幼圆" pitchFamily="49" charset="-122"/>
              </a:rPr>
              <a:t>“</a:t>
            </a:r>
            <a:r>
              <a:rPr lang="zh-CN" altLang="en-US" sz="1200" b="1" dirty="0">
                <a:solidFill>
                  <a:srgbClr val="000000"/>
                </a:solidFill>
                <a:latin typeface="幼圆" pitchFamily="49" charset="-122"/>
                <a:ea typeface="幼圆" pitchFamily="49" charset="-122"/>
                <a:sym typeface="幼圆" pitchFamily="49" charset="-122"/>
              </a:rPr>
              <a:t>禁止演绎</a:t>
            </a:r>
            <a:r>
              <a:rPr lang="zh-CN" altLang="en-US" sz="1200" b="1" dirty="0">
                <a:solidFill>
                  <a:srgbClr val="000000"/>
                </a:solidFill>
                <a:ea typeface="幼圆" pitchFamily="49" charset="-122"/>
                <a:sym typeface="幼圆" pitchFamily="49" charset="-122"/>
              </a:rPr>
              <a:t>”</a:t>
            </a:r>
            <a:r>
              <a:rPr lang="zh-CN" altLang="en-US" sz="1200" b="1" dirty="0">
                <a:solidFill>
                  <a:srgbClr val="000000"/>
                </a:solidFill>
                <a:latin typeface="幼圆" pitchFamily="49" charset="-122"/>
                <a:ea typeface="幼圆" pitchFamily="49" charset="-122"/>
                <a:sym typeface="幼圆" pitchFamily="49" charset="-122"/>
              </a:rPr>
              <a:t>要素的许可协议。小明想截取小红歌曲片段混合在他的作品中而产生出全新的歌曲。在这种情况下，没有小红的允许，小明将不能这么做（除非他的歌曲构成合理使用）。</a:t>
            </a:r>
          </a:p>
          <a:p>
            <a:pPr>
              <a:lnSpc>
                <a:spcPct val="130000"/>
              </a:lnSpc>
            </a:pPr>
            <a:r>
              <a:rPr lang="zh-CN" altLang="en-US" sz="1200" b="1" dirty="0">
                <a:solidFill>
                  <a:srgbClr val="000000"/>
                </a:solidFill>
                <a:latin typeface="幼圆" pitchFamily="49" charset="-122"/>
                <a:ea typeface="幼圆" pitchFamily="49" charset="-122"/>
                <a:sym typeface="幼圆" pitchFamily="49" charset="-122"/>
              </a:rPr>
              <a:t>                 </a:t>
            </a:r>
            <a:endParaRPr lang="en-US" sz="1200" b="1" dirty="0">
              <a:solidFill>
                <a:srgbClr val="000000"/>
              </a:solidFill>
              <a:latin typeface="幼圆" pitchFamily="49" charset="-122"/>
              <a:ea typeface="幼圆" pitchFamily="49" charset="-122"/>
              <a:sym typeface="幼圆" pitchFamily="49" charset="-122"/>
            </a:endParaRPr>
          </a:p>
          <a:p>
            <a:pPr>
              <a:lnSpc>
                <a:spcPct val="130000"/>
              </a:lnSpc>
            </a:pPr>
            <a:r>
              <a:rPr lang="en-US" sz="1200" b="1" dirty="0">
                <a:solidFill>
                  <a:srgbClr val="000000"/>
                </a:solidFill>
                <a:latin typeface="幼圆" pitchFamily="49" charset="-122"/>
                <a:ea typeface="幼圆" pitchFamily="49" charset="-122"/>
                <a:sym typeface="幼圆" pitchFamily="49" charset="-122"/>
              </a:rPr>
              <a:t>                 </a:t>
            </a:r>
            <a:r>
              <a:rPr lang="zh-CN" altLang="en-US" sz="1200" b="1" dirty="0">
                <a:solidFill>
                  <a:srgbClr val="000000"/>
                </a:solidFill>
                <a:latin typeface="幼圆" pitchFamily="49" charset="-122"/>
                <a:ea typeface="幼圆" pitchFamily="49" charset="-122"/>
                <a:sym typeface="幼圆" pitchFamily="49" charset="-122"/>
              </a:rPr>
              <a:t>相同方式共享：只有在他人对演绎作品使用与您的原作品相同的许可协议的情况下，您才</a:t>
            </a:r>
            <a:endParaRPr lang="en-US" sz="1200" b="1" dirty="0">
              <a:solidFill>
                <a:srgbClr val="000000"/>
              </a:solidFill>
              <a:latin typeface="幼圆" pitchFamily="49" charset="-122"/>
              <a:ea typeface="幼圆" pitchFamily="49" charset="-122"/>
              <a:sym typeface="幼圆" pitchFamily="49" charset="-122"/>
            </a:endParaRPr>
          </a:p>
          <a:p>
            <a:pPr>
              <a:lnSpc>
                <a:spcPct val="130000"/>
              </a:lnSpc>
            </a:pPr>
            <a:r>
              <a:rPr lang="en-US" sz="1200" b="1" dirty="0">
                <a:solidFill>
                  <a:srgbClr val="000000"/>
                </a:solidFill>
                <a:latin typeface="幼圆" pitchFamily="49" charset="-122"/>
                <a:ea typeface="幼圆" pitchFamily="49" charset="-122"/>
                <a:sym typeface="幼圆" pitchFamily="49" charset="-122"/>
              </a:rPr>
              <a:t>                 </a:t>
            </a:r>
            <a:r>
              <a:rPr lang="zh-CN" altLang="en-US" sz="1200" b="1" dirty="0">
                <a:solidFill>
                  <a:srgbClr val="000000"/>
                </a:solidFill>
                <a:latin typeface="幼圆" pitchFamily="49" charset="-122"/>
                <a:ea typeface="幼圆" pitchFamily="49" charset="-122"/>
                <a:sym typeface="幼圆" pitchFamily="49" charset="-122"/>
              </a:rPr>
              <a:t>允许他人发行其演绎作品。</a:t>
            </a:r>
          </a:p>
          <a:p>
            <a:pPr>
              <a:lnSpc>
                <a:spcPct val="130000"/>
              </a:lnSpc>
            </a:pPr>
            <a:endParaRPr lang="zh-CN" altLang="en-US" sz="1200" b="1" dirty="0">
              <a:solidFill>
                <a:srgbClr val="000000"/>
              </a:solidFill>
              <a:latin typeface="幼圆" pitchFamily="49" charset="-122"/>
              <a:ea typeface="幼圆" pitchFamily="49" charset="-122"/>
              <a:sym typeface="幼圆" pitchFamily="49" charset="-122"/>
            </a:endParaRPr>
          </a:p>
          <a:p>
            <a:pPr>
              <a:lnSpc>
                <a:spcPct val="130000"/>
              </a:lnSpc>
            </a:pPr>
            <a:r>
              <a:rPr lang="zh-CN" altLang="en-US" sz="1200" b="1" dirty="0">
                <a:solidFill>
                  <a:srgbClr val="000000"/>
                </a:solidFill>
                <a:latin typeface="幼圆" pitchFamily="49" charset="-122"/>
                <a:ea typeface="幼圆" pitchFamily="49" charset="-122"/>
                <a:sym typeface="幼圆" pitchFamily="49" charset="-122"/>
              </a:rPr>
              <a:t>注：许可协议协议不能同时包含</a:t>
            </a:r>
            <a:r>
              <a:rPr lang="zh-CN" altLang="en-US" sz="1200" b="1" dirty="0">
                <a:solidFill>
                  <a:srgbClr val="000000"/>
                </a:solidFill>
                <a:ea typeface="幼圆" pitchFamily="49" charset="-122"/>
                <a:sym typeface="幼圆" pitchFamily="49" charset="-122"/>
              </a:rPr>
              <a:t>“</a:t>
            </a:r>
            <a:r>
              <a:rPr lang="zh-CN" altLang="en-US" sz="1200" b="1" dirty="0">
                <a:solidFill>
                  <a:srgbClr val="000000"/>
                </a:solidFill>
                <a:latin typeface="幼圆" pitchFamily="49" charset="-122"/>
                <a:ea typeface="幼圆" pitchFamily="49" charset="-122"/>
                <a:sym typeface="幼圆" pitchFamily="49" charset="-122"/>
              </a:rPr>
              <a:t>相同方式共享</a:t>
            </a:r>
            <a:r>
              <a:rPr lang="zh-CN" altLang="en-US" sz="1200" b="1" dirty="0">
                <a:solidFill>
                  <a:srgbClr val="000000"/>
                </a:solidFill>
                <a:ea typeface="幼圆" pitchFamily="49" charset="-122"/>
                <a:sym typeface="幼圆" pitchFamily="49" charset="-122"/>
              </a:rPr>
              <a:t>”</a:t>
            </a:r>
            <a:r>
              <a:rPr lang="zh-CN" altLang="en-US" sz="1200" b="1" dirty="0">
                <a:solidFill>
                  <a:srgbClr val="000000"/>
                </a:solidFill>
                <a:latin typeface="幼圆" pitchFamily="49" charset="-122"/>
                <a:ea typeface="幼圆" pitchFamily="49" charset="-122"/>
                <a:sym typeface="幼圆" pitchFamily="49" charset="-122"/>
              </a:rPr>
              <a:t>和</a:t>
            </a:r>
            <a:r>
              <a:rPr lang="zh-CN" altLang="en-US" sz="1200" b="1" dirty="0">
                <a:solidFill>
                  <a:srgbClr val="000000"/>
                </a:solidFill>
                <a:ea typeface="幼圆" pitchFamily="49" charset="-122"/>
                <a:sym typeface="幼圆" pitchFamily="49" charset="-122"/>
              </a:rPr>
              <a:t>“</a:t>
            </a:r>
            <a:r>
              <a:rPr lang="zh-CN" altLang="en-US" sz="1200" b="1" dirty="0">
                <a:solidFill>
                  <a:srgbClr val="000000"/>
                </a:solidFill>
                <a:latin typeface="幼圆" pitchFamily="49" charset="-122"/>
                <a:ea typeface="幼圆" pitchFamily="49" charset="-122"/>
                <a:sym typeface="幼圆" pitchFamily="49" charset="-122"/>
              </a:rPr>
              <a:t>禁止演绎</a:t>
            </a:r>
            <a:r>
              <a:rPr lang="zh-CN" altLang="en-US" sz="1200" b="1" dirty="0">
                <a:solidFill>
                  <a:srgbClr val="000000"/>
                </a:solidFill>
                <a:ea typeface="幼圆" pitchFamily="49" charset="-122"/>
                <a:sym typeface="幼圆" pitchFamily="49" charset="-122"/>
              </a:rPr>
              <a:t>”</a:t>
            </a:r>
            <a:r>
              <a:rPr lang="zh-CN" altLang="en-US" sz="1200" b="1" dirty="0">
                <a:solidFill>
                  <a:srgbClr val="000000"/>
                </a:solidFill>
                <a:latin typeface="幼圆" pitchFamily="49" charset="-122"/>
                <a:ea typeface="幼圆" pitchFamily="49" charset="-122"/>
                <a:sym typeface="幼圆" pitchFamily="49" charset="-122"/>
              </a:rPr>
              <a:t>许可要素，</a:t>
            </a:r>
            <a:r>
              <a:rPr lang="zh-CN" altLang="en-US" sz="1200" b="1" dirty="0">
                <a:solidFill>
                  <a:srgbClr val="000000"/>
                </a:solidFill>
                <a:ea typeface="幼圆" pitchFamily="49" charset="-122"/>
                <a:sym typeface="幼圆" pitchFamily="49" charset="-122"/>
              </a:rPr>
              <a:t>“</a:t>
            </a:r>
            <a:r>
              <a:rPr lang="zh-CN" altLang="en-US" sz="1200" b="1" dirty="0">
                <a:solidFill>
                  <a:srgbClr val="000000"/>
                </a:solidFill>
                <a:latin typeface="幼圆" pitchFamily="49" charset="-122"/>
                <a:ea typeface="幼圆" pitchFamily="49" charset="-122"/>
                <a:sym typeface="幼圆" pitchFamily="49" charset="-122"/>
              </a:rPr>
              <a:t>相同方式共享</a:t>
            </a:r>
            <a:r>
              <a:rPr lang="zh-CN" altLang="en-US" sz="1200" b="1" dirty="0">
                <a:solidFill>
                  <a:srgbClr val="000000"/>
                </a:solidFill>
                <a:ea typeface="幼圆" pitchFamily="49" charset="-122"/>
                <a:sym typeface="幼圆" pitchFamily="49" charset="-122"/>
              </a:rPr>
              <a:t>”</a:t>
            </a:r>
            <a:r>
              <a:rPr lang="zh-CN" altLang="en-US" sz="1200" b="1" dirty="0">
                <a:solidFill>
                  <a:srgbClr val="000000"/>
                </a:solidFill>
                <a:latin typeface="幼圆" pitchFamily="49" charset="-122"/>
                <a:ea typeface="幼圆" pitchFamily="49" charset="-122"/>
                <a:sym typeface="幼圆" pitchFamily="49" charset="-122"/>
              </a:rPr>
              <a:t>要素仅适用于演绎作品。</a:t>
            </a:r>
          </a:p>
        </p:txBody>
      </p:sp>
      <p:pic>
        <p:nvPicPr>
          <p:cNvPr id="135172" name="图片 12"/>
          <p:cNvPicPr>
            <a:picLocks noChangeAspect="1" noChangeArrowheads="1"/>
          </p:cNvPicPr>
          <p:nvPr/>
        </p:nvPicPr>
        <p:blipFill>
          <a:blip r:embed="rId2"/>
          <a:srcRect/>
          <a:stretch>
            <a:fillRect/>
          </a:stretch>
        </p:blipFill>
        <p:spPr bwMode="auto">
          <a:xfrm>
            <a:off x="1142976" y="1071546"/>
            <a:ext cx="635000" cy="635000"/>
          </a:xfrm>
          <a:prstGeom prst="rect">
            <a:avLst/>
          </a:prstGeom>
          <a:noFill/>
          <a:ln w="9525" cmpd="sng">
            <a:noFill/>
            <a:bevel/>
            <a:headEnd/>
            <a:tailEnd/>
          </a:ln>
        </p:spPr>
      </p:pic>
      <p:pic>
        <p:nvPicPr>
          <p:cNvPr id="135173" name="图片 13"/>
          <p:cNvPicPr>
            <a:picLocks noChangeAspect="1" noChangeArrowheads="1"/>
          </p:cNvPicPr>
          <p:nvPr/>
        </p:nvPicPr>
        <p:blipFill>
          <a:blip r:embed="rId3"/>
          <a:srcRect/>
          <a:stretch>
            <a:fillRect/>
          </a:stretch>
        </p:blipFill>
        <p:spPr bwMode="auto">
          <a:xfrm>
            <a:off x="1142976" y="2538396"/>
            <a:ext cx="635000" cy="635000"/>
          </a:xfrm>
          <a:prstGeom prst="rect">
            <a:avLst/>
          </a:prstGeom>
          <a:noFill/>
          <a:ln w="9525" cmpd="sng">
            <a:noFill/>
            <a:bevel/>
            <a:headEnd/>
            <a:tailEnd/>
          </a:ln>
        </p:spPr>
      </p:pic>
      <p:pic>
        <p:nvPicPr>
          <p:cNvPr id="135174" name="图片 14"/>
          <p:cNvPicPr>
            <a:picLocks noChangeAspect="1" noChangeArrowheads="1"/>
          </p:cNvPicPr>
          <p:nvPr/>
        </p:nvPicPr>
        <p:blipFill>
          <a:blip r:embed="rId4"/>
          <a:srcRect/>
          <a:stretch>
            <a:fillRect/>
          </a:stretch>
        </p:blipFill>
        <p:spPr bwMode="auto">
          <a:xfrm>
            <a:off x="1142976" y="3740134"/>
            <a:ext cx="635000" cy="635000"/>
          </a:xfrm>
          <a:prstGeom prst="rect">
            <a:avLst/>
          </a:prstGeom>
          <a:noFill/>
          <a:ln w="9525" cmpd="sng">
            <a:noFill/>
            <a:bevel/>
            <a:headEnd/>
            <a:tailEnd/>
          </a:ln>
        </p:spPr>
      </p:pic>
      <p:pic>
        <p:nvPicPr>
          <p:cNvPr id="135175" name="图片 15"/>
          <p:cNvPicPr>
            <a:picLocks noChangeAspect="1" noChangeArrowheads="1"/>
          </p:cNvPicPr>
          <p:nvPr/>
        </p:nvPicPr>
        <p:blipFill>
          <a:blip r:embed="rId5"/>
          <a:srcRect/>
          <a:stretch>
            <a:fillRect/>
          </a:stretch>
        </p:blipFill>
        <p:spPr bwMode="auto">
          <a:xfrm>
            <a:off x="1142976" y="5000636"/>
            <a:ext cx="635000" cy="635000"/>
          </a:xfrm>
          <a:prstGeom prst="rect">
            <a:avLst/>
          </a:prstGeom>
          <a:noFill/>
          <a:ln w="9525" cmpd="sng">
            <a:noFill/>
            <a:bevel/>
            <a:headEnd/>
            <a:tailEnd/>
          </a:ln>
        </p:spPr>
      </p:pic>
      <p:sp>
        <p:nvSpPr>
          <p:cNvPr id="135176" name="文本框 16"/>
          <p:cNvSpPr>
            <a:spLocks noChangeArrowheads="1"/>
          </p:cNvSpPr>
          <p:nvPr/>
        </p:nvSpPr>
        <p:spPr bwMode="auto">
          <a:xfrm>
            <a:off x="5919788" y="6275388"/>
            <a:ext cx="3643312" cy="246862"/>
          </a:xfrm>
          <a:prstGeom prst="rect">
            <a:avLst/>
          </a:prstGeom>
          <a:noFill/>
          <a:ln w="9525" cmpd="sng">
            <a:noFill/>
            <a:bevel/>
            <a:headEnd/>
            <a:tailEnd/>
          </a:ln>
        </p:spPr>
        <p:txBody>
          <a:bodyPr>
            <a:spAutoFit/>
          </a:bodyPr>
          <a:lstStyle/>
          <a:p>
            <a:pPr>
              <a:lnSpc>
                <a:spcPct val="130000"/>
              </a:lnSpc>
            </a:pPr>
            <a:r>
              <a:rPr lang="zh-CN" altLang="en-US" sz="900" b="1" dirty="0">
                <a:solidFill>
                  <a:srgbClr val="000000"/>
                </a:solidFill>
                <a:latin typeface="幼圆" pitchFamily="49" charset="-122"/>
                <a:ea typeface="幼圆" pitchFamily="49" charset="-122"/>
                <a:sym typeface="幼圆" pitchFamily="49" charset="-122"/>
              </a:rPr>
              <a:t>▲内容摘自知识共享文字大陆许可协议说明</a:t>
            </a:r>
            <a:endParaRPr lang="en-US" sz="900" b="1" dirty="0">
              <a:solidFill>
                <a:srgbClr val="000000"/>
              </a:solidFill>
              <a:latin typeface="幼圆" pitchFamily="49" charset="-122"/>
              <a:ea typeface="幼圆" pitchFamily="49" charset="-122"/>
              <a:sym typeface="幼圆" pitchFamily="49"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1348</Words>
  <PresentationFormat>全屏显示(4:3)</PresentationFormat>
  <Paragraphs>59</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Office 主题</vt:lpstr>
      <vt:lpstr>幻灯片 1</vt:lpstr>
      <vt:lpstr>法律及冲突调解</vt:lpstr>
      <vt:lpstr>知识产权管理</vt:lpstr>
      <vt:lpstr>幻灯片 4</vt:lpstr>
      <vt:lpstr>知识共享（CC）</vt:lpstr>
      <vt:lpstr>知识共享六种核心许可条款</vt:lpstr>
      <vt:lpstr>六套含不同条件的CC协议</vt:lpstr>
      <vt:lpstr>幻灯片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法院任务执行</dc:title>
  <dc:creator>李昂</dc:creator>
  <cp:lastModifiedBy>李昂</cp:lastModifiedBy>
  <cp:revision>20</cp:revision>
  <dcterms:created xsi:type="dcterms:W3CDTF">2014-09-04T04:09:24Z</dcterms:created>
  <dcterms:modified xsi:type="dcterms:W3CDTF">2014-09-04T05:38:23Z</dcterms:modified>
</cp:coreProperties>
</file>