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fIlVwvdn++mYB7jdWdXcNolcP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4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3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2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3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:631/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83725" y="1724875"/>
            <a:ext cx="79044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/>
              <a:t>Управление принтерами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4623600" y="3573900"/>
            <a:ext cx="45204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 sz="1400"/>
              <a:t>выполнила:        Ботоноева Зарина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 sz="1400"/>
              <a:t>                             ИВТ-1-20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311700" y="118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Принцип работы</a:t>
            </a:r>
            <a:endParaRPr b="1"/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400" y="738100"/>
            <a:ext cx="5799551" cy="4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241775" y="118700"/>
            <a:ext cx="39999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600"/>
              <a:t>Характеристики лазерных принтеров </a:t>
            </a:r>
            <a:endParaRPr b="1" sz="1600"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Разрешение                   600-1200 dpi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количество цветов       одноцветная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ru"/>
              <a:t>быстродействие             12 ppm</a:t>
            </a:r>
            <a:endParaRPr b="1"/>
          </a:p>
        </p:txBody>
      </p:sp>
      <p:sp>
        <p:nvSpPr>
          <p:cNvPr id="136" name="Google Shape;136;p11"/>
          <p:cNvSpPr txBox="1"/>
          <p:nvPr>
            <p:ph idx="2" type="body"/>
          </p:nvPr>
        </p:nvSpPr>
        <p:spPr>
          <a:xfrm>
            <a:off x="5055325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chemeClr val="lt2"/>
                </a:highlight>
              </a:rPr>
              <a:t>+  автоматическая подача бумаги</a:t>
            </a:r>
            <a:endParaRPr b="1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chemeClr val="lt2"/>
                </a:highlight>
              </a:rPr>
              <a:t>+ хорошее качество</a:t>
            </a:r>
            <a:endParaRPr b="1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chemeClr val="lt2"/>
                </a:highlight>
              </a:rPr>
              <a:t>+ низкий уровень или отсутствие шума</a:t>
            </a:r>
            <a:endParaRPr b="1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chemeClr val="lt2"/>
                </a:highlight>
              </a:rPr>
              <a:t>+ высокое быстродействие</a:t>
            </a:r>
            <a:endParaRPr b="1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rgbClr val="EA9999"/>
                </a:highlight>
              </a:rPr>
              <a:t>-  дорогие расходные материалы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rgbClr val="EA9999"/>
                </a:highlight>
              </a:rPr>
              <a:t>- высокая цена приобретения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rgbClr val="EA9999"/>
                </a:highlight>
              </a:rPr>
              <a:t>- чернила при соприкосновении бумаги с водой могут растекаться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highlight>
                  <a:srgbClr val="EA9999"/>
                </a:highlight>
              </a:rPr>
              <a:t>- требовательны к качеству бумаги</a:t>
            </a:r>
            <a:endParaRPr b="1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4949250" y="118700"/>
            <a:ext cx="3550800" cy="4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Достоинства и недостатки</a:t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4864700" y="118700"/>
            <a:ext cx="39999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600"/>
              <a:t>Достоинства и недостатки</a:t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Струйные принтеры</a:t>
            </a:r>
            <a:endParaRPr b="1"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25" y="1923475"/>
            <a:ext cx="2885526" cy="223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3475" y="1923474"/>
            <a:ext cx="2671139" cy="24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7150" y="2063238"/>
            <a:ext cx="3076850" cy="21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Принцип работы</a:t>
            </a:r>
            <a:endParaRPr b="1"/>
          </a:p>
        </p:txBody>
      </p:sp>
      <p:pic>
        <p:nvPicPr>
          <p:cNvPr id="152" name="Google Shape;1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800" y="1061350"/>
            <a:ext cx="5983350" cy="39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1181900" y="151575"/>
            <a:ext cx="5810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ru"/>
              <a:t>Характеристики струйных принтеров</a:t>
            </a:r>
            <a:endParaRPr b="1"/>
          </a:p>
        </p:txBody>
      </p:sp>
      <p:sp>
        <p:nvSpPr>
          <p:cNvPr id="158" name="Google Shape;158;p14"/>
          <p:cNvSpPr txBox="1"/>
          <p:nvPr/>
        </p:nvSpPr>
        <p:spPr>
          <a:xfrm>
            <a:off x="1942400" y="1414075"/>
            <a:ext cx="27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311700" y="1389600"/>
            <a:ext cx="84057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Разрешение                   до 1440 dpi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количество цветов       один цвет или четыре цвета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быстродействие            печать в режиме нормального качества - 3-4 ppm. Цветная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ru" sz="1600"/>
              <a:t>                                                                                                         печать немного дольше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Управление принтерами</a:t>
            </a:r>
            <a:endParaRPr b="1"/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170925" y="1437375"/>
            <a:ext cx="87099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ru" sz="5600">
                <a:solidFill>
                  <a:schemeClr val="accent1"/>
                </a:solidFill>
              </a:rPr>
              <a:t>Каждый принтер известен в системе под определённым </a:t>
            </a:r>
            <a:r>
              <a:rPr b="1" lang="ru" sz="5600">
                <a:solidFill>
                  <a:schemeClr val="accent1"/>
                </a:solidFill>
              </a:rPr>
              <a:t>именем</a:t>
            </a:r>
            <a:r>
              <a:rPr lang="ru" sz="5600">
                <a:solidFill>
                  <a:schemeClr val="accent1"/>
                </a:solidFill>
              </a:rPr>
              <a:t>. Перед отправкой документа на печать пользователь может выбрать имя принтера, на котором следует распечатывать. Если специально ничего не указывать, задание на печать будет отправлено на принтер по умолчанию.</a:t>
            </a:r>
            <a:endParaRPr sz="5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ru" sz="5600">
                <a:solidFill>
                  <a:schemeClr val="accent1"/>
                </a:solidFill>
              </a:rPr>
              <a:t>Настроенный принтер может находиться в состоянии «отключён» (это не означает, что он выключен из сети) — в этом случае все отправленные на печать задания так и останутся в очереди, пока принтер не будет включён снова. Проверьте, отмечен ли ли пункт «принтер включён» для тех принтеров, которые вы собираетесь использовать.</a:t>
            </a:r>
            <a:endParaRPr sz="5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ru" sz="5600">
                <a:solidFill>
                  <a:schemeClr val="accent1"/>
                </a:solidFill>
              </a:rPr>
              <a:t>Для установки и удаления принтеров предназначен alterator-printers — модуль настройки, который можно вызвать командой config-printers или из меню (</a:t>
            </a:r>
            <a:r>
              <a:rPr i="1" lang="ru" sz="5600">
                <a:solidFill>
                  <a:schemeClr val="accent1"/>
                </a:solidFill>
              </a:rPr>
              <a:t>Настройка</a:t>
            </a:r>
            <a:r>
              <a:rPr lang="ru" sz="5600">
                <a:solidFill>
                  <a:schemeClr val="accent1"/>
                </a:solidFill>
              </a:rPr>
              <a:t>–</a:t>
            </a:r>
            <a:r>
              <a:rPr i="1" lang="ru" sz="5600">
                <a:solidFill>
                  <a:schemeClr val="accent1"/>
                </a:solidFill>
              </a:rPr>
              <a:t>ALT Linux</a:t>
            </a:r>
            <a:r>
              <a:rPr lang="ru" sz="5600">
                <a:solidFill>
                  <a:schemeClr val="accent1"/>
                </a:solidFill>
              </a:rPr>
              <a:t>–</a:t>
            </a:r>
            <a:r>
              <a:rPr i="1" lang="ru" sz="5600">
                <a:solidFill>
                  <a:schemeClr val="accent1"/>
                </a:solidFill>
              </a:rPr>
              <a:t>Принтеры</a:t>
            </a:r>
            <a:r>
              <a:rPr lang="ru" sz="5600">
                <a:solidFill>
                  <a:schemeClr val="accent1"/>
                </a:solidFill>
              </a:rPr>
              <a:t>), он также доступен в качестве одного из модулей ACC.</a:t>
            </a:r>
            <a:endParaRPr sz="5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ru" sz="5600">
                <a:solidFill>
                  <a:schemeClr val="accent1"/>
                </a:solidFill>
              </a:rPr>
              <a:t>Управлять свойствами принтеров (разрешение при печати, формат бумаги, цветовые гаммы и т. п.) можно двумя способами:</a:t>
            </a:r>
            <a:endParaRPr sz="56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roxima Nova"/>
              <a:buChar char="●"/>
            </a:pPr>
            <a:r>
              <a:rPr lang="ru" sz="5600">
                <a:solidFill>
                  <a:schemeClr val="accent1"/>
                </a:solidFill>
              </a:rPr>
              <a:t>через web-интерфейс — чтобы его открыть, наберите в броузере адрес </a:t>
            </a:r>
            <a:r>
              <a:rPr lang="ru" sz="5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http://localhost:631</a:t>
            </a:r>
            <a:r>
              <a:rPr lang="ru" sz="5600">
                <a:solidFill>
                  <a:schemeClr val="accent1"/>
                </a:solidFill>
              </a:rPr>
              <a:t>.</a:t>
            </a:r>
            <a:endParaRPr sz="56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roxima Nova"/>
              <a:buChar char="●"/>
            </a:pPr>
            <a:r>
              <a:rPr lang="ru" sz="5600">
                <a:solidFill>
                  <a:schemeClr val="accent1"/>
                </a:solidFill>
              </a:rPr>
              <a:t>изменяя конфигурационные файлы</a:t>
            </a:r>
            <a:endParaRPr sz="5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8350" y="0"/>
            <a:ext cx="2233251" cy="16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Добавление принтера. Имя принтера</a:t>
            </a:r>
            <a:endParaRPr b="1"/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accent1"/>
                </a:solidFill>
              </a:rPr>
              <a:t>Для каждого добавляемого принтера нужно выбрать </a:t>
            </a:r>
            <a:r>
              <a:rPr b="1" lang="ru" sz="1400">
                <a:solidFill>
                  <a:schemeClr val="accent1"/>
                </a:solidFill>
              </a:rPr>
              <a:t>имя</a:t>
            </a:r>
            <a:r>
              <a:rPr lang="ru" sz="1400">
                <a:solidFill>
                  <a:schemeClr val="accent1"/>
                </a:solidFill>
              </a:rPr>
              <a:t>, под которым он будет известен в системе. Имя представляет собой слово, состоящее </a:t>
            </a:r>
            <a:r>
              <a:rPr i="1" lang="ru" sz="1400">
                <a:solidFill>
                  <a:schemeClr val="accent1"/>
                </a:solidFill>
              </a:rPr>
              <a:t>только из латинских букв</a:t>
            </a:r>
            <a:r>
              <a:rPr lang="ru" sz="1400">
                <a:solidFill>
                  <a:schemeClr val="accent1"/>
                </a:solidFill>
              </a:rPr>
              <a:t> (цифры и знаки препинания недопустимы). Имя принтера — это условность, которая никак не связана с моделью принтера, выбирайте любые имена, которые будут для вас удобны.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accent1"/>
                </a:solidFill>
              </a:rPr>
              <a:t>Один и тот же принтер можно добавить под разными именами. Этот трюк обычно используется для печати на одном и том же принтере с разными настройками. Например, можно отправлять на принтер «fine» документы, которые требуют качественной печати, а на принтер «draft» — черновики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b="16160" l="13947" r="14155" t="14807"/>
          <a:stretch/>
        </p:blipFill>
        <p:spPr>
          <a:xfrm>
            <a:off x="3177775" y="3263275"/>
            <a:ext cx="2447424" cy="15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Способ соединения принтера</a:t>
            </a:r>
            <a:endParaRPr b="1"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311700" y="94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accent1"/>
                </a:solidFill>
              </a:rPr>
              <a:t>Документы можно распечатывать как на принтерe, подключённом непосредственно к компьютеру, так и на принтере, подключённом к серверу, доступному по локальной сети. Есть две технологии доступа к принтеру на удалённом сервере: SMB (Samba) и CUPS. Если в локальной сети имеются узлы с операционными системами семейства Windows, то вероятнее всего для доступа к принтеру используется технология SMB. Технология CUPS используется в операционных системах семейства UNIX/Linux.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accent1"/>
                </a:solidFill>
              </a:rPr>
              <a:t>Если вы хотите добавить локальный принтер, то нужно сначала проверить, что он подключён к компьютеру и включён — в этом случае будет возможность автоматически определить модель принтера.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0" name="Google Shape;1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825" y="3157350"/>
            <a:ext cx="2979800" cy="18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Добавление локального принтера</a:t>
            </a:r>
            <a:endParaRPr b="1"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В том случае, если подключённый принтер удалось определить автоматически, название модели появится в списке. Иногда модель может определиться неправильно — её можно изменить вручную. Принтеры, подключённые к параллельному порту (LPT) не всегда поддаются автоматическому определению, в этом случае среди доступных устройств будут перечислены названия портов, к которым может быть подключён принтер (parport0).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Принтер на удаленном сервере SMD</a:t>
            </a:r>
            <a:endParaRPr b="1"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Сведения, которые здесь нужно ввести, относятся к свойствам самого сетевого принтера, их можно выяснить у администратора локальной сети. SMB-имена следует вводить без начальных символов «/». Пользователя, пароль и рабочую группу нужно указывать только в том случае, если доступ к принтеру ограничен и требует указания этих параметров. Если принтер доступен для всех, эти поля следует оставить пустыми.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1205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ru"/>
              <a:t>Содержание:</a:t>
            </a:r>
            <a:endParaRPr b="1"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932350"/>
            <a:ext cx="4692000" cy="3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что такое принтер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классификация по количеству цветов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классификация по технологии печати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основные пользовательские характеристики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управление принтером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добавление принтера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способ соединения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добавление локального принтера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принтер на удаленном сервере SMD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выбор модели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сведение о принтере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Выбор модели принтера</a:t>
            </a:r>
            <a:endParaRPr b="1"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/>
              <a:t>Следующий шаг при добавлении принтера — выбор производителя и модели. Передвижение к нужному пункту списка можно ускорить: наберите первые буквы искомого слова — и указатель передвинется к первому слову, начинающемуся с этих букв.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/>
              <a:t>Если в списке не нашлось модели вaшего принтера, можно выбрать один из универсальных драйверов, в таком случае в качестве производителя выберите «Generic». Модель в данном случае — это язык управления, который поддерживается принтером. Выяснить, какой язык подходит в вaшем случае, можно из документации к принтеру.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1188" y="3072188"/>
            <a:ext cx="28479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Сведения о принтере</a:t>
            </a:r>
            <a:endParaRPr b="1"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Если принтер благополучно добавлен, то выводятся общие сведения о нём: системное имя, название модели, способ соединения. Для проверки работоспособности принтера можно распечатать тестовую страницу.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513" y="2978188"/>
            <a:ext cx="28860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Что такое принтер</a:t>
            </a:r>
            <a:endParaRPr b="1"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500">
                <a:solidFill>
                  <a:srgbClr val="47526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Принтер (Printer, от англ. print — печать) — это внешнее периферийное устройство компьютера, предназначенное для вывода текстовой или графической информации, хранящейся в компьютере, на твёрдый физический носитель, обычно бумагу.</a:t>
            </a:r>
            <a:endParaRPr sz="1500">
              <a:solidFill>
                <a:srgbClr val="47526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47526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500">
                <a:solidFill>
                  <a:srgbClr val="47526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Принтер — это высокотехнологичное устройство печати, созданное в первую очередь для работы с компьютером. Принтер предназначен для преобразования информации, хранящейся в вычислительном устройстве, из цифровой формы в аналоговый вид для доступного понимания этой информации пользователем и последующего долговременного её хранения.</a:t>
            </a:r>
            <a:endParaRPr sz="1500">
              <a:solidFill>
                <a:srgbClr val="47526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14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Классификация по количеству цветов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1950175" y="1437375"/>
            <a:ext cx="18336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цветные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4848250" y="1437375"/>
            <a:ext cx="1833600" cy="135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черно-белые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(монохромные)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688325" y="901325"/>
            <a:ext cx="419700" cy="45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5555200" y="932425"/>
            <a:ext cx="419700" cy="45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4"/>
          <p:cNvCxnSpPr/>
          <p:nvPr/>
        </p:nvCxnSpPr>
        <p:spPr>
          <a:xfrm>
            <a:off x="1600525" y="714675"/>
            <a:ext cx="58740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125" y="2998949"/>
            <a:ext cx="4459387" cy="19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00" y="243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Классификация по технологии печати</a:t>
            </a:r>
            <a:endParaRPr b="1"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Матричные</a:t>
            </a:r>
            <a:endParaRPr>
              <a:solidFill>
                <a:srgbClr val="475262"/>
              </a:solidFill>
              <a:highlight>
                <a:srgbClr val="EDEDEB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 Струйные</a:t>
            </a:r>
            <a:endParaRPr>
              <a:solidFill>
                <a:srgbClr val="475262"/>
              </a:solidFill>
              <a:highlight>
                <a:srgbClr val="EDEDEB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 Лазерные</a:t>
            </a:r>
            <a:endParaRPr>
              <a:solidFill>
                <a:srgbClr val="475262"/>
              </a:solidFill>
              <a:highlight>
                <a:srgbClr val="EDEDEB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 LED-принтеры (светодиодные)</a:t>
            </a:r>
            <a:endParaRPr>
              <a:solidFill>
                <a:srgbClr val="475262"/>
              </a:solidFill>
              <a:highlight>
                <a:srgbClr val="EDEDEB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 Принтеры с изменением фазы красителя</a:t>
            </a:r>
            <a:endParaRPr>
              <a:solidFill>
                <a:srgbClr val="475262"/>
              </a:solidFill>
              <a:highlight>
                <a:srgbClr val="EDEDEB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 Принтеры с термосублимацией</a:t>
            </a:r>
            <a:endParaRPr>
              <a:solidFill>
                <a:srgbClr val="475262"/>
              </a:solidFill>
              <a:highlight>
                <a:srgbClr val="EDEDEB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262"/>
              </a:buClr>
              <a:buSzPts val="1800"/>
              <a:buChar char="➢"/>
            </a:pPr>
            <a:r>
              <a:rPr lang="ru">
                <a:solidFill>
                  <a:srgbClr val="475262"/>
                </a:solidFill>
                <a:highlight>
                  <a:srgbClr val="EDEDEB"/>
                </a:highlight>
              </a:rPr>
              <a:t> Принтеры с термопереносом восковой мастики</a:t>
            </a:r>
            <a:endParaRPr>
              <a:solidFill>
                <a:srgbClr val="475262"/>
              </a:solidFill>
            </a:endParaRPr>
          </a:p>
        </p:txBody>
      </p:sp>
      <p:cxnSp>
        <p:nvCxnSpPr>
          <p:cNvPr id="91" name="Google Shape;91;p5"/>
          <p:cNvCxnSpPr/>
          <p:nvPr/>
        </p:nvCxnSpPr>
        <p:spPr>
          <a:xfrm>
            <a:off x="1635000" y="769100"/>
            <a:ext cx="58740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Матричные принтеры</a:t>
            </a:r>
            <a:endParaRPr b="1"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50" y="1765325"/>
            <a:ext cx="3311526" cy="21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425" y="1323400"/>
            <a:ext cx="3173975" cy="31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1099" y="1863175"/>
            <a:ext cx="2381200" cy="21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272850" y="204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принцип работы матричной печати</a:t>
            </a:r>
            <a:endParaRPr b="1"/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163" y="1149900"/>
            <a:ext cx="5587675" cy="35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/>
        </p:nvSpPr>
        <p:spPr>
          <a:xfrm>
            <a:off x="4693550" y="101000"/>
            <a:ext cx="4354200" cy="73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Характеристики матричных принтеров</a:t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4745850" y="1313075"/>
            <a:ext cx="42840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Разрешение                      72-360 dpi</a:t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количество цветов          один цвет</a:t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быстродействие               до 1500 </a:t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          строк в мин</a:t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</a:t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155400" y="101000"/>
            <a:ext cx="4226700" cy="73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Достоинства и недостатки матричных принтеров</a:t>
            </a:r>
            <a:endParaRPr b="1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155400" y="1313075"/>
            <a:ext cx="1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155400" y="1313075"/>
            <a:ext cx="2051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Достоинства</a:t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невысокая цена принтера и расходных материалов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возможность печати под копировальную кальку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не требовательны к бумаге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8"/>
          <p:cNvSpPr txBox="1"/>
          <p:nvPr/>
        </p:nvSpPr>
        <p:spPr>
          <a:xfrm>
            <a:off x="2515825" y="1421800"/>
            <a:ext cx="1866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Недостатки</a:t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среднее качество печати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b="0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высокий уровень шума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ru"/>
              <a:t>Лазерные принтеры</a:t>
            </a:r>
            <a:endParaRPr b="1"/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38200"/>
            <a:ext cx="3002425" cy="218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 rotWithShape="1">
          <a:blip r:embed="rId4">
            <a:alphaModFix/>
          </a:blip>
          <a:srcRect b="0" l="15496" r="17964" t="0"/>
          <a:stretch/>
        </p:blipFill>
        <p:spPr>
          <a:xfrm>
            <a:off x="3311425" y="2038200"/>
            <a:ext cx="3002413" cy="22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7575" y="2284276"/>
            <a:ext cx="2631799" cy="19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