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80"/>
    <a:srgbClr val="8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333" autoAdjust="0"/>
  </p:normalViewPr>
  <p:slideViewPr>
    <p:cSldViewPr snapToGrid="0" snapToObjects="1">
      <p:cViewPr varScale="1">
        <p:scale>
          <a:sx n="116" d="100"/>
          <a:sy n="116" d="100"/>
        </p:scale>
        <p:origin x="-5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4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954F8-0B63-9A4D-B775-17A2E70AB02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D3E3-2C5D-D048-A758-0E94AFA3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8974"/>
            <a:ext cx="7772400" cy="1561364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Incubator Capstone Project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/>
              <a:t>Predicting </a:t>
            </a:r>
            <a:r>
              <a:rPr lang="en-US" sz="2800" dirty="0" smtClean="0"/>
              <a:t>Health Risks and </a:t>
            </a:r>
            <a:r>
              <a:rPr lang="en-US" sz="2800" dirty="0" err="1" smtClean="0"/>
              <a:t>Phenotyping</a:t>
            </a:r>
            <a:r>
              <a:rPr lang="en-US" sz="2800" dirty="0" smtClean="0"/>
              <a:t> </a:t>
            </a:r>
            <a:r>
              <a:rPr lang="en-US" sz="2800" dirty="0"/>
              <a:t>based on Body Shape Descriptors from 3D Scans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747" y="3194216"/>
            <a:ext cx="6400800" cy="522979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Ali Mehrnezhad</a:t>
            </a:r>
          </a:p>
          <a:p>
            <a:r>
              <a:rPr lang="en-US" sz="2000" dirty="0" smtClean="0"/>
              <a:t>Feb,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44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18378" y="2932798"/>
            <a:ext cx="3176747" cy="65465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-15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400080"/>
                </a:solidFill>
              </a:rPr>
              <a:t>Introduction and Goal</a:t>
            </a:r>
            <a:endParaRPr lang="en-US" sz="2800" dirty="0">
              <a:solidFill>
                <a:srgbClr val="40008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6143BE8C-510F-40C1-8C2C-5A785883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9764" y="1040211"/>
            <a:ext cx="562855" cy="1371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20">
            <a:extLst>
              <a:ext uri="{FF2B5EF4-FFF2-40B4-BE49-F238E27FC236}">
                <a16:creationId xmlns:a16="http://schemas.microsoft.com/office/drawing/2014/main" xmlns="" id="{1505CF22-3A31-4616-8C3E-0764863B393D}"/>
              </a:ext>
            </a:extLst>
          </p:cNvPr>
          <p:cNvSpPr/>
          <p:nvPr/>
        </p:nvSpPr>
        <p:spPr>
          <a:xfrm>
            <a:off x="1613692" y="1466188"/>
            <a:ext cx="27432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F46347-AECF-4329-81BD-CBB89FF49AFD}"/>
              </a:ext>
            </a:extLst>
          </p:cNvPr>
          <p:cNvSpPr/>
          <p:nvPr/>
        </p:nvSpPr>
        <p:spPr>
          <a:xfrm>
            <a:off x="518405" y="964667"/>
            <a:ext cx="505267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Height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F3B3EC-738A-4746-9149-AE0AB1B830E9}"/>
              </a:ext>
            </a:extLst>
          </p:cNvPr>
          <p:cNvSpPr/>
          <p:nvPr/>
        </p:nvSpPr>
        <p:spPr>
          <a:xfrm>
            <a:off x="518405" y="1263899"/>
            <a:ext cx="389850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6BB184B-95DF-4405-8882-835C238E1711}"/>
              </a:ext>
            </a:extLst>
          </p:cNvPr>
          <p:cNvSpPr/>
          <p:nvPr/>
        </p:nvSpPr>
        <p:spPr>
          <a:xfrm>
            <a:off x="518405" y="1563131"/>
            <a:ext cx="441146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Race</a:t>
            </a:r>
          </a:p>
        </p:txBody>
      </p:sp>
      <p:pic>
        <p:nvPicPr>
          <p:cNvPr id="19" name="Picture 2" descr="http://www.clker.com/cliparts/P/0/Q/h/w/V/male-body-silhouette-hi.png">
            <a:extLst>
              <a:ext uri="{FF2B5EF4-FFF2-40B4-BE49-F238E27FC236}">
                <a16:creationId xmlns:a16="http://schemas.microsoft.com/office/drawing/2014/main" xmlns="" id="{7F8D05BE-FEA4-4C65-94F3-57EF2B6B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9029" y="1025526"/>
            <a:ext cx="457200" cy="14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66DA503-53DC-486C-B0C0-36D730C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189" y="1036831"/>
            <a:ext cx="100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3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defTabSz="457200">
              <a:defRPr sz="28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defTabSz="4572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defTabSz="4572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400080"/>
                </a:solidFill>
                <a:latin typeface="Calibri" charset="0"/>
              </a:rPr>
              <a:t>Health </a:t>
            </a:r>
            <a:r>
              <a:rPr lang="en-US" sz="1200" b="1" dirty="0" smtClean="0">
                <a:solidFill>
                  <a:srgbClr val="400080"/>
                </a:solidFill>
                <a:latin typeface="Calibri" charset="0"/>
              </a:rPr>
              <a:t>Risks: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7030A0"/>
              </a:solidFill>
              <a:latin typeface="Calibri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1D7EE6C-D02B-40CE-AF7C-7930638E88AA}"/>
              </a:ext>
            </a:extLst>
          </p:cNvPr>
          <p:cNvSpPr txBox="1"/>
          <p:nvPr/>
        </p:nvSpPr>
        <p:spPr>
          <a:xfrm>
            <a:off x="1023672" y="778618"/>
            <a:ext cx="5695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B397287-12CC-4718-A2A2-3682AE818122}"/>
              </a:ext>
            </a:extLst>
          </p:cNvPr>
          <p:cNvSpPr txBox="1"/>
          <p:nvPr/>
        </p:nvSpPr>
        <p:spPr>
          <a:xfrm>
            <a:off x="1748744" y="767477"/>
            <a:ext cx="968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endParaRPr lang="en-US" sz="100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1F6A02E-8AA6-4FE6-B821-679BA53B6B95}"/>
              </a:ext>
            </a:extLst>
          </p:cNvPr>
          <p:cNvSpPr/>
          <p:nvPr/>
        </p:nvSpPr>
        <p:spPr>
          <a:xfrm>
            <a:off x="518405" y="1862363"/>
            <a:ext cx="530915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Weight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769891F-D994-47BF-A34B-1BE7CC1F6928}"/>
              </a:ext>
            </a:extLst>
          </p:cNvPr>
          <p:cNvSpPr/>
          <p:nvPr/>
        </p:nvSpPr>
        <p:spPr>
          <a:xfrm>
            <a:off x="518405" y="2161594"/>
            <a:ext cx="372718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BMI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5842" y="1337873"/>
            <a:ext cx="6908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D</a:t>
            </a:r>
            <a:r>
              <a:rPr lang="en-US" sz="1000" dirty="0" smtClean="0">
                <a:latin typeface="Arial"/>
                <a:cs typeface="Arial"/>
              </a:rPr>
              <a:t>iabetes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5842" y="1600163"/>
            <a:ext cx="151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Cardiovascular </a:t>
            </a:r>
            <a:r>
              <a:rPr lang="en-US" sz="1000" dirty="0">
                <a:latin typeface="Arial"/>
                <a:cs typeface="Arial"/>
              </a:rPr>
              <a:t>disease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5842" y="1862453"/>
            <a:ext cx="662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C</a:t>
            </a:r>
            <a:r>
              <a:rPr lang="en-US" sz="1000" dirty="0" smtClean="0">
                <a:latin typeface="Arial"/>
                <a:cs typeface="Arial"/>
              </a:rPr>
              <a:t>ancers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371EB35-DE62-4759-9455-51661EF7A4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613" y="859412"/>
            <a:ext cx="914400" cy="12192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C6B1775-2889-4FCF-AC53-7D47245F3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1174" y="859412"/>
            <a:ext cx="914400" cy="12192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0CC8F2A7-7FF9-4712-BDC0-C1BD57DAC8C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655" y="859412"/>
            <a:ext cx="914400" cy="12192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503045" y="786465"/>
            <a:ext cx="3686036" cy="1569660"/>
          </a:xfrm>
          <a:prstGeom prst="rect">
            <a:avLst/>
          </a:prstGeom>
          <a:ln w="28575" cmpd="sng">
            <a:solidFill>
              <a:srgbClr val="400080"/>
            </a:solidFill>
          </a:ln>
        </p:spPr>
        <p:txBody>
          <a:bodyPr wrap="square">
            <a:spAutoFit/>
          </a:bodyPr>
          <a:lstStyle/>
          <a:p>
            <a:endParaRPr lang="en-US" sz="1200" b="1" dirty="0" smtClean="0">
              <a:solidFill>
                <a:srgbClr val="400080"/>
              </a:solidFill>
            </a:endParaRPr>
          </a:p>
          <a:p>
            <a:endParaRPr lang="en-US" sz="1200" b="1" dirty="0">
              <a:solidFill>
                <a:srgbClr val="400080"/>
              </a:solidFill>
            </a:endParaRPr>
          </a:p>
          <a:p>
            <a:endParaRPr lang="en-US" sz="1200" b="1" dirty="0" smtClean="0">
              <a:solidFill>
                <a:srgbClr val="400080"/>
              </a:solidFill>
            </a:endParaRPr>
          </a:p>
          <a:p>
            <a:endParaRPr lang="en-US" sz="1200" b="1" dirty="0" smtClean="0">
              <a:solidFill>
                <a:srgbClr val="400080"/>
              </a:solidFill>
            </a:endParaRPr>
          </a:p>
          <a:p>
            <a:endParaRPr lang="en-US" sz="1200" b="1" dirty="0">
              <a:solidFill>
                <a:srgbClr val="400080"/>
              </a:solidFill>
            </a:endParaRPr>
          </a:p>
          <a:p>
            <a:endParaRPr lang="en-US" sz="1200" b="1" dirty="0" smtClean="0">
              <a:solidFill>
                <a:srgbClr val="400080"/>
              </a:solidFill>
            </a:endParaRPr>
          </a:p>
          <a:p>
            <a:endParaRPr lang="en-US" sz="1200" b="1" dirty="0" smtClean="0">
              <a:solidFill>
                <a:srgbClr val="40008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400080"/>
                </a:solidFill>
              </a:rPr>
              <a:t>Quantify Body Shape with 3D Optical Scanners </a:t>
            </a:r>
            <a:endParaRPr lang="en-US" sz="1200" b="1" dirty="0">
              <a:solidFill>
                <a:srgbClr val="40008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769891F-D994-47BF-A34B-1BE7CC1F6928}"/>
              </a:ext>
            </a:extLst>
          </p:cNvPr>
          <p:cNvSpPr/>
          <p:nvPr/>
        </p:nvSpPr>
        <p:spPr>
          <a:xfrm>
            <a:off x="469760" y="3295939"/>
            <a:ext cx="1107996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Hip Circumference</a:t>
            </a:r>
            <a:endParaRPr lang="en-US" altLang="en-US" sz="800" b="1" dirty="0">
              <a:solidFill>
                <a:srgbClr val="7030A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69891F-D994-47BF-A34B-1BE7CC1F6928}"/>
              </a:ext>
            </a:extLst>
          </p:cNvPr>
          <p:cNvSpPr/>
          <p:nvPr/>
        </p:nvSpPr>
        <p:spPr>
          <a:xfrm>
            <a:off x="469760" y="2983723"/>
            <a:ext cx="1210588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W</a:t>
            </a:r>
            <a:r>
              <a:rPr lang="en-US" altLang="en-US" sz="800" b="1" dirty="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aist Circumference</a:t>
            </a:r>
            <a:endParaRPr lang="en-US" altLang="en-US" sz="800" b="1" dirty="0">
              <a:solidFill>
                <a:srgbClr val="7030A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769891F-D994-47BF-A34B-1BE7CC1F6928}"/>
              </a:ext>
            </a:extLst>
          </p:cNvPr>
          <p:cNvSpPr/>
          <p:nvPr/>
        </p:nvSpPr>
        <p:spPr>
          <a:xfrm>
            <a:off x="1766524" y="2983723"/>
            <a:ext cx="737451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Leg Length</a:t>
            </a:r>
            <a:endParaRPr lang="en-US" altLang="en-US" sz="800" b="1" dirty="0">
              <a:solidFill>
                <a:srgbClr val="7030A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769891F-D994-47BF-A34B-1BE7CC1F6928}"/>
              </a:ext>
            </a:extLst>
          </p:cNvPr>
          <p:cNvSpPr/>
          <p:nvPr/>
        </p:nvSpPr>
        <p:spPr>
          <a:xfrm>
            <a:off x="1766524" y="3295939"/>
            <a:ext cx="761747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Arm Length</a:t>
            </a:r>
            <a:endParaRPr lang="en-US" altLang="en-US" sz="800" b="1" dirty="0">
              <a:solidFill>
                <a:srgbClr val="7030A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769891F-D994-47BF-A34B-1BE7CC1F6928}"/>
              </a:ext>
            </a:extLst>
          </p:cNvPr>
          <p:cNvSpPr/>
          <p:nvPr/>
        </p:nvSpPr>
        <p:spPr>
          <a:xfrm>
            <a:off x="2651292" y="2978652"/>
            <a:ext cx="825867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Total </a:t>
            </a:r>
            <a:r>
              <a:rPr lang="en-US" altLang="en-US" sz="800" b="1" dirty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V</a:t>
            </a:r>
            <a:r>
              <a:rPr lang="en-US" altLang="en-US" sz="800" b="1" dirty="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olume</a:t>
            </a:r>
            <a:endParaRPr lang="en-US" altLang="en-US" sz="800" b="1" dirty="0">
              <a:solidFill>
                <a:srgbClr val="7030A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769891F-D994-47BF-A34B-1BE7CC1F6928}"/>
              </a:ext>
            </a:extLst>
          </p:cNvPr>
          <p:cNvSpPr/>
          <p:nvPr/>
        </p:nvSpPr>
        <p:spPr>
          <a:xfrm>
            <a:off x="2805180" y="3315145"/>
            <a:ext cx="518091" cy="21544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And </a:t>
            </a:r>
            <a:r>
              <a:rPr lang="is-IS" altLang="en-US" sz="800" b="1" dirty="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…</a:t>
            </a:r>
            <a:endParaRPr lang="en-US" altLang="en-US" sz="800" b="1" dirty="0">
              <a:solidFill>
                <a:srgbClr val="7030A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66DA503-53DC-486C-B0C0-36D730C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00" y="2671187"/>
            <a:ext cx="24961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3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defTabSz="457200">
              <a:defRPr sz="28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defTabSz="4572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defTabSz="4572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400080"/>
                </a:solidFill>
                <a:latin typeface="Calibri" charset="0"/>
              </a:rPr>
              <a:t>Digital Anthropometry Measurements 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09136" y="2863665"/>
            <a:ext cx="1649084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Scan Analysis Software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38" name="Right Arrow 20">
            <a:extLst>
              <a:ext uri="{FF2B5EF4-FFF2-40B4-BE49-F238E27FC236}">
                <a16:creationId xmlns:a16="http://schemas.microsoft.com/office/drawing/2014/main" xmlns="" id="{1505CF22-3A31-4616-8C3E-0764863B393D}"/>
              </a:ext>
            </a:extLst>
          </p:cNvPr>
          <p:cNvSpPr/>
          <p:nvPr/>
        </p:nvSpPr>
        <p:spPr>
          <a:xfrm rot="5400000">
            <a:off x="7342809" y="2512823"/>
            <a:ext cx="27432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9" name="Right Arrow 20">
            <a:extLst>
              <a:ext uri="{FF2B5EF4-FFF2-40B4-BE49-F238E27FC236}">
                <a16:creationId xmlns:a16="http://schemas.microsoft.com/office/drawing/2014/main" xmlns="" id="{1505CF22-3A31-4616-8C3E-0764863B393D}"/>
              </a:ext>
            </a:extLst>
          </p:cNvPr>
          <p:cNvSpPr/>
          <p:nvPr/>
        </p:nvSpPr>
        <p:spPr>
          <a:xfrm rot="10800000">
            <a:off x="3748016" y="2919302"/>
            <a:ext cx="27432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567047" y="2447069"/>
            <a:ext cx="274320" cy="274320"/>
          </a:xfrm>
          <a:prstGeom prst="mathPlus">
            <a:avLst/>
          </a:prstGeom>
          <a:solidFill>
            <a:srgbClr val="FFCC66"/>
          </a:solidFill>
          <a:ln w="190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85815" y="1017754"/>
            <a:ext cx="1496686" cy="1143840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reen Shot 2020-02-24 at 8.13.46 PM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903" y="2458221"/>
            <a:ext cx="669660" cy="124211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957908" y="2851255"/>
            <a:ext cx="104938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Body 3D Scan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44" name="Right Arrow 20">
            <a:extLst>
              <a:ext uri="{FF2B5EF4-FFF2-40B4-BE49-F238E27FC236}">
                <a16:creationId xmlns:a16="http://schemas.microsoft.com/office/drawing/2014/main" xmlns="" id="{1505CF22-3A31-4616-8C3E-0764863B393D}"/>
              </a:ext>
            </a:extLst>
          </p:cNvPr>
          <p:cNvSpPr/>
          <p:nvPr/>
        </p:nvSpPr>
        <p:spPr>
          <a:xfrm rot="10800000">
            <a:off x="5918246" y="2932085"/>
            <a:ext cx="27432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755" y="3548155"/>
            <a:ext cx="7896585" cy="140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>
                <a:solidFill>
                  <a:srgbClr val="400080"/>
                </a:solidFill>
              </a:rPr>
              <a:t>Research Question: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200" b="1" dirty="0" smtClean="0">
                <a:solidFill>
                  <a:srgbClr val="400080"/>
                </a:solidFill>
              </a:rPr>
              <a:t>Can a population </a:t>
            </a:r>
            <a:r>
              <a:rPr lang="en-US" sz="1200" b="1" dirty="0">
                <a:solidFill>
                  <a:srgbClr val="400080"/>
                </a:solidFill>
              </a:rPr>
              <a:t>be triaged and their health status categorized solely based on their body </a:t>
            </a:r>
            <a:r>
              <a:rPr lang="en-US" sz="1200" b="1" dirty="0" smtClean="0">
                <a:solidFill>
                  <a:srgbClr val="400080"/>
                </a:solidFill>
              </a:rPr>
              <a:t>shape?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>
                <a:solidFill>
                  <a:srgbClr val="400080"/>
                </a:solidFill>
              </a:rPr>
              <a:t>Market </a:t>
            </a:r>
            <a:r>
              <a:rPr lang="en-US" sz="1400" b="1" dirty="0">
                <a:solidFill>
                  <a:srgbClr val="400080"/>
                </a:solidFill>
              </a:rPr>
              <a:t>O</a:t>
            </a:r>
            <a:r>
              <a:rPr lang="en-US" sz="1400" b="1" dirty="0" smtClean="0">
                <a:solidFill>
                  <a:srgbClr val="400080"/>
                </a:solidFill>
              </a:rPr>
              <a:t>pportunity: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200" b="1" dirty="0" smtClean="0">
                <a:solidFill>
                  <a:srgbClr val="400080"/>
                </a:solidFill>
              </a:rPr>
              <a:t>In </a:t>
            </a:r>
            <a:r>
              <a:rPr lang="en-US" sz="1200" b="1" dirty="0">
                <a:solidFill>
                  <a:srgbClr val="400080"/>
                </a:solidFill>
              </a:rPr>
              <a:t>case proof-of-concept is achieved, this will have direct application in clinical settings and is a competitive feature in any digital health platform</a:t>
            </a:r>
            <a:endParaRPr lang="en-US" sz="1200" dirty="0">
              <a:solidFill>
                <a:srgbClr val="400080"/>
              </a:solidFill>
            </a:endParaRPr>
          </a:p>
        </p:txBody>
      </p:sp>
      <p:sp>
        <p:nvSpPr>
          <p:cNvPr id="46" name="Right Arrow 20">
            <a:extLst>
              <a:ext uri="{FF2B5EF4-FFF2-40B4-BE49-F238E27FC236}">
                <a16:creationId xmlns:a16="http://schemas.microsoft.com/office/drawing/2014/main" xmlns="" id="{1505CF22-3A31-4616-8C3E-0764863B393D}"/>
              </a:ext>
            </a:extLst>
          </p:cNvPr>
          <p:cNvSpPr/>
          <p:nvPr/>
        </p:nvSpPr>
        <p:spPr>
          <a:xfrm>
            <a:off x="2575452" y="1469866"/>
            <a:ext cx="27432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1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-154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400080"/>
                </a:solidFill>
              </a:rPr>
              <a:t>Data Analysis</a:t>
            </a:r>
            <a:endParaRPr lang="en-US" sz="2800" dirty="0">
              <a:solidFill>
                <a:srgbClr val="400080"/>
              </a:solidFill>
            </a:endParaRPr>
          </a:p>
        </p:txBody>
      </p:sp>
      <p:pic>
        <p:nvPicPr>
          <p:cNvPr id="5" name="Picture 4" descr="Screen Shot 2020-02-24 at 9.16.16 PM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2045" y="712828"/>
            <a:ext cx="2447241" cy="1048015"/>
          </a:xfrm>
          <a:prstGeom prst="rect">
            <a:avLst/>
          </a:prstGeom>
        </p:spPr>
      </p:pic>
      <p:pic>
        <p:nvPicPr>
          <p:cNvPr id="49" name="Picture 48" descr="Screen Shot 2020-02-24 at 10.33.51 P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429" y="1216288"/>
            <a:ext cx="2997232" cy="26138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66DA503-53DC-486C-B0C0-36D730C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50" y="939288"/>
            <a:ext cx="15519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3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defTabSz="457200">
              <a:defRPr sz="28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defTabSz="4572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defTabSz="4572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defTabSz="457200" eaLnBrk="0" hangingPunct="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400080"/>
                </a:solidFill>
                <a:latin typeface="Calibri" charset="0"/>
              </a:rPr>
              <a:t>Correlation Heatmap</a:t>
            </a:r>
          </a:p>
        </p:txBody>
      </p:sp>
      <p:pic>
        <p:nvPicPr>
          <p:cNvPr id="51" name="Picture 50" descr="Screen Shot 2020-02-24 at 10.41.39 P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0064" y="3846782"/>
            <a:ext cx="274320" cy="281011"/>
          </a:xfrm>
          <a:prstGeom prst="rect">
            <a:avLst/>
          </a:prstGeom>
        </p:spPr>
      </p:pic>
      <p:pic>
        <p:nvPicPr>
          <p:cNvPr id="53" name="Picture 52" descr="Screen Shot 2020-02-24 at 10.46.20 PM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5966" y="712828"/>
            <a:ext cx="2447241" cy="1056382"/>
          </a:xfrm>
          <a:prstGeom prst="rect">
            <a:avLst/>
          </a:prstGeom>
        </p:spPr>
      </p:pic>
      <p:pic>
        <p:nvPicPr>
          <p:cNvPr id="56" name="Picture 55" descr="Screen Shot 2020-02-24 at 10.54.11 PM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432" y="2816571"/>
            <a:ext cx="2277968" cy="1002381"/>
          </a:xfrm>
          <a:prstGeom prst="rect">
            <a:avLst/>
          </a:prstGeom>
        </p:spPr>
      </p:pic>
      <p:pic>
        <p:nvPicPr>
          <p:cNvPr id="58" name="Picture 57" descr="Screen Shot 2020-02-24 at 10.56.46 PM.png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433" y="1784045"/>
            <a:ext cx="2253550" cy="980805"/>
          </a:xfrm>
          <a:prstGeom prst="rect">
            <a:avLst/>
          </a:prstGeom>
        </p:spPr>
      </p:pic>
      <p:pic>
        <p:nvPicPr>
          <p:cNvPr id="60" name="Picture 59" descr="Screen Shot 2020-02-24 at 11.00.39 PM.png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749" y="2816571"/>
            <a:ext cx="2317935" cy="101157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874384" y="3766208"/>
            <a:ext cx="15812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Non-Diabetic</a:t>
            </a:r>
          </a:p>
          <a:p>
            <a:r>
              <a:rPr lang="en-US" sz="1050" dirty="0" smtClean="0"/>
              <a:t>Diabetic (or </a:t>
            </a:r>
            <a:r>
              <a:rPr lang="en-US" sz="1050" dirty="0" err="1"/>
              <a:t>P</a:t>
            </a:r>
            <a:r>
              <a:rPr lang="en-US" sz="1050" dirty="0" err="1" smtClean="0"/>
              <a:t>rediabetic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3819810" y="505862"/>
            <a:ext cx="60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Female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2510" y="505862"/>
            <a:ext cx="60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</a:t>
            </a:r>
            <a:r>
              <a:rPr lang="en-US" sz="800" dirty="0" smtClean="0"/>
              <a:t>ale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73131" y="505862"/>
            <a:ext cx="60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Female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635345" y="505862"/>
            <a:ext cx="60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</a:t>
            </a:r>
            <a:r>
              <a:rPr lang="en-US" sz="800" dirty="0" smtClean="0"/>
              <a:t>ale</a:t>
            </a:r>
            <a:endParaRPr lang="en-US" dirty="0"/>
          </a:p>
        </p:txBody>
      </p:sp>
      <p:pic>
        <p:nvPicPr>
          <p:cNvPr id="68" name="Picture 67" descr="Screen Shot 2020-02-24 at 11.09.24 PM.pn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0392" y="1784046"/>
            <a:ext cx="2311823" cy="102162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592774" y="253328"/>
            <a:ext cx="2368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400080"/>
                </a:solidFill>
              </a:rPr>
              <a:t>Waist Circumference distribution</a:t>
            </a:r>
            <a:endParaRPr lang="en-US" sz="2800" b="1" dirty="0">
              <a:solidFill>
                <a:srgbClr val="40008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7581" y="3862225"/>
            <a:ext cx="3066080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b="1" dirty="0" smtClean="0">
                <a:solidFill>
                  <a:srgbClr val="400080"/>
                </a:solidFill>
              </a:rPr>
              <a:t>Meaningful correlations between features and Glucose level observed , However not strong enough to accurately predict the glucose level .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4060752" y="1806208"/>
            <a:ext cx="37912" cy="1929814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5201117" y="1813506"/>
            <a:ext cx="37912" cy="1929814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366205" y="1806208"/>
            <a:ext cx="37912" cy="1929814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7541625" y="1787199"/>
            <a:ext cx="37912" cy="1929814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502070" y="3831956"/>
            <a:ext cx="5224841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>
                <a:solidFill>
                  <a:srgbClr val="400080"/>
                </a:solidFill>
              </a:rPr>
              <a:t>2 major points</a:t>
            </a:r>
            <a:r>
              <a:rPr lang="en-US" sz="1400" dirty="0" smtClean="0">
                <a:solidFill>
                  <a:srgbClr val="400080"/>
                </a:solidFill>
                <a:effectLst/>
              </a:rPr>
              <a:t> :</a:t>
            </a:r>
            <a:endParaRPr lang="en-US" sz="1400" b="1" dirty="0" smtClean="0">
              <a:solidFill>
                <a:srgbClr val="40008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rgbClr val="400080"/>
                </a:solidFill>
              </a:rPr>
              <a:t>1- Risk of diabetes is significantly higher in females than males. </a:t>
            </a:r>
            <a:endParaRPr lang="en-US" sz="1200" dirty="0" smtClean="0">
              <a:solidFill>
                <a:srgbClr val="40008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rgbClr val="400080"/>
                </a:solidFill>
              </a:rPr>
              <a:t>2-Distribution of waist circumference and total fat in diabetic males and females is different from non-diabetic males and females.</a:t>
            </a:r>
            <a:r>
              <a:rPr lang="en-US" sz="1200" dirty="0" smtClean="0">
                <a:solidFill>
                  <a:srgbClr val="400080"/>
                </a:solidFill>
                <a:effectLst/>
              </a:rPr>
              <a:t> </a:t>
            </a:r>
            <a:endParaRPr lang="en-US" sz="1200" dirty="0">
              <a:solidFill>
                <a:srgbClr val="40008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51161" y="243970"/>
            <a:ext cx="2368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400080"/>
                </a:solidFill>
              </a:rPr>
              <a:t>Total Fat distribution </a:t>
            </a:r>
            <a:endParaRPr lang="en-US" sz="2800" b="1" dirty="0">
              <a:solidFill>
                <a:srgbClr val="40008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62414" y="1886158"/>
            <a:ext cx="1046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400080"/>
                </a:solidFill>
              </a:rPr>
              <a:t>Similar </a:t>
            </a:r>
            <a:r>
              <a:rPr lang="en-US" sz="800" b="1" dirty="0">
                <a:solidFill>
                  <a:srgbClr val="400080"/>
                </a:solidFill>
              </a:rPr>
              <a:t>to a </a:t>
            </a:r>
            <a:r>
              <a:rPr lang="en-US" sz="800" b="1" u="sng" dirty="0">
                <a:solidFill>
                  <a:srgbClr val="400080"/>
                </a:solidFill>
              </a:rPr>
              <a:t>Rayleigh</a:t>
            </a:r>
            <a:r>
              <a:rPr lang="en-US" sz="800" b="1" dirty="0">
                <a:solidFill>
                  <a:srgbClr val="400080"/>
                </a:solidFill>
              </a:rPr>
              <a:t> distribution</a:t>
            </a:r>
            <a:r>
              <a:rPr lang="en-US" sz="800" dirty="0" smtClean="0">
                <a:solidFill>
                  <a:srgbClr val="400080"/>
                </a:solidFill>
                <a:effectLst/>
              </a:rPr>
              <a:t> </a:t>
            </a:r>
            <a:endParaRPr lang="en-US" sz="800" dirty="0">
              <a:solidFill>
                <a:srgbClr val="40008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07272" y="2866922"/>
            <a:ext cx="1094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400080"/>
                </a:solidFill>
              </a:rPr>
              <a:t>Similar </a:t>
            </a:r>
            <a:r>
              <a:rPr lang="en-US" sz="800" b="1" dirty="0">
                <a:solidFill>
                  <a:srgbClr val="400080"/>
                </a:solidFill>
              </a:rPr>
              <a:t>to a </a:t>
            </a:r>
            <a:r>
              <a:rPr lang="en-US" sz="800" b="1" u="sng" dirty="0">
                <a:solidFill>
                  <a:srgbClr val="400080"/>
                </a:solidFill>
              </a:rPr>
              <a:t>Gaussian</a:t>
            </a:r>
            <a:r>
              <a:rPr lang="en-US" sz="800" b="1" dirty="0">
                <a:solidFill>
                  <a:srgbClr val="400080"/>
                </a:solidFill>
              </a:rPr>
              <a:t> distribution </a:t>
            </a:r>
            <a:endParaRPr lang="en-US" sz="800" dirty="0">
              <a:solidFill>
                <a:srgbClr val="40008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879578" y="3517998"/>
            <a:ext cx="21908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098664" y="3521911"/>
            <a:ext cx="23607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22565" y="3314492"/>
            <a:ext cx="4009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400080"/>
                </a:solidFill>
              </a:rPr>
              <a:t>Bias</a:t>
            </a:r>
            <a:endParaRPr lang="en-US" sz="800" dirty="0">
              <a:solidFill>
                <a:srgbClr val="40008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000008" y="3528175"/>
            <a:ext cx="21908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215434" y="3528295"/>
            <a:ext cx="23607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26072" y="3314492"/>
            <a:ext cx="4009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400080"/>
                </a:solidFill>
              </a:rPr>
              <a:t>Bias</a:t>
            </a:r>
            <a:endParaRPr lang="en-US" sz="800" dirty="0">
              <a:solidFill>
                <a:srgbClr val="40008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177869" y="3516357"/>
            <a:ext cx="21908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396955" y="3520270"/>
            <a:ext cx="23607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520856" y="3312851"/>
            <a:ext cx="4009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400080"/>
                </a:solidFill>
              </a:rPr>
              <a:t>Bias</a:t>
            </a:r>
            <a:endParaRPr lang="en-US" sz="800" dirty="0">
              <a:solidFill>
                <a:srgbClr val="40008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364645" y="3526534"/>
            <a:ext cx="21908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580071" y="3526654"/>
            <a:ext cx="23607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690709" y="3312851"/>
            <a:ext cx="4009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400080"/>
                </a:solidFill>
              </a:rPr>
              <a:t>Bias</a:t>
            </a:r>
            <a:endParaRPr lang="en-US" sz="800" dirty="0">
              <a:solidFill>
                <a:srgbClr val="40008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51055" y="740011"/>
            <a:ext cx="1046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400080"/>
                </a:solidFill>
              </a:rPr>
              <a:t>More diabetic female than male</a:t>
            </a:r>
            <a:endParaRPr lang="en-US" sz="800" dirty="0">
              <a:solidFill>
                <a:srgbClr val="4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7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208</Words>
  <Application>Microsoft Macintosh PowerPoint</Application>
  <PresentationFormat>On-screen Show (16:9)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Incubator Capstone Project  Predicting Health Risks and Phenotyping based on Body Shape Descriptors from 3D Scans  </vt:lpstr>
      <vt:lpstr>Introduction and Goal</vt:lpstr>
      <vt:lpstr>Data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Incubator Capstone Project  Phenotyping based on Body Shape Descriptors from 3D Scans  </dc:title>
  <dc:creator>Ali Mehrnezhad</dc:creator>
  <cp:lastModifiedBy>Ali Mehrnezhad</cp:lastModifiedBy>
  <cp:revision>44</cp:revision>
  <dcterms:created xsi:type="dcterms:W3CDTF">2020-02-24T01:37:50Z</dcterms:created>
  <dcterms:modified xsi:type="dcterms:W3CDTF">2020-02-25T07:03:30Z</dcterms:modified>
</cp:coreProperties>
</file>