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887" r:id="rId2"/>
    <p:sldId id="898" r:id="rId3"/>
    <p:sldId id="924" r:id="rId4"/>
    <p:sldId id="928" r:id="rId5"/>
    <p:sldId id="9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주의 사항" id="{3CB62C16-4B34-4E8A-A1AB-013775D96876}">
          <p14:sldIdLst/>
        </p14:section>
        <p14:section name="제목/목차/간지/엔딩" id="{3A3687A1-1890-49EF-8524-AA6A86554625}">
          <p14:sldIdLst/>
        </p14:section>
        <p14:section name="일반 (22)" id="{71E28F8C-8BE5-4DDC-9B05-84276E16AF96}">
          <p14:sldIdLst>
            <p14:sldId id="887"/>
            <p14:sldId id="898"/>
            <p14:sldId id="924"/>
            <p14:sldId id="928"/>
          </p14:sldIdLst>
        </p14:section>
        <p14:section name="테이블/차트 (6)" id="{30E93F4F-2996-4102-A1D3-ED53080D97F2}">
          <p14:sldIdLst/>
        </p14:section>
        <p14:section name="목업 (4)" id="{88A45C4C-5B5E-4633-9CD9-9836A189A73E}">
          <p14:sldIdLst>
            <p14:sldId id="965"/>
          </p14:sldIdLst>
        </p14:section>
        <p14:section name="인포그래픽 (8)" id="{AF6ACAE5-303D-48C6-8C66-9ABC99093E6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7A00"/>
    <a:srgbClr val="EBECF0"/>
    <a:srgbClr val="CED1D9"/>
    <a:srgbClr val="CACED6"/>
    <a:srgbClr val="F8FAFB"/>
    <a:srgbClr val="E8EAEE"/>
    <a:srgbClr val="38CDD3"/>
    <a:srgbClr val="19191C"/>
    <a:srgbClr val="262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F4B1-4B5D-474C-A967-F5AA4ED6F512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9575-704E-44E0-A6C5-F51EA90C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1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C5240-6E5F-4B31-A872-6B1D8817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B3524B-0294-4F15-A014-31078A5CE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23BFD-B6DA-40E5-85F5-96858C29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327F3-38A8-47CD-ADF5-70B7BEF1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68892-173F-49C2-B01B-057F6FF0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2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012F-0176-4E9E-8700-0A0661D1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4D9DD-C0EB-44F5-B29E-F1D91F062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5FA84-58BD-405C-A3D0-2D1C801F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AD9DF-4C08-4AB6-85B1-811532DC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41720-229A-42D9-92F1-4F41264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0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358877-40B7-4CD8-BD21-C64282B49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64B73-2104-487F-AB09-8F0C304F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C7A8D-D54D-46D6-940A-CCED9005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12525-0282-48F3-B811-88DF975C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758BC-D937-4CBB-AAF4-8C889F7E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38C5C-E1D4-4FD4-94E2-2C9367C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6C627-F473-457A-9988-D2518BDD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27FAB-7C0D-4D39-9FDB-9156C1E2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1BE85-1D52-4222-8F0B-4A1425F1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6672B-DE71-4047-B18E-C4C6567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D60C4-582A-4CF1-A15C-FCF832E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82967-D20C-440E-8126-8F5DD4C4C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8925E-A4C3-40BA-9A75-B193A27F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7A671-02F1-40CD-B237-585556E0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8B085-B420-487E-9936-803F229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7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103FA-8EEF-4F05-B413-65FDB4E5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62A8C-BEB1-49C5-825E-C0AB99C34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722A3A-B392-46CB-A8F8-7ACC2675F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26B4D-9BD0-4CE0-884C-85B27787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3ACB10-C8DA-4824-9258-EC01B11E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BF8EF-E3F1-4E89-9B15-C65EB854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2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333EB-8D51-48C7-9283-B91E716A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FAA0A-7372-4878-930C-AA5DB59B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9567D0-0E36-4333-8755-6763A6B5C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12B81F-3A8F-4FA9-A349-BC760E099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A737BE-04FE-41AD-8853-5E082D077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D02A6-1F38-4348-BCA9-243102CE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7BA1F-07EB-4F98-88C2-DF17E527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37B95F-E6BF-4C68-9914-C6EB433B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2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9459-2BD6-4CA1-A326-D1941AA9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1E9E54-E330-4369-B561-5CB7820C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D9DFCA-C33C-4112-8560-3D9E8004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44E907-6E16-42E6-9B51-B97F5ECB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3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9293E6-A76A-4C10-919A-8EBBB259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8C94CC-6044-47D7-9BE2-FCE54A2C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CB197-A78B-48EB-AB8B-361109FE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37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710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697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91618-825B-4DD2-B25C-CDF6380B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A5AAB-9976-4EFF-B30E-317533B8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2D278B-2CB5-4A7A-8C3F-ECBF42D4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FC51-4A28-4B0B-8034-8AC5D89E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36C31-31E3-4916-8883-120ABA1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8448D-052E-4F7D-8ABB-379FA2B8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730BE-A2C3-4403-AD32-EE0574ED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0AFB0B-E563-44AB-884E-F93C2C328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63B5A-592D-42A6-80FE-56278D96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7A140-2103-492C-A9E6-6E4B4C29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D789ED-38DF-4025-80BE-1EB38C3F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687CD-6E39-4BEE-AC80-5FE005DE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C97E8-EE6B-4430-BA61-A881F32D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268BD-794A-44AD-B17F-0CCCF4ED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BA6B-5D02-4CA1-8E4B-F87C8CC49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AFCD-FAAF-4E36-AC9C-2E78EABD98E4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CB934-C17E-4823-AAF4-A7E279FAE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21BA0-C6B4-456E-AD7C-D64840BEB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2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A159AE-FF95-4230-905C-5A05A52AED1C}"/>
              </a:ext>
            </a:extLst>
          </p:cNvPr>
          <p:cNvGrpSpPr/>
          <p:nvPr/>
        </p:nvGrpSpPr>
        <p:grpSpPr>
          <a:xfrm>
            <a:off x="4947369" y="1163368"/>
            <a:ext cx="2744989" cy="2744989"/>
            <a:chOff x="4723505" y="2692028"/>
            <a:chExt cx="2744989" cy="2744989"/>
          </a:xfrm>
          <a:solidFill>
            <a:schemeClr val="accent3"/>
          </a:solidFill>
        </p:grpSpPr>
        <p:sp>
          <p:nvSpPr>
            <p:cNvPr id="56" name="Oval 39">
              <a:extLst>
                <a:ext uri="{FF2B5EF4-FFF2-40B4-BE49-F238E27FC236}">
                  <a16:creationId xmlns:a16="http://schemas.microsoft.com/office/drawing/2014/main" id="{5617A820-D0BC-45ED-BEF5-6B8A703DEBAE}"/>
                </a:ext>
              </a:extLst>
            </p:cNvPr>
            <p:cNvSpPr/>
            <p:nvPr/>
          </p:nvSpPr>
          <p:spPr>
            <a:xfrm>
              <a:off x="472350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Oval 38">
              <a:extLst>
                <a:ext uri="{FF2B5EF4-FFF2-40B4-BE49-F238E27FC236}">
                  <a16:creationId xmlns:a16="http://schemas.microsoft.com/office/drawing/2014/main" id="{C4FBFB5C-C070-4B56-B96D-259EF7DA83BC}"/>
                </a:ext>
              </a:extLst>
            </p:cNvPr>
            <p:cNvSpPr/>
            <p:nvPr/>
          </p:nvSpPr>
          <p:spPr>
            <a:xfrm>
              <a:off x="472350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8" name="원호 57">
            <a:extLst>
              <a:ext uri="{FF2B5EF4-FFF2-40B4-BE49-F238E27FC236}">
                <a16:creationId xmlns:a16="http://schemas.microsoft.com/office/drawing/2014/main" id="{BA49BFD8-453C-44E9-8D25-95C22B484CA1}"/>
              </a:ext>
            </a:extLst>
          </p:cNvPr>
          <p:cNvSpPr/>
          <p:nvPr/>
        </p:nvSpPr>
        <p:spPr>
          <a:xfrm>
            <a:off x="5102491" y="1406806"/>
            <a:ext cx="2334488" cy="2334488"/>
          </a:xfrm>
          <a:prstGeom prst="arc">
            <a:avLst>
              <a:gd name="adj1" fmla="val 16200000"/>
              <a:gd name="adj2" fmla="val 6148786"/>
            </a:avLst>
          </a:prstGeom>
          <a:ln w="104775" cap="rnd">
            <a:gradFill>
              <a:gsLst>
                <a:gs pos="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B3C464-C340-44CC-939B-96D46AC4C65C}"/>
              </a:ext>
            </a:extLst>
          </p:cNvPr>
          <p:cNvSpPr txBox="1"/>
          <p:nvPr/>
        </p:nvSpPr>
        <p:spPr>
          <a:xfrm>
            <a:off x="5522416" y="2138171"/>
            <a:ext cx="149464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6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55.1 %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394051-B952-4F59-A286-A1792F15533B}"/>
              </a:ext>
            </a:extLst>
          </p:cNvPr>
          <p:cNvSpPr txBox="1"/>
          <p:nvPr/>
        </p:nvSpPr>
        <p:spPr>
          <a:xfrm>
            <a:off x="5576438" y="2794486"/>
            <a:ext cx="138659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교통약자의</a:t>
            </a:r>
            <a:endParaRPr lang="en-US" altLang="ko-KR" sz="1600" b="1" spc="-50" dirty="0">
              <a:ln>
                <a:solidFill>
                  <a:schemeClr val="accent1"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버스 이용률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2365DC-6165-4B6E-8F6E-A12667693C46}"/>
              </a:ext>
            </a:extLst>
          </p:cNvPr>
          <p:cNvGrpSpPr/>
          <p:nvPr/>
        </p:nvGrpSpPr>
        <p:grpSpPr>
          <a:xfrm>
            <a:off x="8493622" y="1201556"/>
            <a:ext cx="2744989" cy="2744989"/>
            <a:chOff x="8319886" y="2692028"/>
            <a:chExt cx="2744989" cy="2744989"/>
          </a:xfrm>
          <a:solidFill>
            <a:schemeClr val="accent3"/>
          </a:solidFill>
        </p:grpSpPr>
        <p:sp>
          <p:nvSpPr>
            <p:cNvPr id="62" name="Oval 39">
              <a:extLst>
                <a:ext uri="{FF2B5EF4-FFF2-40B4-BE49-F238E27FC236}">
                  <a16:creationId xmlns:a16="http://schemas.microsoft.com/office/drawing/2014/main" id="{1C8BB414-3375-400A-9EAC-9ACE06052DE4}"/>
                </a:ext>
              </a:extLst>
            </p:cNvPr>
            <p:cNvSpPr/>
            <p:nvPr/>
          </p:nvSpPr>
          <p:spPr>
            <a:xfrm>
              <a:off x="8319886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3" name="Oval 38">
              <a:extLst>
                <a:ext uri="{FF2B5EF4-FFF2-40B4-BE49-F238E27FC236}">
                  <a16:creationId xmlns:a16="http://schemas.microsoft.com/office/drawing/2014/main" id="{CB5E176D-C45A-40E8-A49A-DCE786C618AE}"/>
                </a:ext>
              </a:extLst>
            </p:cNvPr>
            <p:cNvSpPr/>
            <p:nvPr/>
          </p:nvSpPr>
          <p:spPr>
            <a:xfrm>
              <a:off x="8319886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4" name="원호 63">
            <a:extLst>
              <a:ext uri="{FF2B5EF4-FFF2-40B4-BE49-F238E27FC236}">
                <a16:creationId xmlns:a16="http://schemas.microsoft.com/office/drawing/2014/main" id="{51E7C46C-260C-4F65-94D9-1E2415AC4F87}"/>
              </a:ext>
            </a:extLst>
          </p:cNvPr>
          <p:cNvSpPr/>
          <p:nvPr/>
        </p:nvSpPr>
        <p:spPr>
          <a:xfrm>
            <a:off x="8698872" y="1406806"/>
            <a:ext cx="2334488" cy="2334488"/>
          </a:xfrm>
          <a:prstGeom prst="arc">
            <a:avLst>
              <a:gd name="adj1" fmla="val 16200000"/>
              <a:gd name="adj2" fmla="val 1033047"/>
            </a:avLst>
          </a:prstGeom>
          <a:ln w="104775" cap="rnd">
            <a:gradFill>
              <a:gsLst>
                <a:gs pos="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8327F5-C273-46A2-ACDE-A9C1F3113807}"/>
              </a:ext>
            </a:extLst>
          </p:cNvPr>
          <p:cNvSpPr txBox="1"/>
          <p:nvPr/>
        </p:nvSpPr>
        <p:spPr>
          <a:xfrm>
            <a:off x="9177626" y="2138171"/>
            <a:ext cx="137698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6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7A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33.1%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3F152E2-E06E-4269-9E43-5A095F3503E0}"/>
              </a:ext>
            </a:extLst>
          </p:cNvPr>
          <p:cNvGrpSpPr/>
          <p:nvPr/>
        </p:nvGrpSpPr>
        <p:grpSpPr>
          <a:xfrm>
            <a:off x="1300861" y="1201556"/>
            <a:ext cx="2744989" cy="274498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37" name="Oval 39">
              <a:extLst>
                <a:ext uri="{FF2B5EF4-FFF2-40B4-BE49-F238E27FC236}">
                  <a16:creationId xmlns:a16="http://schemas.microsoft.com/office/drawing/2014/main" id="{7ADFDAFD-0146-4B7B-891F-85CCB16F06F4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3" name="Oval 38">
              <a:extLst>
                <a:ext uri="{FF2B5EF4-FFF2-40B4-BE49-F238E27FC236}">
                  <a16:creationId xmlns:a16="http://schemas.microsoft.com/office/drawing/2014/main" id="{D86D41CD-52E1-4EA8-9D49-868E3560299A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" name="원호 3">
            <a:extLst>
              <a:ext uri="{FF2B5EF4-FFF2-40B4-BE49-F238E27FC236}">
                <a16:creationId xmlns:a16="http://schemas.microsoft.com/office/drawing/2014/main" id="{DB97FE55-9637-43F3-AEC8-C095EFF38C03}"/>
              </a:ext>
            </a:extLst>
          </p:cNvPr>
          <p:cNvSpPr/>
          <p:nvPr/>
        </p:nvSpPr>
        <p:spPr>
          <a:xfrm>
            <a:off x="1506111" y="1406806"/>
            <a:ext cx="2334488" cy="2334488"/>
          </a:xfrm>
          <a:prstGeom prst="arc">
            <a:avLst>
              <a:gd name="adj1" fmla="val 16200000"/>
              <a:gd name="adj2" fmla="val 12628937"/>
            </a:avLst>
          </a:prstGeom>
          <a:ln w="104775" cap="rnd">
            <a:gradFill>
              <a:gsLst>
                <a:gs pos="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84B47D-3FA6-4AC8-B60A-8530E0C38222}"/>
              </a:ext>
            </a:extLst>
          </p:cNvPr>
          <p:cNvSpPr txBox="1"/>
          <p:nvPr/>
        </p:nvSpPr>
        <p:spPr>
          <a:xfrm>
            <a:off x="2199508" y="2138171"/>
            <a:ext cx="94769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6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91%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466DEF-EF3C-401D-9400-260359C300FE}"/>
              </a:ext>
            </a:extLst>
          </p:cNvPr>
          <p:cNvSpPr txBox="1"/>
          <p:nvPr/>
        </p:nvSpPr>
        <p:spPr>
          <a:xfrm>
            <a:off x="1954408" y="2794486"/>
            <a:ext cx="14378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일반 시민의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대중 교통 이용률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924F6E-F6B0-4353-BE02-947FC6C03D04}"/>
              </a:ext>
            </a:extLst>
          </p:cNvPr>
          <p:cNvSpPr txBox="1"/>
          <p:nvPr/>
        </p:nvSpPr>
        <p:spPr>
          <a:xfrm>
            <a:off x="3714131" y="4402734"/>
            <a:ext cx="5397311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시각 장애인 버스 탑승 어려움 발견 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CECB8-F020-C571-9C3F-60BC331BDC12}"/>
              </a:ext>
            </a:extLst>
          </p:cNvPr>
          <p:cNvSpPr txBox="1"/>
          <p:nvPr/>
        </p:nvSpPr>
        <p:spPr>
          <a:xfrm>
            <a:off x="9258470" y="2794486"/>
            <a:ext cx="119584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 장애인의</a:t>
            </a:r>
            <a:endParaRPr lang="en-US" altLang="ko-KR" sz="1600" b="1" spc="-50" dirty="0">
              <a:ln>
                <a:solidFill>
                  <a:schemeClr val="accent1"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버스 이용률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5F31396C-E5D5-D389-0D6B-B1D7672176CA}"/>
              </a:ext>
            </a:extLst>
          </p:cNvPr>
          <p:cNvSpPr>
            <a:spLocks/>
          </p:cNvSpPr>
          <p:nvPr/>
        </p:nvSpPr>
        <p:spPr bwMode="auto">
          <a:xfrm>
            <a:off x="1728216" y="5296037"/>
            <a:ext cx="9477838" cy="1078588"/>
          </a:xfrm>
          <a:prstGeom prst="roundRect">
            <a:avLst>
              <a:gd name="adj" fmla="val 4394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outerShdw blurRad="190500" dist="127000" dir="2700000" algn="tl" rotWithShape="0">
              <a:schemeClr val="bg2">
                <a:alpha val="47000"/>
              </a:schemeClr>
            </a:outerShdw>
          </a:effectLst>
        </p:spPr>
        <p:txBody>
          <a:bodyPr rtlCol="0" anchor="ctr"/>
          <a:lstStyle/>
          <a:p>
            <a:pPr algn="ctr" latinLnBrk="0"/>
            <a:endParaRPr lang="ru-UA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그래픽 16" descr="클립보드 윤곽선">
            <a:extLst>
              <a:ext uri="{FF2B5EF4-FFF2-40B4-BE49-F238E27FC236}">
                <a16:creationId xmlns:a16="http://schemas.microsoft.com/office/drawing/2014/main" id="{5B32D4DF-8415-5C9B-CBD6-37849207A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118" y="5409546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FD12A0-1E22-5EAC-1AB0-B85BCEB0D33A}"/>
              </a:ext>
            </a:extLst>
          </p:cNvPr>
          <p:cNvSpPr txBox="1"/>
          <p:nvPr/>
        </p:nvSpPr>
        <p:spPr>
          <a:xfrm>
            <a:off x="1889111" y="5551275"/>
            <a:ext cx="9047350" cy="6309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장애인 </a:t>
            </a: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135</a:t>
            </a:r>
            <a:r>
              <a:rPr lang="ko-KR" altLang="en-US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명을 대상으로 한 설문조사에 따르면 응답자의 </a:t>
            </a: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A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82</a:t>
            </a: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%</a:t>
            </a:r>
            <a:r>
              <a:rPr lang="ko-KR" altLang="en-US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</a:t>
            </a:r>
            <a:r>
              <a:rPr lang="ko-KR" altLang="en-US" sz="2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A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버스</a:t>
            </a:r>
            <a:r>
              <a:rPr lang="ko-KR" altLang="en-US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가장 사용하기 어렵다고 응답함</a:t>
            </a:r>
            <a:endParaRPr lang="en-US" altLang="ko-KR" sz="1600" b="1" spc="-50" dirty="0">
              <a:ln>
                <a:solidFill>
                  <a:schemeClr val="accent1"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800" b="1" spc="-50" dirty="0">
              <a:ln>
                <a:solidFill>
                  <a:schemeClr val="accent1"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9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출처</a:t>
            </a:r>
            <a:r>
              <a:rPr lang="en-US" altLang="ko-KR" sz="9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900" b="1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한국시각장애대학생회</a:t>
            </a:r>
            <a:r>
              <a:rPr lang="ko-KR" altLang="en-US" sz="9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049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6357365E-8281-4069-AA68-8112DF5DEB44}"/>
              </a:ext>
            </a:extLst>
          </p:cNvPr>
          <p:cNvSpPr txBox="1"/>
          <p:nvPr/>
        </p:nvSpPr>
        <p:spPr>
          <a:xfrm>
            <a:off x="1136650" y="2113541"/>
            <a:ext cx="3145092" cy="5909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안녕하세요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미스터 </a:t>
            </a:r>
            <a:r>
              <a:rPr lang="ko-KR" altLang="en-US" sz="16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피피티입니다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SNS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ko-KR" altLang="en-US" sz="16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피피티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꿀팁을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제공합니다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8F53BD-BBC1-48A7-A802-E05050D93190}"/>
              </a:ext>
            </a:extLst>
          </p:cNvPr>
          <p:cNvSpPr txBox="1"/>
          <p:nvPr/>
        </p:nvSpPr>
        <p:spPr>
          <a:xfrm>
            <a:off x="1136650" y="5846349"/>
            <a:ext cx="2611292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Made by Mister </a:t>
            </a:r>
            <a:r>
              <a:rPr lang="en-US" altLang="ko-KR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Powerpoint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Presentation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C394EEE-BED7-47CB-9F75-9276989A88DD}"/>
              </a:ext>
            </a:extLst>
          </p:cNvPr>
          <p:cNvGrpSpPr/>
          <p:nvPr/>
        </p:nvGrpSpPr>
        <p:grpSpPr>
          <a:xfrm>
            <a:off x="6190430" y="2212539"/>
            <a:ext cx="3209208" cy="1724026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8E6A33C0-61DB-4885-AD94-B1A019978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A1C7204D-F7EA-418D-9E5C-7DB3A0CB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62ED9AD-4669-4D89-B8E9-41830C2CC5A0}"/>
              </a:ext>
            </a:extLst>
          </p:cNvPr>
          <p:cNvGrpSpPr/>
          <p:nvPr/>
        </p:nvGrpSpPr>
        <p:grpSpPr>
          <a:xfrm>
            <a:off x="7822586" y="4435170"/>
            <a:ext cx="3497686" cy="2327580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AD6EF5EA-5B68-40A9-B823-916B41796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9DBFD187-18F5-4168-BAAA-F6F729D2D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1948C0E9-60E0-4A83-BB7D-22609392B2D7}"/>
              </a:ext>
            </a:extLst>
          </p:cNvPr>
          <p:cNvSpPr/>
          <p:nvPr/>
        </p:nvSpPr>
        <p:spPr>
          <a:xfrm>
            <a:off x="9783097" y="2452013"/>
            <a:ext cx="1047083" cy="1047083"/>
          </a:xfrm>
          <a:prstGeom prst="ellipse">
            <a:avLst/>
          </a:prstGeom>
          <a:gradFill>
            <a:gsLst>
              <a:gs pos="50000">
                <a:srgbClr val="FF7A00"/>
              </a:gs>
              <a:gs pos="0">
                <a:srgbClr val="FF7A00"/>
              </a:gs>
              <a:gs pos="100000">
                <a:srgbClr val="FFC00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남자 단색으로 채워진">
            <a:extLst>
              <a:ext uri="{FF2B5EF4-FFF2-40B4-BE49-F238E27FC236}">
                <a16:creationId xmlns:a16="http://schemas.microsoft.com/office/drawing/2014/main" id="{541595B0-94D4-435A-A9D6-0898FF26E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4888" y="2623804"/>
            <a:ext cx="703500" cy="703500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B98F413B-004D-41D8-93CB-AFE555520F5E}"/>
              </a:ext>
            </a:extLst>
          </p:cNvPr>
          <p:cNvSpPr/>
          <p:nvPr/>
        </p:nvSpPr>
        <p:spPr>
          <a:xfrm>
            <a:off x="6277897" y="4645461"/>
            <a:ext cx="1047083" cy="1047083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rgbClr val="FF7A0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여자 단색으로 채워진">
            <a:extLst>
              <a:ext uri="{FF2B5EF4-FFF2-40B4-BE49-F238E27FC236}">
                <a16:creationId xmlns:a16="http://schemas.microsoft.com/office/drawing/2014/main" id="{D7AD1C02-44EE-47D7-81D8-EB224AC63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9688" y="4817252"/>
            <a:ext cx="703500" cy="7035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C6A5D27-03B0-4584-A85D-F2E6B489DE95}"/>
              </a:ext>
            </a:extLst>
          </p:cNvPr>
          <p:cNvSpPr txBox="1"/>
          <p:nvPr/>
        </p:nvSpPr>
        <p:spPr>
          <a:xfrm>
            <a:off x="6449688" y="2770904"/>
            <a:ext cx="2614215" cy="1034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안내견이나 봉을 들고 다니시는 분들이 아니면 시각 장애인인지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잘 구별하지 못해요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r" latinLnBrk="0"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부산 버스 기사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DAF90A9-3CCB-4F4F-8C2A-0DBF32D87996}"/>
              </a:ext>
            </a:extLst>
          </p:cNvPr>
          <p:cNvSpPr txBox="1"/>
          <p:nvPr/>
        </p:nvSpPr>
        <p:spPr>
          <a:xfrm>
            <a:off x="6526165" y="2404608"/>
            <a:ext cx="228288" cy="196448"/>
          </a:xfrm>
          <a:custGeom>
            <a:avLst/>
            <a:gdLst/>
            <a:ahLst/>
            <a:cxnLst/>
            <a:rect l="l" t="t" r="r" b="b"/>
            <a:pathLst>
              <a:path w="799909" h="688343">
                <a:moveTo>
                  <a:pt x="799909" y="0"/>
                </a:moveTo>
                <a:lnTo>
                  <a:pt x="799909" y="166297"/>
                </a:lnTo>
                <a:cubicBezTo>
                  <a:pt x="745178" y="171910"/>
                  <a:pt x="702025" y="192259"/>
                  <a:pt x="670450" y="227343"/>
                </a:cubicBezTo>
                <a:cubicBezTo>
                  <a:pt x="638875" y="262427"/>
                  <a:pt x="623087" y="307334"/>
                  <a:pt x="623087" y="362064"/>
                </a:cubicBezTo>
                <a:lnTo>
                  <a:pt x="774649" y="362064"/>
                </a:lnTo>
                <a:lnTo>
                  <a:pt x="774649" y="688343"/>
                </a:lnTo>
                <a:lnTo>
                  <a:pt x="442055" y="688343"/>
                </a:lnTo>
                <a:lnTo>
                  <a:pt x="442055" y="416795"/>
                </a:lnTo>
                <a:cubicBezTo>
                  <a:pt x="442055" y="301720"/>
                  <a:pt x="473630" y="205942"/>
                  <a:pt x="536781" y="129459"/>
                </a:cubicBezTo>
                <a:cubicBezTo>
                  <a:pt x="599932" y="52977"/>
                  <a:pt x="687641" y="9824"/>
                  <a:pt x="799909" y="0"/>
                </a:cubicBezTo>
                <a:close/>
                <a:moveTo>
                  <a:pt x="357854" y="0"/>
                </a:moveTo>
                <a:lnTo>
                  <a:pt x="357854" y="166297"/>
                </a:lnTo>
                <a:cubicBezTo>
                  <a:pt x="303123" y="171910"/>
                  <a:pt x="259970" y="192259"/>
                  <a:pt x="228395" y="227343"/>
                </a:cubicBezTo>
                <a:cubicBezTo>
                  <a:pt x="196819" y="262427"/>
                  <a:pt x="181032" y="307334"/>
                  <a:pt x="181032" y="362064"/>
                </a:cubicBezTo>
                <a:lnTo>
                  <a:pt x="332594" y="362064"/>
                </a:lnTo>
                <a:lnTo>
                  <a:pt x="332594" y="688343"/>
                </a:lnTo>
                <a:lnTo>
                  <a:pt x="0" y="688343"/>
                </a:lnTo>
                <a:lnTo>
                  <a:pt x="0" y="416795"/>
                </a:lnTo>
                <a:cubicBezTo>
                  <a:pt x="0" y="301720"/>
                  <a:pt x="31575" y="205942"/>
                  <a:pt x="94726" y="129459"/>
                </a:cubicBezTo>
                <a:cubicBezTo>
                  <a:pt x="157876" y="52977"/>
                  <a:pt x="245586" y="9824"/>
                  <a:pt x="357854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solidFill>
              <a:schemeClr val="tx1">
                <a:alpha val="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en-US" altLang="ko-KR" sz="16600" spc="-3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B6E133C-3D3D-4AA5-9BE4-315B03A92C79}"/>
              </a:ext>
            </a:extLst>
          </p:cNvPr>
          <p:cNvSpPr txBox="1"/>
          <p:nvPr/>
        </p:nvSpPr>
        <p:spPr>
          <a:xfrm>
            <a:off x="7969676" y="4889688"/>
            <a:ext cx="3429948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버스가 도착한 것을 알아도 정류장 어디쯤 서는지 알 수가 없어요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algn="ctr" latinLnBrk="0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많은 분들이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도와주시지만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중간에 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내가 기다리는 버스가 와도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그냥 가버리는 경우도 많아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마음이 늘 불안해요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r" latinLnBrk="0"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시각장애인 류모씨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0474366-B818-4696-BC4A-23DAD178F17E}"/>
              </a:ext>
            </a:extLst>
          </p:cNvPr>
          <p:cNvSpPr txBox="1"/>
          <p:nvPr/>
        </p:nvSpPr>
        <p:spPr>
          <a:xfrm>
            <a:off x="8197649" y="4598056"/>
            <a:ext cx="228288" cy="196448"/>
          </a:xfrm>
          <a:custGeom>
            <a:avLst/>
            <a:gdLst/>
            <a:ahLst/>
            <a:cxnLst/>
            <a:rect l="l" t="t" r="r" b="b"/>
            <a:pathLst>
              <a:path w="799909" h="688343">
                <a:moveTo>
                  <a:pt x="799909" y="0"/>
                </a:moveTo>
                <a:lnTo>
                  <a:pt x="799909" y="166297"/>
                </a:lnTo>
                <a:cubicBezTo>
                  <a:pt x="745178" y="171910"/>
                  <a:pt x="702025" y="192259"/>
                  <a:pt x="670450" y="227343"/>
                </a:cubicBezTo>
                <a:cubicBezTo>
                  <a:pt x="638875" y="262427"/>
                  <a:pt x="623087" y="307334"/>
                  <a:pt x="623087" y="362064"/>
                </a:cubicBezTo>
                <a:lnTo>
                  <a:pt x="774649" y="362064"/>
                </a:lnTo>
                <a:lnTo>
                  <a:pt x="774649" y="688343"/>
                </a:lnTo>
                <a:lnTo>
                  <a:pt x="442055" y="688343"/>
                </a:lnTo>
                <a:lnTo>
                  <a:pt x="442055" y="416795"/>
                </a:lnTo>
                <a:cubicBezTo>
                  <a:pt x="442055" y="301720"/>
                  <a:pt x="473630" y="205942"/>
                  <a:pt x="536781" y="129459"/>
                </a:cubicBezTo>
                <a:cubicBezTo>
                  <a:pt x="599932" y="52977"/>
                  <a:pt x="687641" y="9824"/>
                  <a:pt x="799909" y="0"/>
                </a:cubicBezTo>
                <a:close/>
                <a:moveTo>
                  <a:pt x="357854" y="0"/>
                </a:moveTo>
                <a:lnTo>
                  <a:pt x="357854" y="166297"/>
                </a:lnTo>
                <a:cubicBezTo>
                  <a:pt x="303123" y="171910"/>
                  <a:pt x="259970" y="192259"/>
                  <a:pt x="228395" y="227343"/>
                </a:cubicBezTo>
                <a:cubicBezTo>
                  <a:pt x="196819" y="262427"/>
                  <a:pt x="181032" y="307334"/>
                  <a:pt x="181032" y="362064"/>
                </a:cubicBezTo>
                <a:lnTo>
                  <a:pt x="332594" y="362064"/>
                </a:lnTo>
                <a:lnTo>
                  <a:pt x="332594" y="688343"/>
                </a:lnTo>
                <a:lnTo>
                  <a:pt x="0" y="688343"/>
                </a:lnTo>
                <a:lnTo>
                  <a:pt x="0" y="416795"/>
                </a:lnTo>
                <a:cubicBezTo>
                  <a:pt x="0" y="301720"/>
                  <a:pt x="31575" y="205942"/>
                  <a:pt x="94726" y="129459"/>
                </a:cubicBezTo>
                <a:cubicBezTo>
                  <a:pt x="157876" y="52977"/>
                  <a:pt x="245586" y="9824"/>
                  <a:pt x="357854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solidFill>
              <a:schemeClr val="tx1">
                <a:alpha val="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en-US" altLang="ko-KR" sz="16600" spc="-300" dirty="0"/>
          </a:p>
        </p:txBody>
      </p:sp>
      <p:sp>
        <p:nvSpPr>
          <p:cNvPr id="112" name="Freeform 7">
            <a:extLst>
              <a:ext uri="{FF2B5EF4-FFF2-40B4-BE49-F238E27FC236}">
                <a16:creationId xmlns:a16="http://schemas.microsoft.com/office/drawing/2014/main" id="{4D52CE66-128D-47F4-BB8F-ED98DDA5B184}"/>
              </a:ext>
            </a:extLst>
          </p:cNvPr>
          <p:cNvSpPr>
            <a:spLocks/>
          </p:cNvSpPr>
          <p:nvPr/>
        </p:nvSpPr>
        <p:spPr bwMode="auto">
          <a:xfrm>
            <a:off x="1127125" y="3927953"/>
            <a:ext cx="3154617" cy="1350687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ru-UA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500DBCD-D718-4C34-A704-688D879779B5}"/>
              </a:ext>
            </a:extLst>
          </p:cNvPr>
          <p:cNvSpPr txBox="1"/>
          <p:nvPr/>
        </p:nvSpPr>
        <p:spPr>
          <a:xfrm>
            <a:off x="1403964" y="4188949"/>
            <a:ext cx="10050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키워드 입력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1403964" y="4593040"/>
            <a:ext cx="2600938" cy="424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안녕하세요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미스터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피피티입니다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latinLnBrk="0"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저는 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피피티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관련 내용을 제공합니다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3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0CDAD29-B486-4CB4-B0BA-E497A27FC887}"/>
              </a:ext>
            </a:extLst>
          </p:cNvPr>
          <p:cNvSpPr txBox="1"/>
          <p:nvPr/>
        </p:nvSpPr>
        <p:spPr>
          <a:xfrm>
            <a:off x="503577" y="524426"/>
            <a:ext cx="4437112" cy="9479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버스를 대체할 수 있는 </a:t>
            </a:r>
            <a:endParaRPr lang="en-US" altLang="ko-KR" dirty="0"/>
          </a:p>
          <a:p>
            <a:r>
              <a:rPr lang="ko-KR" altLang="en-US" dirty="0"/>
              <a:t>타 교통수단 또한 어려움 존재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5E9DB6-6B7B-4D2E-9200-94AB5A381C57}"/>
              </a:ext>
            </a:extLst>
          </p:cNvPr>
          <p:cNvSpPr txBox="1"/>
          <p:nvPr/>
        </p:nvSpPr>
        <p:spPr>
          <a:xfrm>
            <a:off x="191419" y="2425327"/>
            <a:ext cx="4037983" cy="1267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중증 시각장애인 </a:t>
            </a:r>
            <a:r>
              <a:rPr lang="en-US" altLang="ko-KR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 중 </a:t>
            </a:r>
            <a:r>
              <a:rPr lang="en-US" altLang="ko-KR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복지콜을 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신청했음에도 </a:t>
            </a:r>
            <a:r>
              <a:rPr lang="ko-KR" altLang="en-US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탑승이 어렵다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latinLnBrk="0">
              <a:lnSpc>
                <a:spcPct val="120000"/>
              </a:lnSpc>
            </a:pP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실제 이동이 많은 출퇴근 시간 등에서는 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시간 이상 기다리는 경우 많다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C4E5A2-C995-A4CD-B3C5-3FB40EE9599D}"/>
              </a:ext>
            </a:extLst>
          </p:cNvPr>
          <p:cNvSpPr/>
          <p:nvPr/>
        </p:nvSpPr>
        <p:spPr>
          <a:xfrm>
            <a:off x="10835640" y="5148427"/>
            <a:ext cx="1225427" cy="283109"/>
          </a:xfrm>
          <a:prstGeom prst="rect">
            <a:avLst/>
          </a:prstGeom>
          <a:noFill/>
          <a:ln w="57150">
            <a:solidFill>
              <a:srgbClr val="FF7A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DE41D995-D342-03B3-D4A5-DD8C31E5B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04" y="1610878"/>
            <a:ext cx="4427869" cy="24994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0109FF9B-2D20-4FAB-99E6-6F35D38A03A3}"/>
              </a:ext>
            </a:extLst>
          </p:cNvPr>
          <p:cNvGrpSpPr/>
          <p:nvPr/>
        </p:nvGrpSpPr>
        <p:grpSpPr>
          <a:xfrm>
            <a:off x="5344492" y="5691981"/>
            <a:ext cx="3069671" cy="643096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228D48D8-1750-454B-A511-0842B9D46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74C3664-3431-4035-B1EA-7DD4401D5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91F548-2C7E-16BA-FE83-1B1EA267541E}"/>
              </a:ext>
            </a:extLst>
          </p:cNvPr>
          <p:cNvSpPr txBox="1"/>
          <p:nvPr/>
        </p:nvSpPr>
        <p:spPr>
          <a:xfrm>
            <a:off x="5712791" y="5759424"/>
            <a:ext cx="182101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장애인 보조견 선정</a:t>
            </a:r>
            <a:endParaRPr lang="en-US" altLang="ko-KR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어려움</a:t>
            </a:r>
            <a:endParaRPr lang="en-US" altLang="ko-KR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C310F3B-54CD-4382-C047-55CF0D34D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97" y="4204134"/>
            <a:ext cx="4427870" cy="2085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D3681044-B6CA-4812-BAC0-6ADC5F78AB07}"/>
              </a:ext>
            </a:extLst>
          </p:cNvPr>
          <p:cNvGrpSpPr/>
          <p:nvPr/>
        </p:nvGrpSpPr>
        <p:grpSpPr>
          <a:xfrm>
            <a:off x="8885286" y="1105490"/>
            <a:ext cx="2324325" cy="641947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84499A9B-61F4-43A6-A6B6-B728DCE26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CD8FCDC-5B58-4E4E-94A7-8BFE6443B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3E-F8B2-4678-AB2D-6B1328DD5A12}"/>
              </a:ext>
            </a:extLst>
          </p:cNvPr>
          <p:cNvSpPr txBox="1"/>
          <p:nvPr/>
        </p:nvSpPr>
        <p:spPr>
          <a:xfrm>
            <a:off x="9030023" y="1333879"/>
            <a:ext cx="20348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pc="-7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복지콜</a:t>
            </a:r>
            <a:r>
              <a:rPr lang="ko-KR" altLang="en-US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이용의 어려움</a:t>
            </a:r>
            <a:endParaRPr lang="en-US" altLang="ko-KR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B3D9A-FF00-CA73-F3A9-35C496A2908E}"/>
              </a:ext>
            </a:extLst>
          </p:cNvPr>
          <p:cNvSpPr txBox="1"/>
          <p:nvPr/>
        </p:nvSpPr>
        <p:spPr>
          <a:xfrm>
            <a:off x="1207114" y="5464286"/>
            <a:ext cx="4037983" cy="750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 장애인 전체 신청자중 오직 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en-US" altLang="ko-KR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20.8%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 장애안내보조견의 도움을 받아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대중교통을 이용할 수 있다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226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906710C-9EE8-4C03-A59F-FB5CE5CA8B2D}"/>
              </a:ext>
            </a:extLst>
          </p:cNvPr>
          <p:cNvGrpSpPr/>
          <p:nvPr/>
        </p:nvGrpSpPr>
        <p:grpSpPr>
          <a:xfrm>
            <a:off x="2834640" y="1463040"/>
            <a:ext cx="6139875" cy="4142637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D93290CE-8240-42C6-BC3C-92A149C24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EC4FB53-CCA1-4F75-84C8-13DE4E8BC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8FFB1E7-03D7-4727-81BB-C3703AE6DCE9}"/>
              </a:ext>
            </a:extLst>
          </p:cNvPr>
          <p:cNvSpPr txBox="1"/>
          <p:nvPr/>
        </p:nvSpPr>
        <p:spPr>
          <a:xfrm>
            <a:off x="3629984" y="1842644"/>
            <a:ext cx="564572" cy="483977"/>
          </a:xfrm>
          <a:custGeom>
            <a:avLst/>
            <a:gdLst/>
            <a:ahLst/>
            <a:cxnLst/>
            <a:rect l="l" t="t" r="r" b="b"/>
            <a:pathLst>
              <a:path w="553783" h="476546">
                <a:moveTo>
                  <a:pt x="553783" y="0"/>
                </a:moveTo>
                <a:lnTo>
                  <a:pt x="553783" y="115129"/>
                </a:lnTo>
                <a:cubicBezTo>
                  <a:pt x="515893" y="119015"/>
                  <a:pt x="486018" y="133103"/>
                  <a:pt x="464158" y="157392"/>
                </a:cubicBezTo>
                <a:cubicBezTo>
                  <a:pt x="442298" y="181680"/>
                  <a:pt x="431368" y="212770"/>
                  <a:pt x="431368" y="250660"/>
                </a:cubicBezTo>
                <a:lnTo>
                  <a:pt x="536295" y="250660"/>
                </a:lnTo>
                <a:lnTo>
                  <a:pt x="536295" y="476546"/>
                </a:lnTo>
                <a:lnTo>
                  <a:pt x="306038" y="476546"/>
                </a:lnTo>
                <a:lnTo>
                  <a:pt x="306038" y="288551"/>
                </a:lnTo>
                <a:cubicBezTo>
                  <a:pt x="306038" y="208884"/>
                  <a:pt x="327898" y="142575"/>
                  <a:pt x="371618" y="89626"/>
                </a:cubicBezTo>
                <a:cubicBezTo>
                  <a:pt x="415337" y="36676"/>
                  <a:pt x="476059" y="6801"/>
                  <a:pt x="553783" y="0"/>
                </a:cubicBezTo>
                <a:close/>
                <a:moveTo>
                  <a:pt x="247745" y="0"/>
                </a:moveTo>
                <a:lnTo>
                  <a:pt x="247745" y="115129"/>
                </a:lnTo>
                <a:cubicBezTo>
                  <a:pt x="209855" y="119015"/>
                  <a:pt x="179979" y="133103"/>
                  <a:pt x="158120" y="157392"/>
                </a:cubicBezTo>
                <a:cubicBezTo>
                  <a:pt x="136260" y="181680"/>
                  <a:pt x="125330" y="212770"/>
                  <a:pt x="125330" y="250660"/>
                </a:cubicBezTo>
                <a:lnTo>
                  <a:pt x="230257" y="250660"/>
                </a:lnTo>
                <a:lnTo>
                  <a:pt x="230257" y="476546"/>
                </a:lnTo>
                <a:lnTo>
                  <a:pt x="0" y="476546"/>
                </a:lnTo>
                <a:lnTo>
                  <a:pt x="0" y="288551"/>
                </a:lnTo>
                <a:cubicBezTo>
                  <a:pt x="0" y="208884"/>
                  <a:pt x="21860" y="142575"/>
                  <a:pt x="65579" y="89626"/>
                </a:cubicBezTo>
                <a:cubicBezTo>
                  <a:pt x="109299" y="36676"/>
                  <a:pt x="170021" y="6801"/>
                  <a:pt x="247745" y="0"/>
                </a:cubicBezTo>
                <a:close/>
              </a:path>
            </a:pathLst>
          </a:custGeom>
          <a:solidFill>
            <a:schemeClr val="accent3">
              <a:lumMod val="9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500" b="0" i="0" u="none" strike="noStrike" kern="1200" cap="none" spc="-150" normalizeH="0" baseline="0" noProof="0" dirty="0">
              <a:ln>
                <a:solidFill>
                  <a:srgbClr val="0D0D0D">
                    <a:shade val="50000"/>
                    <a:alpha val="0"/>
                  </a:srgbClr>
                </a:solidFill>
              </a:ln>
              <a:solidFill>
                <a:srgbClr val="666666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222E9C-77B6-480C-B74B-2F4A0561DF2F}"/>
              </a:ext>
            </a:extLst>
          </p:cNvPr>
          <p:cNvSpPr txBox="1"/>
          <p:nvPr/>
        </p:nvSpPr>
        <p:spPr>
          <a:xfrm>
            <a:off x="2818511" y="3192000"/>
            <a:ext cx="6554977" cy="11721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solidFill>
                    <a:srgbClr val="0D0D0D">
                      <a:shade val="50000"/>
                      <a:alpha val="0"/>
                    </a:srgbClr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시각 장애인 </a:t>
            </a:r>
            <a:r>
              <a:rPr kumimoji="0" lang="ko-KR" altLang="en-US" sz="2800" b="0" u="none" strike="noStrike" kern="1200" cap="none" spc="-150" normalizeH="0" baseline="0" noProof="0" dirty="0">
                <a:ln>
                  <a:solidFill>
                    <a:srgbClr val="0D0D0D">
                      <a:shade val="50000"/>
                      <a:alpha val="0"/>
                    </a:srgbClr>
                  </a:solidFill>
                </a:ln>
                <a:solidFill>
                  <a:srgbClr val="CC660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혼자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solidFill>
                    <a:srgbClr val="0D0D0D">
                      <a:shade val="50000"/>
                      <a:alpha val="0"/>
                    </a:srgbClr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서도 버스 탑승을 할 수 있는</a:t>
            </a:r>
            <a:endParaRPr kumimoji="0" lang="en-US" altLang="ko-KR" sz="2800" b="0" i="0" u="none" strike="noStrike" kern="1200" cap="none" spc="-150" normalizeH="0" baseline="0" noProof="0" dirty="0">
              <a:ln>
                <a:solidFill>
                  <a:srgbClr val="0D0D0D">
                    <a:shade val="50000"/>
                    <a:alpha val="0"/>
                  </a:srgbClr>
                </a:solidFill>
              </a:ln>
              <a:solidFill>
                <a:schemeClr val="accent2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-150" normalizeH="0" baseline="0" noProof="0" dirty="0">
              <a:ln>
                <a:solidFill>
                  <a:srgbClr val="0D0D0D">
                    <a:shade val="50000"/>
                    <a:alpha val="0"/>
                  </a:srgbClr>
                </a:solidFill>
              </a:ln>
              <a:solidFill>
                <a:schemeClr val="accent1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150" dirty="0" err="1">
                <a:ln>
                  <a:solidFill>
                    <a:srgbClr val="0D0D0D">
                      <a:shade val="50000"/>
                      <a:alpha val="0"/>
                    </a:srgbClr>
                  </a:solidFill>
                </a:ln>
                <a:solidFill>
                  <a:srgbClr val="FF7A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</a:t>
            </a:r>
            <a:r>
              <a:rPr lang="ko-KR" altLang="en-US" sz="3600" spc="-150" dirty="0">
                <a:ln>
                  <a:solidFill>
                    <a:srgbClr val="0D0D0D">
                      <a:shade val="50000"/>
                      <a:alpha val="0"/>
                    </a:srgbClr>
                  </a:solidFill>
                </a:ln>
                <a:solidFill>
                  <a:srgbClr val="FF7A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버스 스마트 </a:t>
            </a:r>
            <a:r>
              <a:rPr lang="ko-KR" altLang="en-US" sz="3600" spc="-150" dirty="0" err="1">
                <a:ln>
                  <a:solidFill>
                    <a:srgbClr val="0D0D0D">
                      <a:shade val="50000"/>
                      <a:alpha val="0"/>
                    </a:srgbClr>
                  </a:solidFill>
                </a:ln>
                <a:solidFill>
                  <a:srgbClr val="FF7A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쉘터</a:t>
            </a:r>
            <a:r>
              <a:rPr lang="ko-KR" altLang="en-US" sz="3600" spc="-150" dirty="0">
                <a:ln>
                  <a:solidFill>
                    <a:srgbClr val="0D0D0D">
                      <a:shade val="50000"/>
                      <a:alpha val="0"/>
                    </a:srgbClr>
                  </a:solidFill>
                </a:ln>
                <a:solidFill>
                  <a:srgbClr val="FF7A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kumimoji="0" lang="en-US" altLang="ko-KR" sz="3600" b="0" i="0" u="none" strike="noStrike" kern="1200" cap="none" spc="-150" normalizeH="0" baseline="0" noProof="0" dirty="0">
              <a:ln>
                <a:solidFill>
                  <a:srgbClr val="0D0D0D">
                    <a:shade val="50000"/>
                    <a:alpha val="0"/>
                  </a:srgbClr>
                </a:solidFill>
              </a:ln>
              <a:solidFill>
                <a:srgbClr val="FF7A0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23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0CDAD29-B486-4CB4-B0BA-E497A27FC887}"/>
              </a:ext>
            </a:extLst>
          </p:cNvPr>
          <p:cNvSpPr txBox="1"/>
          <p:nvPr/>
        </p:nvSpPr>
        <p:spPr>
          <a:xfrm>
            <a:off x="1891628" y="989550"/>
            <a:ext cx="8899872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버스 정류장에서 시각 장애인의 버스 대기 과정에 </a:t>
            </a:r>
            <a:r>
              <a:rPr lang="en-US" altLang="ko-KR" dirty="0"/>
              <a:t>FOCUS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3C567ECF-2842-4037-A44F-54D038118FA0}"/>
              </a:ext>
            </a:extLst>
          </p:cNvPr>
          <p:cNvSpPr>
            <a:spLocks/>
          </p:cNvSpPr>
          <p:nvPr/>
        </p:nvSpPr>
        <p:spPr bwMode="auto">
          <a:xfrm>
            <a:off x="1386994" y="2017470"/>
            <a:ext cx="3051656" cy="996820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ru-UA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82206EC9-F9CA-49E2-A4CC-792F7F1D3D5D}"/>
              </a:ext>
            </a:extLst>
          </p:cNvPr>
          <p:cNvSpPr>
            <a:spLocks/>
          </p:cNvSpPr>
          <p:nvPr/>
        </p:nvSpPr>
        <p:spPr bwMode="auto">
          <a:xfrm>
            <a:off x="7529614" y="4638806"/>
            <a:ext cx="3051656" cy="996820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ru-UA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E4E19F-A6B2-E439-476E-2CE73370DC5F}"/>
              </a:ext>
            </a:extLst>
          </p:cNvPr>
          <p:cNvGrpSpPr/>
          <p:nvPr/>
        </p:nvGrpSpPr>
        <p:grpSpPr>
          <a:xfrm>
            <a:off x="1386994" y="3315921"/>
            <a:ext cx="3051656" cy="1047492"/>
            <a:chOff x="1186969" y="3801696"/>
            <a:chExt cx="2562071" cy="996820"/>
          </a:xfrm>
        </p:grpSpPr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AAB0D51-4D8A-4D15-AE27-E174DCCBB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969" y="3801696"/>
              <a:ext cx="2562071" cy="996820"/>
            </a:xfrm>
            <a:prstGeom prst="roundRect">
              <a:avLst>
                <a:gd name="adj" fmla="val 4394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52400" dist="177800" dir="13500000" sx="102000" sy="102000" algn="tl" rotWithShape="0">
                <a:schemeClr val="tx2"/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D904C42F-F2E6-495A-8E4B-AFB0D447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969" y="3801696"/>
              <a:ext cx="2562071" cy="996820"/>
            </a:xfrm>
            <a:prstGeom prst="roundRect">
              <a:avLst>
                <a:gd name="adj" fmla="val 4394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90500" dist="177800" dir="2700000" algn="tl" rotWithShape="0">
                <a:schemeClr val="bg2"/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3" name="Freeform 7">
            <a:extLst>
              <a:ext uri="{FF2B5EF4-FFF2-40B4-BE49-F238E27FC236}">
                <a16:creationId xmlns:a16="http://schemas.microsoft.com/office/drawing/2014/main" id="{1B97C6A8-CD84-4F10-A524-7CBC42E9AF3E}"/>
              </a:ext>
            </a:extLst>
          </p:cNvPr>
          <p:cNvSpPr>
            <a:spLocks/>
          </p:cNvSpPr>
          <p:nvPr/>
        </p:nvSpPr>
        <p:spPr bwMode="auto">
          <a:xfrm>
            <a:off x="7529614" y="3315921"/>
            <a:ext cx="3051656" cy="996820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ru-UA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9F516C6E-4181-457D-AD23-E26A890E2123}"/>
              </a:ext>
            </a:extLst>
          </p:cNvPr>
          <p:cNvSpPr>
            <a:spLocks/>
          </p:cNvSpPr>
          <p:nvPr/>
        </p:nvSpPr>
        <p:spPr bwMode="auto">
          <a:xfrm>
            <a:off x="1386994" y="4638806"/>
            <a:ext cx="3118331" cy="996820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ru-UA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FD769B-0AFD-9B8C-E29B-74DBB2B933C0}"/>
              </a:ext>
            </a:extLst>
          </p:cNvPr>
          <p:cNvGrpSpPr/>
          <p:nvPr/>
        </p:nvGrpSpPr>
        <p:grpSpPr>
          <a:xfrm>
            <a:off x="7495225" y="2066228"/>
            <a:ext cx="3051656" cy="996820"/>
            <a:chOff x="4104423" y="2478811"/>
            <a:chExt cx="2562071" cy="996820"/>
          </a:xfrm>
        </p:grpSpPr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3F892ABA-9971-4D12-8F2E-D75333F7F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423" y="2478811"/>
              <a:ext cx="2562071" cy="996820"/>
            </a:xfrm>
            <a:prstGeom prst="roundRect">
              <a:avLst>
                <a:gd name="adj" fmla="val 4394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52400" dist="177800" dir="13500000" sx="102000" sy="102000" algn="tl" rotWithShape="0">
                <a:schemeClr val="tx2"/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DE766D58-31CF-4544-98B7-E65F3F3AA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423" y="2478811"/>
              <a:ext cx="2562071" cy="996820"/>
            </a:xfrm>
            <a:prstGeom prst="roundRect">
              <a:avLst>
                <a:gd name="adj" fmla="val 4394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90500" dist="177800" dir="2700000" algn="tl" rotWithShape="0">
                <a:schemeClr val="bg2"/>
              </a:outerShdw>
            </a:effectLst>
          </p:spPr>
          <p:txBody>
            <a:bodyPr rtlCol="0" anchor="ctr"/>
            <a:lstStyle/>
            <a:p>
              <a:pPr algn="ctr" latinLnBrk="0"/>
              <a:endParaRPr lang="ru-UA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372A3D3-0DA7-4055-9AEC-E6A0C9A71AA6}"/>
              </a:ext>
            </a:extLst>
          </p:cNvPr>
          <p:cNvSpPr txBox="1"/>
          <p:nvPr/>
        </p:nvSpPr>
        <p:spPr>
          <a:xfrm>
            <a:off x="1507340" y="2215250"/>
            <a:ext cx="13702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Pain</a:t>
            </a:r>
            <a:r>
              <a:rPr lang="ko-KR" altLang="en-US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point</a:t>
            </a:r>
            <a:r>
              <a:rPr lang="ko-KR" altLang="en-US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7BE88D-2D2A-4B14-B498-9B3CEE93DF4C}"/>
              </a:ext>
            </a:extLst>
          </p:cNvPr>
          <p:cNvSpPr txBox="1"/>
          <p:nvPr/>
        </p:nvSpPr>
        <p:spPr>
          <a:xfrm>
            <a:off x="1622596" y="2564638"/>
            <a:ext cx="2562070" cy="4213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 정차 구간이 다 달라서 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어디서 버스를 기다려야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하는지 모른다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64F774-64BF-4122-9287-B0078DACD19B}"/>
              </a:ext>
            </a:extLst>
          </p:cNvPr>
          <p:cNvSpPr txBox="1"/>
          <p:nvPr/>
        </p:nvSpPr>
        <p:spPr>
          <a:xfrm>
            <a:off x="1507340" y="3477293"/>
            <a:ext cx="14151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Pain point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ED924A-7FB9-4200-8BB3-B0AFF4D0F364}"/>
              </a:ext>
            </a:extLst>
          </p:cNvPr>
          <p:cNvSpPr txBox="1"/>
          <p:nvPr/>
        </p:nvSpPr>
        <p:spPr>
          <a:xfrm>
            <a:off x="1566198" y="3826681"/>
            <a:ext cx="3168479" cy="4213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 많은 버스 탑승 안내 메시지 중 본인이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타야하는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버스 정보를 인지하기 쉽지 않다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B3A628-C69F-48C6-9154-96F29E190535}"/>
              </a:ext>
            </a:extLst>
          </p:cNvPr>
          <p:cNvSpPr txBox="1"/>
          <p:nvPr/>
        </p:nvSpPr>
        <p:spPr>
          <a:xfrm>
            <a:off x="1484098" y="4861020"/>
            <a:ext cx="14167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Pain point 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B57F96A-F354-459A-8043-E0290A8E857F}"/>
              </a:ext>
            </a:extLst>
          </p:cNvPr>
          <p:cNvSpPr txBox="1"/>
          <p:nvPr/>
        </p:nvSpPr>
        <p:spPr>
          <a:xfrm>
            <a:off x="1622596" y="5210408"/>
            <a:ext cx="1900366" cy="4213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 기사는 시각 장애인의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탑승 의지를 알기 어렵다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60867E-E5B4-474E-9BFE-4544E5521EC8}"/>
              </a:ext>
            </a:extLst>
          </p:cNvPr>
          <p:cNvSpPr txBox="1"/>
          <p:nvPr/>
        </p:nvSpPr>
        <p:spPr>
          <a:xfrm>
            <a:off x="8446039" y="2215250"/>
            <a:ext cx="7572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IDEA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1A51B8-9FE3-454C-A6C3-5A7A85420EC5}"/>
              </a:ext>
            </a:extLst>
          </p:cNvPr>
          <p:cNvSpPr txBox="1"/>
          <p:nvPr/>
        </p:nvSpPr>
        <p:spPr>
          <a:xfrm>
            <a:off x="7768385" y="2537343"/>
            <a:ext cx="2714654" cy="4213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 장애인 우선 탑승 구역을 정하여 버스 탑승 위치를 고정하면 어떨까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F78C1A-1165-469A-81DB-9B1C2B6E7D54}"/>
              </a:ext>
            </a:extLst>
          </p:cNvPr>
          <p:cNvSpPr txBox="1"/>
          <p:nvPr/>
        </p:nvSpPr>
        <p:spPr>
          <a:xfrm>
            <a:off x="8423597" y="3538135"/>
            <a:ext cx="8021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IDEA</a:t>
            </a:r>
            <a:r>
              <a:rPr lang="ko-KR" altLang="en-US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761BF0C-9611-408A-9840-0DC3AC9C3DB9}"/>
              </a:ext>
            </a:extLst>
          </p:cNvPr>
          <p:cNvSpPr txBox="1"/>
          <p:nvPr/>
        </p:nvSpPr>
        <p:spPr>
          <a:xfrm>
            <a:off x="7768385" y="3887523"/>
            <a:ext cx="2937715" cy="4213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승차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알리미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시스템과 수화기를 사용해서 본인이 탑승할 버스 정보만 들으면 어떨까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 .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05DE0-5B85-4BBF-9DCC-6FDFCBEDA69E}"/>
              </a:ext>
            </a:extLst>
          </p:cNvPr>
          <p:cNvSpPr txBox="1"/>
          <p:nvPr/>
        </p:nvSpPr>
        <p:spPr>
          <a:xfrm>
            <a:off x="8422796" y="4861020"/>
            <a:ext cx="803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IDEA</a:t>
            </a:r>
            <a:r>
              <a:rPr lang="ko-KR" altLang="en-US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239F06-E761-4F2B-A293-AB82D6E37EC8}"/>
              </a:ext>
            </a:extLst>
          </p:cNvPr>
          <p:cNvSpPr txBox="1"/>
          <p:nvPr/>
        </p:nvSpPr>
        <p:spPr>
          <a:xfrm>
            <a:off x="7768385" y="5210408"/>
            <a:ext cx="2632915" cy="4213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역으로 버스기사가 시각 장애인 탑승을 사전에 인지한다면 어떨까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?. 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F74A1F4-51BC-9941-F606-F2BCF28605E0}"/>
              </a:ext>
            </a:extLst>
          </p:cNvPr>
          <p:cNvSpPr/>
          <p:nvPr/>
        </p:nvSpPr>
        <p:spPr>
          <a:xfrm>
            <a:off x="5583414" y="3507520"/>
            <a:ext cx="888466" cy="292874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A761A82D-B73E-C409-2596-B6D666851A77}"/>
              </a:ext>
            </a:extLst>
          </p:cNvPr>
          <p:cNvSpPr>
            <a:spLocks/>
          </p:cNvSpPr>
          <p:nvPr/>
        </p:nvSpPr>
        <p:spPr bwMode="auto">
          <a:xfrm>
            <a:off x="2437008" y="6158161"/>
            <a:ext cx="7586866" cy="421334"/>
          </a:xfrm>
          <a:prstGeom prst="roundRect">
            <a:avLst>
              <a:gd name="adj" fmla="val 4394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outerShdw blurRad="190500" dist="127000" dir="2700000" algn="tl" rotWithShape="0">
              <a:schemeClr val="bg2">
                <a:alpha val="47000"/>
              </a:schemeClr>
            </a:outerShdw>
          </a:effectLst>
        </p:spPr>
        <p:txBody>
          <a:bodyPr rtlCol="0" anchor="ctr"/>
          <a:lstStyle/>
          <a:p>
            <a:pPr algn="ctr" latinLnBrk="0"/>
            <a:endParaRPr lang="ru-UA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9952F-2195-4BCC-33B2-635380D7D0FA}"/>
              </a:ext>
            </a:extLst>
          </p:cNvPr>
          <p:cNvSpPr txBox="1"/>
          <p:nvPr/>
        </p:nvSpPr>
        <p:spPr>
          <a:xfrm>
            <a:off x="2599465" y="6219003"/>
            <a:ext cx="726195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80" normalizeH="0" baseline="0" noProof="0" dirty="0">
                <a:ln>
                  <a:solidFill>
                    <a:srgbClr val="0D0D0D">
                      <a:shade val="50000"/>
                      <a:alpha val="0"/>
                    </a:srgbClr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시각장애인의 버스 탑승을 배려한  </a:t>
            </a:r>
            <a:r>
              <a:rPr kumimoji="0" lang="ko-KR" altLang="en-US" sz="2400" i="0" u="none" strike="noStrike" kern="1200" cap="none" spc="-80" normalizeH="0" baseline="0" noProof="0" dirty="0">
                <a:ln>
                  <a:solidFill>
                    <a:srgbClr val="0D0D0D">
                      <a:shade val="50000"/>
                      <a:alpha val="0"/>
                    </a:srgbClr>
                  </a:solidFill>
                </a:ln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통합 버스 정류장 시스템</a:t>
            </a:r>
            <a:r>
              <a:rPr kumimoji="0" lang="ko-KR" altLang="en-US" i="0" u="none" strike="noStrike" kern="1200" cap="none" spc="-80" normalizeH="0" baseline="0" noProof="0" dirty="0">
                <a:ln>
                  <a:solidFill>
                    <a:srgbClr val="0D0D0D">
                      <a:shade val="50000"/>
                      <a:alpha val="0"/>
                    </a:srgbClr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을</a:t>
            </a:r>
            <a:r>
              <a:rPr kumimoji="0" lang="ko-KR" altLang="en-US" sz="2400" i="0" u="none" strike="noStrike" kern="1200" cap="none" spc="-80" normalizeH="0" baseline="0" noProof="0" dirty="0">
                <a:ln>
                  <a:solidFill>
                    <a:srgbClr val="0D0D0D">
                      <a:shade val="50000"/>
                      <a:alpha val="0"/>
                    </a:srgbClr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-80" normalizeH="0" baseline="0" noProof="0" dirty="0">
                <a:ln>
                  <a:solidFill>
                    <a:srgbClr val="0D0D0D">
                      <a:shade val="50000"/>
                      <a:alpha val="0"/>
                    </a:srgbClr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만들자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372CBE-9422-D5B6-8A02-712690C11C48}"/>
              </a:ext>
            </a:extLst>
          </p:cNvPr>
          <p:cNvGrpSpPr/>
          <p:nvPr/>
        </p:nvGrpSpPr>
        <p:grpSpPr>
          <a:xfrm>
            <a:off x="2237058" y="6273559"/>
            <a:ext cx="281179" cy="281179"/>
            <a:chOff x="4723505" y="2692028"/>
            <a:chExt cx="2744989" cy="2744989"/>
          </a:xfrm>
          <a:solidFill>
            <a:schemeClr val="accent3"/>
          </a:solidFill>
        </p:grpSpPr>
        <p:sp>
          <p:nvSpPr>
            <p:cNvPr id="9" name="Oval 39">
              <a:extLst>
                <a:ext uri="{FF2B5EF4-FFF2-40B4-BE49-F238E27FC236}">
                  <a16:creationId xmlns:a16="http://schemas.microsoft.com/office/drawing/2014/main" id="{FDBF2871-0193-96F0-2FA4-A8198E96F792}"/>
                </a:ext>
              </a:extLst>
            </p:cNvPr>
            <p:cNvSpPr/>
            <p:nvPr/>
          </p:nvSpPr>
          <p:spPr>
            <a:xfrm>
              <a:off x="472350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Oval 38">
              <a:extLst>
                <a:ext uri="{FF2B5EF4-FFF2-40B4-BE49-F238E27FC236}">
                  <a16:creationId xmlns:a16="http://schemas.microsoft.com/office/drawing/2014/main" id="{4C3E896B-9301-2481-4FF6-2E4CB9A4D29D}"/>
                </a:ext>
              </a:extLst>
            </p:cNvPr>
            <p:cNvSpPr/>
            <p:nvPr/>
          </p:nvSpPr>
          <p:spPr>
            <a:xfrm>
              <a:off x="472350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658EE9-25DD-1C0F-0B18-F8CDDBD0420D}"/>
              </a:ext>
            </a:extLst>
          </p:cNvPr>
          <p:cNvGrpSpPr/>
          <p:nvPr/>
        </p:nvGrpSpPr>
        <p:grpSpPr>
          <a:xfrm>
            <a:off x="2074600" y="6246675"/>
            <a:ext cx="387835" cy="256558"/>
            <a:chOff x="5902084" y="3811429"/>
            <a:chExt cx="387835" cy="256558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EEC1E6-026B-4096-B2BA-A2462C89EB26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84" y="3811429"/>
              <a:ext cx="125898" cy="12589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8B49177-71A5-3B81-6021-A76EC0B15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2084" y="3942089"/>
              <a:ext cx="125898" cy="12589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D5ACD05-9D51-A43C-D878-A0140E251E4C}"/>
                </a:ext>
              </a:extLst>
            </p:cNvPr>
            <p:cNvCxnSpPr>
              <a:cxnSpLocks/>
            </p:cNvCxnSpPr>
            <p:nvPr/>
          </p:nvCxnSpPr>
          <p:spPr>
            <a:xfrm>
              <a:off x="5989396" y="3811429"/>
              <a:ext cx="125898" cy="12589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7EA18B7-0C80-D876-2865-7899EC730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9396" y="3942089"/>
              <a:ext cx="125898" cy="12589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68F392-A6A9-DA07-2B99-F694C470AC89}"/>
                </a:ext>
              </a:extLst>
            </p:cNvPr>
            <p:cNvCxnSpPr>
              <a:cxnSpLocks/>
            </p:cNvCxnSpPr>
            <p:nvPr/>
          </p:nvCxnSpPr>
          <p:spPr>
            <a:xfrm>
              <a:off x="6076708" y="3811429"/>
              <a:ext cx="125898" cy="12589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7F776A9-2FC5-99A8-0B02-3FB2F9B54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6708" y="3942089"/>
              <a:ext cx="125898" cy="12589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DA4CC75-0E82-E290-1AB2-34DF48853ADC}"/>
                </a:ext>
              </a:extLst>
            </p:cNvPr>
            <p:cNvCxnSpPr>
              <a:cxnSpLocks/>
            </p:cNvCxnSpPr>
            <p:nvPr/>
          </p:nvCxnSpPr>
          <p:spPr>
            <a:xfrm>
              <a:off x="6164021" y="3811429"/>
              <a:ext cx="125898" cy="12589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FD53937-8986-A43D-087C-A4DEA9C3A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4021" y="3942089"/>
              <a:ext cx="125898" cy="12589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06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Light_Blue">
      <a:dk1>
        <a:sysClr val="windowText" lastClr="000000"/>
      </a:dk1>
      <a:lt1>
        <a:sysClr val="window" lastClr="FFFFFF"/>
      </a:lt1>
      <a:dk2>
        <a:srgbClr val="FFFFFF"/>
      </a:dk2>
      <a:lt2>
        <a:srgbClr val="ACB0C0"/>
      </a:lt2>
      <a:accent1>
        <a:srgbClr val="0583F2"/>
      </a:accent1>
      <a:accent2>
        <a:srgbClr val="232449"/>
      </a:accent2>
      <a:accent3>
        <a:srgbClr val="EBECF0"/>
      </a:accent3>
      <a:accent4>
        <a:srgbClr val="7F7F7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</TotalTime>
  <Words>295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G마켓 산스 TTF Bold</vt:lpstr>
      <vt:lpstr>G마켓 산스 TTF Light</vt:lpstr>
      <vt:lpstr>G마켓 산스 TTF Medium</vt:lpstr>
      <vt:lpstr>Pretendard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미스터피피티</dc:creator>
  <cp:lastModifiedBy>지혜 백</cp:lastModifiedBy>
  <cp:revision>4</cp:revision>
  <dcterms:created xsi:type="dcterms:W3CDTF">2022-10-14T06:11:04Z</dcterms:created>
  <dcterms:modified xsi:type="dcterms:W3CDTF">2023-08-02T08:43:26Z</dcterms:modified>
</cp:coreProperties>
</file>