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4" r:id="rId2"/>
    <p:sldId id="267" r:id="rId3"/>
    <p:sldId id="265" r:id="rId4"/>
    <p:sldId id="266" r:id="rId5"/>
    <p:sldId id="256" r:id="rId6"/>
    <p:sldId id="260" r:id="rId7"/>
    <p:sldId id="257" r:id="rId8"/>
    <p:sldId id="258" r:id="rId9"/>
    <p:sldId id="259"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13101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F572D04-58CA-41AE-83F7-2B8AA0662773}" type="datetimeFigureOut">
              <a:rPr lang="tr-TR" smtClean="0"/>
              <a:t>10.11.2021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403131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387611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33EBE4-4BAB-4A6A-AF09-B10234D71A2D}"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796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4279092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572D04-58CA-41AE-83F7-2B8AA0662773}" type="datetimeFigureOut">
              <a:rPr lang="tr-TR" smtClean="0"/>
              <a:t>10.11.2021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1779882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572D04-58CA-41AE-83F7-2B8AA0662773}" type="datetimeFigureOut">
              <a:rPr lang="tr-TR" smtClean="0"/>
              <a:t>10.11.2021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87859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2464323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72565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293814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391130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F572D04-58CA-41AE-83F7-2B8AA0662773}" type="datetimeFigureOut">
              <a:rPr lang="tr-TR" smtClean="0"/>
              <a:t>10.11.2021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343516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F572D04-58CA-41AE-83F7-2B8AA0662773}" type="datetimeFigureOut">
              <a:rPr lang="tr-TR" smtClean="0"/>
              <a:t>10.11.2021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159855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52236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6400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5F572D04-58CA-41AE-83F7-2B8AA0662773}" type="datetimeFigureOut">
              <a:rPr lang="tr-TR" smtClean="0"/>
              <a:t>10.11.2021</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402213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F572D04-58CA-41AE-83F7-2B8AA0662773}" type="datetimeFigureOut">
              <a:rPr lang="tr-TR" smtClean="0"/>
              <a:t>10.11.2021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33EBE4-4BAB-4A6A-AF09-B10234D71A2D}" type="slidenum">
              <a:rPr lang="tr-TR" smtClean="0"/>
              <a:t>‹#›</a:t>
            </a:fld>
            <a:endParaRPr lang="tr-TR"/>
          </a:p>
        </p:txBody>
      </p:sp>
    </p:spTree>
    <p:extLst>
      <p:ext uri="{BB962C8B-B14F-4D97-AF65-F5344CB8AC3E}">
        <p14:creationId xmlns:p14="http://schemas.microsoft.com/office/powerpoint/2010/main" val="126508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572D04-58CA-41AE-83F7-2B8AA0662773}" type="datetimeFigureOut">
              <a:rPr lang="tr-TR" smtClean="0"/>
              <a:t>10.11.2021</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233EBE4-4BAB-4A6A-AF09-B10234D71A2D}" type="slidenum">
              <a:rPr lang="tr-TR" smtClean="0"/>
              <a:t>‹#›</a:t>
            </a:fld>
            <a:endParaRPr lang="tr-TR"/>
          </a:p>
        </p:txBody>
      </p:sp>
    </p:spTree>
    <p:extLst>
      <p:ext uri="{BB962C8B-B14F-4D97-AF65-F5344CB8AC3E}">
        <p14:creationId xmlns:p14="http://schemas.microsoft.com/office/powerpoint/2010/main" val="392375681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descr="tablo içeren bir resim&#10;&#10;Açıklama otomatik olarak oluşturuldu">
            <a:extLst>
              <a:ext uri="{FF2B5EF4-FFF2-40B4-BE49-F238E27FC236}">
                <a16:creationId xmlns:a16="http://schemas.microsoft.com/office/drawing/2014/main" id="{532EF779-CE8A-4608-92C5-FD4AAFE590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40" y="2207231"/>
            <a:ext cx="11930648" cy="2840630"/>
          </a:xfrm>
        </p:spPr>
      </p:pic>
      <p:sp>
        <p:nvSpPr>
          <p:cNvPr id="14" name="Başlık 1">
            <a:extLst>
              <a:ext uri="{FF2B5EF4-FFF2-40B4-BE49-F238E27FC236}">
                <a16:creationId xmlns:a16="http://schemas.microsoft.com/office/drawing/2014/main" id="{41EAC4E6-BD1C-49AC-A846-0B1EE096C19A}"/>
              </a:ext>
            </a:extLst>
          </p:cNvPr>
          <p:cNvSpPr txBox="1">
            <a:spLocks/>
          </p:cNvSpPr>
          <p:nvPr/>
        </p:nvSpPr>
        <p:spPr>
          <a:xfrm>
            <a:off x="1846801" y="-180369"/>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000" b="1" dirty="0"/>
              <a:t>SOLIDWORKS-UYUM SOFT KULLANMA KLAVUZU</a:t>
            </a:r>
          </a:p>
        </p:txBody>
      </p:sp>
      <p:sp>
        <p:nvSpPr>
          <p:cNvPr id="16" name="Metin kutusu 15">
            <a:extLst>
              <a:ext uri="{FF2B5EF4-FFF2-40B4-BE49-F238E27FC236}">
                <a16:creationId xmlns:a16="http://schemas.microsoft.com/office/drawing/2014/main" id="{E9B45EC1-B781-46F5-9785-36EC6686DEA4}"/>
              </a:ext>
            </a:extLst>
          </p:cNvPr>
          <p:cNvSpPr txBox="1"/>
          <p:nvPr/>
        </p:nvSpPr>
        <p:spPr>
          <a:xfrm>
            <a:off x="121640" y="1426579"/>
            <a:ext cx="11948719" cy="738664"/>
          </a:xfrm>
          <a:prstGeom prst="rect">
            <a:avLst/>
          </a:prstGeom>
          <a:noFill/>
        </p:spPr>
        <p:txBody>
          <a:bodyPr wrap="square" rtlCol="0">
            <a:spAutoFit/>
          </a:bodyPr>
          <a:lstStyle/>
          <a:p>
            <a:pPr algn="just"/>
            <a:r>
              <a:rPr lang="tr-TR" sz="1400" dirty="0" err="1">
                <a:latin typeface="Calibri" panose="020F0502020204030204" pitchFamily="34" charset="0"/>
                <a:cs typeface="Calibri" panose="020F0502020204030204" pitchFamily="34" charset="0"/>
              </a:rPr>
              <a:t>Solidworks</a:t>
            </a:r>
            <a:r>
              <a:rPr lang="tr-TR" sz="1400" dirty="0">
                <a:latin typeface="Calibri" panose="020F0502020204030204" pitchFamily="34" charset="0"/>
                <a:cs typeface="Calibri" panose="020F0502020204030204" pitchFamily="34" charset="0"/>
              </a:rPr>
              <a:t> teknik resim kağıdından Excel’e aktarılan malzeme listesi kopyalanarak, Uyum </a:t>
            </a:r>
            <a:r>
              <a:rPr lang="tr-TR" sz="1400" dirty="0" err="1">
                <a:latin typeface="Calibri" panose="020F0502020204030204" pitchFamily="34" charset="0"/>
                <a:cs typeface="Calibri" panose="020F0502020204030204" pitchFamily="34" charset="0"/>
              </a:rPr>
              <a:t>Soft</a:t>
            </a:r>
            <a:r>
              <a:rPr lang="tr-TR" sz="1400" dirty="0">
                <a:latin typeface="Calibri" panose="020F0502020204030204" pitchFamily="34" charset="0"/>
                <a:cs typeface="Calibri" panose="020F0502020204030204" pitchFamily="34" charset="0"/>
              </a:rPr>
              <a:t> için tasarlanan Excel dosyasında A2 hücresine basılarak yapıştırılır. Burada cıvata, pim gibi hazır malzemeler varsa o hücreler silinir (bütün satır silinmemeli). Sağda görülen ihtiyaç tarihi girilir. Ardından ‘Run’ tuşuna basılır.</a:t>
            </a:r>
            <a:br>
              <a:rPr lang="tr-TR" sz="1400" dirty="0">
                <a:latin typeface="Calibri" panose="020F0502020204030204" pitchFamily="34" charset="0"/>
                <a:cs typeface="Calibri" panose="020F0502020204030204" pitchFamily="34" charset="0"/>
              </a:rPr>
            </a:br>
            <a:endParaRPr lang="tr-TR" sz="1400" dirty="0"/>
          </a:p>
        </p:txBody>
      </p:sp>
    </p:spTree>
    <p:extLst>
      <p:ext uri="{BB962C8B-B14F-4D97-AF65-F5344CB8AC3E}">
        <p14:creationId xmlns:p14="http://schemas.microsoft.com/office/powerpoint/2010/main" val="284051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9C5DFC1-D853-4FFF-ABC3-FB787CDF8BE9}"/>
              </a:ext>
            </a:extLst>
          </p:cNvPr>
          <p:cNvSpPr>
            <a:spLocks noGrp="1"/>
          </p:cNvSpPr>
          <p:nvPr>
            <p:ph idx="1"/>
          </p:nvPr>
        </p:nvSpPr>
        <p:spPr>
          <a:xfrm>
            <a:off x="228600" y="237744"/>
            <a:ext cx="11859768" cy="6455664"/>
          </a:xfrm>
        </p:spPr>
        <p:txBody>
          <a:bodyPr>
            <a:normAutofit/>
          </a:bodyPr>
          <a:lstStyle/>
          <a:p>
            <a:pPr marL="0" indent="0" algn="just">
              <a:buNone/>
            </a:pPr>
            <a:r>
              <a:rPr lang="tr-TR" sz="1400" dirty="0"/>
              <a:t>Malzeme cinsi çelik ise modül2 adındaki  ‘</a:t>
            </a:r>
            <a:r>
              <a:rPr lang="tr-TR" sz="1400" dirty="0" err="1"/>
              <a:t>Sub</a:t>
            </a:r>
            <a:r>
              <a:rPr lang="tr-TR" sz="1400" dirty="0"/>
              <a:t> ağırlık()’ ile başlayan diğer pencerenin içinde şekildeki örnekte görüldüğü gibi açık parantez içindeki bölüm olduğu gibi kopyalanır. ‘</a:t>
            </a:r>
            <a:r>
              <a:rPr lang="tr-TR" sz="1400" dirty="0" err="1"/>
              <a:t>For</a:t>
            </a:r>
            <a:r>
              <a:rPr lang="tr-TR" sz="1400" dirty="0"/>
              <a:t> a=2 </a:t>
            </a:r>
            <a:r>
              <a:rPr lang="tr-TR" sz="1400" dirty="0" err="1"/>
              <a:t>To</a:t>
            </a:r>
            <a:r>
              <a:rPr lang="tr-TR" sz="1400" dirty="0"/>
              <a:t> a’ yazan satırın altına yapıştırıldıktan sonra kutucukların içindeki malzemeler yeni malzeme ismi ile değiştirilir.</a:t>
            </a:r>
          </a:p>
        </p:txBody>
      </p:sp>
      <p:pic>
        <p:nvPicPr>
          <p:cNvPr id="5" name="Resim 4">
            <a:extLst>
              <a:ext uri="{FF2B5EF4-FFF2-40B4-BE49-F238E27FC236}">
                <a16:creationId xmlns:a16="http://schemas.microsoft.com/office/drawing/2014/main" id="{44F1D84C-8F77-49A8-8E18-B7EB33EFE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64" y="1043641"/>
            <a:ext cx="11793804" cy="5135798"/>
          </a:xfrm>
          <a:prstGeom prst="rect">
            <a:avLst/>
          </a:prstGeom>
        </p:spPr>
      </p:pic>
    </p:spTree>
    <p:extLst>
      <p:ext uri="{BB962C8B-B14F-4D97-AF65-F5344CB8AC3E}">
        <p14:creationId xmlns:p14="http://schemas.microsoft.com/office/powerpoint/2010/main" val="429251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a16="http://schemas.microsoft.com/office/drawing/2014/main" id="{4B8AA3E8-A44A-4D15-ACCE-7434E500ECA6}"/>
              </a:ext>
            </a:extLst>
          </p:cNvPr>
          <p:cNvSpPr txBox="1"/>
          <p:nvPr/>
        </p:nvSpPr>
        <p:spPr>
          <a:xfrm>
            <a:off x="356839" y="356839"/>
            <a:ext cx="11173521" cy="738664"/>
          </a:xfrm>
          <a:prstGeom prst="rect">
            <a:avLst/>
          </a:prstGeom>
          <a:noFill/>
        </p:spPr>
        <p:txBody>
          <a:bodyPr wrap="square" rtlCol="0">
            <a:spAutoFit/>
          </a:bodyPr>
          <a:lstStyle/>
          <a:p>
            <a:pPr algn="just"/>
            <a:r>
              <a:rPr lang="tr-TR" sz="1400" dirty="0"/>
              <a:t>Modül3 adındaki ‘</a:t>
            </a:r>
            <a:r>
              <a:rPr lang="tr-TR" sz="1400" dirty="0" err="1"/>
              <a:t>Sub</a:t>
            </a:r>
            <a:r>
              <a:rPr lang="tr-TR" sz="1400" dirty="0"/>
              <a:t> maliyet()’ ile başlayan sayfaya gelinir. Şekildeki örnekte olduğu gibi açık paranteze alınan satırlar kopyalanır ve ‘</a:t>
            </a:r>
            <a:r>
              <a:rPr lang="tr-TR" sz="1400" dirty="0" err="1"/>
              <a:t>For</a:t>
            </a:r>
            <a:r>
              <a:rPr lang="tr-TR" sz="1400" dirty="0"/>
              <a:t> c1=2 </a:t>
            </a:r>
            <a:r>
              <a:rPr lang="tr-TR" sz="1400" dirty="0" err="1"/>
              <a:t>To</a:t>
            </a:r>
            <a:r>
              <a:rPr lang="tr-TR" sz="1400" dirty="0"/>
              <a:t> a’ yazan satırın altına yapıştırılır. Daha sonra kutucuk içindeki isim, yeni malzeme ismi ile; sondaki sayı ise, Excel’deki malzemeyi eklediğimiz satır numarası ile değiştirilir.</a:t>
            </a:r>
          </a:p>
        </p:txBody>
      </p:sp>
      <p:pic>
        <p:nvPicPr>
          <p:cNvPr id="16" name="İçerik Yer Tutucusu 15" descr="metin içeren bir resim&#10;&#10;Açıklama otomatik olarak oluşturuldu">
            <a:extLst>
              <a:ext uri="{FF2B5EF4-FFF2-40B4-BE49-F238E27FC236}">
                <a16:creationId xmlns:a16="http://schemas.microsoft.com/office/drawing/2014/main" id="{4C0279E4-DC4F-4207-B418-39C2EE68E9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63" y="1208841"/>
            <a:ext cx="11389679" cy="4363284"/>
          </a:xfrm>
        </p:spPr>
      </p:pic>
    </p:spTree>
    <p:extLst>
      <p:ext uri="{BB962C8B-B14F-4D97-AF65-F5344CB8AC3E}">
        <p14:creationId xmlns:p14="http://schemas.microsoft.com/office/powerpoint/2010/main" val="189405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5837B092-99D0-47FC-A1FD-42643B352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609" y="1395412"/>
            <a:ext cx="7520866" cy="4691325"/>
          </a:xfrm>
        </p:spPr>
      </p:pic>
      <p:sp>
        <p:nvSpPr>
          <p:cNvPr id="6" name="Metin kutusu 5">
            <a:extLst>
              <a:ext uri="{FF2B5EF4-FFF2-40B4-BE49-F238E27FC236}">
                <a16:creationId xmlns:a16="http://schemas.microsoft.com/office/drawing/2014/main" id="{2AF3D00D-9B7B-4713-88FC-E14A7345FDB3}"/>
              </a:ext>
            </a:extLst>
          </p:cNvPr>
          <p:cNvSpPr txBox="1"/>
          <p:nvPr/>
        </p:nvSpPr>
        <p:spPr>
          <a:xfrm>
            <a:off x="591015" y="379141"/>
            <a:ext cx="9676935" cy="735284"/>
          </a:xfrm>
          <a:prstGeom prst="rect">
            <a:avLst/>
          </a:prstGeom>
          <a:noFill/>
        </p:spPr>
        <p:txBody>
          <a:bodyPr wrap="square" rtlCol="0">
            <a:spAutoFit/>
          </a:bodyPr>
          <a:lstStyle/>
          <a:p>
            <a:pPr algn="just"/>
            <a:r>
              <a:rPr lang="tr-TR" sz="1400" dirty="0"/>
              <a:t>Sayfa1 (Sayfa1) adındaki ‘Dim’ ile başlayan sayfada ‘Hizmet kodu ve stok adı’ bölümü altındaki açık parantez içindeki bütün satırlar kopyalanır ve yeşil renkli yazının altına yapıştırılır. Ardından kutucuk içindeki malzeme ismi, hizmet kodu ve açıklaması değiştirilir. Excel’den çıkarken kaydedilir.</a:t>
            </a:r>
          </a:p>
        </p:txBody>
      </p:sp>
    </p:spTree>
    <p:extLst>
      <p:ext uri="{BB962C8B-B14F-4D97-AF65-F5344CB8AC3E}">
        <p14:creationId xmlns:p14="http://schemas.microsoft.com/office/powerpoint/2010/main" val="163399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obilya, beyaz, dolap, farklı içeren bir resim&#10;&#10;Açıklama otomatik olarak oluşturuldu">
            <a:extLst>
              <a:ext uri="{FF2B5EF4-FFF2-40B4-BE49-F238E27FC236}">
                <a16:creationId xmlns:a16="http://schemas.microsoft.com/office/drawing/2014/main" id="{B511BF3C-11B2-418F-BAFE-284D4B0CD1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33" y="1235163"/>
            <a:ext cx="11611933" cy="2721015"/>
          </a:xfrm>
        </p:spPr>
      </p:pic>
      <p:sp>
        <p:nvSpPr>
          <p:cNvPr id="6" name="Metin kutusu 5">
            <a:extLst>
              <a:ext uri="{FF2B5EF4-FFF2-40B4-BE49-F238E27FC236}">
                <a16:creationId xmlns:a16="http://schemas.microsoft.com/office/drawing/2014/main" id="{817C363A-6A16-459A-8823-B7C3072B2D9E}"/>
              </a:ext>
            </a:extLst>
          </p:cNvPr>
          <p:cNvSpPr txBox="1"/>
          <p:nvPr/>
        </p:nvSpPr>
        <p:spPr>
          <a:xfrm>
            <a:off x="1325461" y="550786"/>
            <a:ext cx="9320168" cy="307777"/>
          </a:xfrm>
          <a:prstGeom prst="rect">
            <a:avLst/>
          </a:prstGeom>
          <a:noFill/>
        </p:spPr>
        <p:txBody>
          <a:bodyPr wrap="square" rtlCol="0">
            <a:spAutoFit/>
          </a:bodyPr>
          <a:lstStyle/>
          <a:p>
            <a:pPr algn="just"/>
            <a:r>
              <a:rPr lang="tr-TR" sz="1400" dirty="0"/>
              <a:t>Şekildeki gibi kaba ölçüleri belirten X,Y,Z hücreleri ile fiyat ve ağırlık hücreleri dolacaktır. </a:t>
            </a:r>
          </a:p>
        </p:txBody>
      </p:sp>
    </p:spTree>
    <p:extLst>
      <p:ext uri="{BB962C8B-B14F-4D97-AF65-F5344CB8AC3E}">
        <p14:creationId xmlns:p14="http://schemas.microsoft.com/office/powerpoint/2010/main" val="196566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tablo içeren bir resim&#10;&#10;Açıklama otomatik olarak oluşturuldu">
            <a:extLst>
              <a:ext uri="{FF2B5EF4-FFF2-40B4-BE49-F238E27FC236}">
                <a16:creationId xmlns:a16="http://schemas.microsoft.com/office/drawing/2014/main" id="{0ED41BEA-17AB-4ECF-A866-EDF11AE77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876" y="1560653"/>
            <a:ext cx="11381894" cy="3123314"/>
          </a:xfrm>
        </p:spPr>
      </p:pic>
      <p:sp>
        <p:nvSpPr>
          <p:cNvPr id="6" name="Metin kutusu 5">
            <a:extLst>
              <a:ext uri="{FF2B5EF4-FFF2-40B4-BE49-F238E27FC236}">
                <a16:creationId xmlns:a16="http://schemas.microsoft.com/office/drawing/2014/main" id="{9D108263-E78F-457E-9F84-7289DC974E8C}"/>
              </a:ext>
            </a:extLst>
          </p:cNvPr>
          <p:cNvSpPr txBox="1"/>
          <p:nvPr/>
        </p:nvSpPr>
        <p:spPr>
          <a:xfrm>
            <a:off x="895738" y="508219"/>
            <a:ext cx="10179698" cy="523220"/>
          </a:xfrm>
          <a:prstGeom prst="rect">
            <a:avLst/>
          </a:prstGeom>
          <a:noFill/>
        </p:spPr>
        <p:txBody>
          <a:bodyPr wrap="square" rtlCol="0">
            <a:spAutoFit/>
          </a:bodyPr>
          <a:lstStyle/>
          <a:p>
            <a:pPr algn="just"/>
            <a:r>
              <a:rPr lang="tr-TR" sz="1400" dirty="0"/>
              <a:t>Run tuşuna bastıktan sonra Sayfa2’ye geçilir. Burada Farklı Kaydet ile ‘CSV (Virgülle ayrılmış) (*.CSV)’ formatında kaydedilir. Kaydedilen dosya uzak masaüstüne kaydedilir.</a:t>
            </a:r>
          </a:p>
        </p:txBody>
      </p:sp>
    </p:spTree>
    <p:extLst>
      <p:ext uri="{BB962C8B-B14F-4D97-AF65-F5344CB8AC3E}">
        <p14:creationId xmlns:p14="http://schemas.microsoft.com/office/powerpoint/2010/main" val="344319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00DA6954-C1C0-442E-80D5-9090A1816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44" y="653009"/>
            <a:ext cx="8463406" cy="4820601"/>
          </a:xfrm>
          <a:prstGeom prst="rect">
            <a:avLst/>
          </a:prstGeom>
        </p:spPr>
      </p:pic>
      <p:sp>
        <p:nvSpPr>
          <p:cNvPr id="5" name="Metin kutusu 4">
            <a:extLst>
              <a:ext uri="{FF2B5EF4-FFF2-40B4-BE49-F238E27FC236}">
                <a16:creationId xmlns:a16="http://schemas.microsoft.com/office/drawing/2014/main" id="{312089A4-5D19-4FBE-B946-2B70B46F2CF6}"/>
              </a:ext>
            </a:extLst>
          </p:cNvPr>
          <p:cNvSpPr txBox="1"/>
          <p:nvPr/>
        </p:nvSpPr>
        <p:spPr>
          <a:xfrm>
            <a:off x="1598644" y="195943"/>
            <a:ext cx="10543592" cy="307777"/>
          </a:xfrm>
          <a:prstGeom prst="rect">
            <a:avLst/>
          </a:prstGeom>
          <a:noFill/>
        </p:spPr>
        <p:txBody>
          <a:bodyPr wrap="square" rtlCol="0">
            <a:spAutoFit/>
          </a:bodyPr>
          <a:lstStyle/>
          <a:p>
            <a:pPr algn="just"/>
            <a:r>
              <a:rPr lang="tr-TR" sz="1400" dirty="0"/>
              <a:t>Sipariş sayfasında sağ tuş-kayıt içeri seçeneğine bastıktan sonra açılan pencereden ilgili dosya seçilir.</a:t>
            </a:r>
          </a:p>
        </p:txBody>
      </p:sp>
      <p:pic>
        <p:nvPicPr>
          <p:cNvPr id="7" name="Resim 6">
            <a:extLst>
              <a:ext uri="{FF2B5EF4-FFF2-40B4-BE49-F238E27FC236}">
                <a16:creationId xmlns:a16="http://schemas.microsoft.com/office/drawing/2014/main" id="{B714BBFE-193E-4B48-9848-6BE6FC97F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21" y="3308909"/>
            <a:ext cx="10521949" cy="2896082"/>
          </a:xfrm>
          <a:prstGeom prst="rect">
            <a:avLst/>
          </a:prstGeom>
        </p:spPr>
      </p:pic>
    </p:spTree>
    <p:extLst>
      <p:ext uri="{BB962C8B-B14F-4D97-AF65-F5344CB8AC3E}">
        <p14:creationId xmlns:p14="http://schemas.microsoft.com/office/powerpoint/2010/main" val="278394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a16="http://schemas.microsoft.com/office/drawing/2014/main" id="{597A732F-1213-4E15-8655-34EBB8FE9824}"/>
              </a:ext>
            </a:extLst>
          </p:cNvPr>
          <p:cNvSpPr txBox="1"/>
          <p:nvPr/>
        </p:nvSpPr>
        <p:spPr>
          <a:xfrm>
            <a:off x="549411" y="708427"/>
            <a:ext cx="6975725" cy="954107"/>
          </a:xfrm>
          <a:prstGeom prst="rect">
            <a:avLst/>
          </a:prstGeom>
          <a:noFill/>
        </p:spPr>
        <p:txBody>
          <a:bodyPr wrap="square" rtlCol="0">
            <a:spAutoFit/>
          </a:bodyPr>
          <a:lstStyle/>
          <a:p>
            <a:pPr algn="just"/>
            <a:r>
              <a:rPr lang="tr-TR" sz="1400" dirty="0" err="1"/>
              <a:t>Solidworks’te</a:t>
            </a:r>
            <a:r>
              <a:rPr lang="tr-TR" sz="1400" dirty="0"/>
              <a:t> özel malzemelerde ilgili malzeme cinsine sağ tıklanarak malzeme eklenir ve kaydet tuşuna basılır. Aynı zamanda, eklenen malzeme (</a:t>
            </a:r>
            <a:r>
              <a:rPr lang="tr-TR" sz="1400" dirty="0" err="1"/>
              <a:t>Solidworks’te</a:t>
            </a:r>
            <a:r>
              <a:rPr lang="tr-TR" sz="1400" dirty="0"/>
              <a:t> yazıldığı şekliyle), birim fiyat ve hizmet kodu; boşluklar da dikkate alınarak Excel dosyasının içinde şekildeki gibi malzemelerin altına eklenir. </a:t>
            </a:r>
          </a:p>
        </p:txBody>
      </p:sp>
      <p:pic>
        <p:nvPicPr>
          <p:cNvPr id="13" name="İçerik Yer Tutucusu 4" descr="tablo içeren bir resim&#10;&#10;Açıklama otomatik olarak oluşturuldu">
            <a:extLst>
              <a:ext uri="{FF2B5EF4-FFF2-40B4-BE49-F238E27FC236}">
                <a16:creationId xmlns:a16="http://schemas.microsoft.com/office/drawing/2014/main" id="{0C2541E4-0763-4960-BCF1-56937D2D9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677" y="1185481"/>
            <a:ext cx="4019550" cy="5419725"/>
          </a:xfrm>
          <a:prstGeom prst="rect">
            <a:avLst/>
          </a:prstGeom>
        </p:spPr>
      </p:pic>
      <p:sp>
        <p:nvSpPr>
          <p:cNvPr id="15" name="Metin kutusu 14">
            <a:extLst>
              <a:ext uri="{FF2B5EF4-FFF2-40B4-BE49-F238E27FC236}">
                <a16:creationId xmlns:a16="http://schemas.microsoft.com/office/drawing/2014/main" id="{9D21057D-F066-46DE-AF37-AAF0105DED3A}"/>
              </a:ext>
            </a:extLst>
          </p:cNvPr>
          <p:cNvSpPr txBox="1"/>
          <p:nvPr/>
        </p:nvSpPr>
        <p:spPr>
          <a:xfrm>
            <a:off x="549411" y="288750"/>
            <a:ext cx="6094476" cy="369332"/>
          </a:xfrm>
          <a:prstGeom prst="rect">
            <a:avLst/>
          </a:prstGeom>
          <a:noFill/>
        </p:spPr>
        <p:txBody>
          <a:bodyPr wrap="square">
            <a:spAutoFit/>
          </a:bodyPr>
          <a:lstStyle/>
          <a:p>
            <a:pPr algn="just"/>
            <a:r>
              <a:rPr lang="tr-TR" b="1" dirty="0"/>
              <a:t>Yeni Malzeme Ekleme</a:t>
            </a:r>
          </a:p>
        </p:txBody>
      </p:sp>
      <p:pic>
        <p:nvPicPr>
          <p:cNvPr id="19" name="Resim 18">
            <a:extLst>
              <a:ext uri="{FF2B5EF4-FFF2-40B4-BE49-F238E27FC236}">
                <a16:creationId xmlns:a16="http://schemas.microsoft.com/office/drawing/2014/main" id="{590C315C-3554-421C-A919-2CED793D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47" y="1800434"/>
            <a:ext cx="7194994" cy="4804772"/>
          </a:xfrm>
          <a:prstGeom prst="rect">
            <a:avLst/>
          </a:prstGeom>
        </p:spPr>
      </p:pic>
    </p:spTree>
    <p:extLst>
      <p:ext uri="{BB962C8B-B14F-4D97-AF65-F5344CB8AC3E}">
        <p14:creationId xmlns:p14="http://schemas.microsoft.com/office/powerpoint/2010/main" val="109241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lt Başlık 2">
            <a:extLst>
              <a:ext uri="{FF2B5EF4-FFF2-40B4-BE49-F238E27FC236}">
                <a16:creationId xmlns:a16="http://schemas.microsoft.com/office/drawing/2014/main" id="{9CD240BA-A01D-49FE-A9E0-8D341A976257}"/>
              </a:ext>
            </a:extLst>
          </p:cNvPr>
          <p:cNvSpPr txBox="1">
            <a:spLocks/>
          </p:cNvSpPr>
          <p:nvPr/>
        </p:nvSpPr>
        <p:spPr>
          <a:xfrm>
            <a:off x="1412034" y="1343607"/>
            <a:ext cx="4292480" cy="2263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tr-TR" sz="1400" dirty="0"/>
              <a:t>Excel sayfasında menülerin arasında ‘Geliştirici’ seçeneği yoksa, araç çubuğuna sağ tıklayarak şeridi özelleştir seçeneğine basılır. </a:t>
            </a:r>
          </a:p>
          <a:p>
            <a:pPr marL="0" indent="0" algn="just">
              <a:buNone/>
            </a:pPr>
            <a:r>
              <a:rPr lang="tr-TR" sz="1400" dirty="0"/>
              <a:t>Açılan pencereden solda ‘Şeridi Özelleştir’ menüsünün içinde sağ taraftaki ağaçta ‘Geliştir’ seçeneğinin kutusu işaretlenerek ‘Tamam’ tuşuna basılır</a:t>
            </a:r>
            <a:r>
              <a:rPr lang="tr-TR" sz="1200" dirty="0"/>
              <a:t>.</a:t>
            </a:r>
          </a:p>
        </p:txBody>
      </p:sp>
      <p:pic>
        <p:nvPicPr>
          <p:cNvPr id="11" name="Resim 10" descr="tablo içeren bir resim&#10;&#10;Açıklama otomatik olarak oluşturuldu">
            <a:extLst>
              <a:ext uri="{FF2B5EF4-FFF2-40B4-BE49-F238E27FC236}">
                <a16:creationId xmlns:a16="http://schemas.microsoft.com/office/drawing/2014/main" id="{BE87CA0D-A52A-49D9-9DE0-F18300287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48449"/>
            <a:ext cx="5427306" cy="5276870"/>
          </a:xfrm>
          <a:prstGeom prst="rect">
            <a:avLst/>
          </a:prstGeom>
        </p:spPr>
      </p:pic>
    </p:spTree>
    <p:extLst>
      <p:ext uri="{BB962C8B-B14F-4D97-AF65-F5344CB8AC3E}">
        <p14:creationId xmlns:p14="http://schemas.microsoft.com/office/powerpoint/2010/main" val="210304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tablo içeren bir resim&#10;&#10;Açıklama otomatik olarak oluşturuldu">
            <a:extLst>
              <a:ext uri="{FF2B5EF4-FFF2-40B4-BE49-F238E27FC236}">
                <a16:creationId xmlns:a16="http://schemas.microsoft.com/office/drawing/2014/main" id="{9AF5737A-307B-4E00-AE1C-8DCC3BA2A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493" y="1585369"/>
            <a:ext cx="5553931" cy="4376892"/>
          </a:xfrm>
        </p:spPr>
      </p:pic>
      <p:sp>
        <p:nvSpPr>
          <p:cNvPr id="6" name="Metin kutusu 5">
            <a:extLst>
              <a:ext uri="{FF2B5EF4-FFF2-40B4-BE49-F238E27FC236}">
                <a16:creationId xmlns:a16="http://schemas.microsoft.com/office/drawing/2014/main" id="{A084E626-DFEF-484E-BE2F-D86AEF7788F8}"/>
              </a:ext>
            </a:extLst>
          </p:cNvPr>
          <p:cNvSpPr txBox="1"/>
          <p:nvPr/>
        </p:nvSpPr>
        <p:spPr>
          <a:xfrm>
            <a:off x="737118" y="895739"/>
            <a:ext cx="10058400" cy="307777"/>
          </a:xfrm>
          <a:prstGeom prst="rect">
            <a:avLst/>
          </a:prstGeom>
          <a:noFill/>
        </p:spPr>
        <p:txBody>
          <a:bodyPr wrap="square" rtlCol="0">
            <a:spAutoFit/>
          </a:bodyPr>
          <a:lstStyle/>
          <a:p>
            <a:pPr algn="just"/>
            <a:r>
              <a:rPr lang="tr-TR" sz="1400" dirty="0"/>
              <a:t>Geliştirici seçeneğinde iken sol taraftaki ‘Makrolar’ seçeneğine basılır. Ardından açılan makro penceresinde ‘Düzenle’ seçeneğine basılır.</a:t>
            </a:r>
          </a:p>
        </p:txBody>
      </p:sp>
      <p:pic>
        <p:nvPicPr>
          <p:cNvPr id="8" name="Resim 7" descr="tablo içeren bir resim&#10;&#10;Açıklama otomatik olarak oluşturuldu">
            <a:extLst>
              <a:ext uri="{FF2B5EF4-FFF2-40B4-BE49-F238E27FC236}">
                <a16:creationId xmlns:a16="http://schemas.microsoft.com/office/drawing/2014/main" id="{A9D43EC2-6B20-429B-821A-D998CFC33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007" y="1585370"/>
            <a:ext cx="5180673" cy="4376891"/>
          </a:xfrm>
          <a:prstGeom prst="rect">
            <a:avLst/>
          </a:prstGeom>
        </p:spPr>
      </p:pic>
    </p:spTree>
    <p:extLst>
      <p:ext uri="{BB962C8B-B14F-4D97-AF65-F5344CB8AC3E}">
        <p14:creationId xmlns:p14="http://schemas.microsoft.com/office/powerpoint/2010/main" val="52444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6F11DB37-B373-4E2B-BB2C-B76C1A608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88" y="1007609"/>
            <a:ext cx="9802687" cy="5765280"/>
          </a:xfrm>
        </p:spPr>
      </p:pic>
      <p:sp>
        <p:nvSpPr>
          <p:cNvPr id="6" name="Metin kutusu 5">
            <a:extLst>
              <a:ext uri="{FF2B5EF4-FFF2-40B4-BE49-F238E27FC236}">
                <a16:creationId xmlns:a16="http://schemas.microsoft.com/office/drawing/2014/main" id="{C1FE95F4-ADCA-469E-A4ED-C91970E6DCF4}"/>
              </a:ext>
            </a:extLst>
          </p:cNvPr>
          <p:cNvSpPr txBox="1"/>
          <p:nvPr/>
        </p:nvSpPr>
        <p:spPr>
          <a:xfrm>
            <a:off x="662164" y="457200"/>
            <a:ext cx="8545844" cy="307777"/>
          </a:xfrm>
          <a:prstGeom prst="rect">
            <a:avLst/>
          </a:prstGeom>
          <a:noFill/>
        </p:spPr>
        <p:txBody>
          <a:bodyPr wrap="square" rtlCol="0">
            <a:spAutoFit/>
          </a:bodyPr>
          <a:lstStyle/>
          <a:p>
            <a:r>
              <a:rPr lang="tr-TR" sz="1400" dirty="0"/>
              <a:t>Aşağıdaki kodlama penceresi açılacaktır. ‘Dim’ ile başlayan Sayfa1 (Sayfa1) adındaki sayfaya gelinir.</a:t>
            </a:r>
          </a:p>
        </p:txBody>
      </p:sp>
    </p:spTree>
    <p:extLst>
      <p:ext uri="{BB962C8B-B14F-4D97-AF65-F5344CB8AC3E}">
        <p14:creationId xmlns:p14="http://schemas.microsoft.com/office/powerpoint/2010/main" val="87601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8B8CD4AC-4CC1-4A7F-B315-546EEA42C309}"/>
              </a:ext>
            </a:extLst>
          </p:cNvPr>
          <p:cNvSpPr txBox="1"/>
          <p:nvPr/>
        </p:nvSpPr>
        <p:spPr>
          <a:xfrm>
            <a:off x="320040" y="283464"/>
            <a:ext cx="11338560" cy="813816"/>
          </a:xfrm>
          <a:prstGeom prst="rect">
            <a:avLst/>
          </a:prstGeom>
          <a:noFill/>
        </p:spPr>
        <p:txBody>
          <a:bodyPr wrap="square" rtlCol="0">
            <a:spAutoFit/>
          </a:bodyPr>
          <a:lstStyle/>
          <a:p>
            <a:pPr algn="just"/>
            <a:r>
              <a:rPr lang="tr-TR" sz="1400" dirty="0"/>
              <a:t>‘Dim’ ile başlayan pencerenin içinde yeşil ile yazılmış malzemenin cinsi (çelik hariç) ne ise o bölümün altında şekildeki örnekte olduğu gibi açık paranteze alınmış, bir malzemeye ait bütün satırlar kopyalanıp o bölümün altına yapıştırılır. Daha sonra işaretli kutulardan malzeme yazan yerlere şekildeki gibi çift tırnak içinde  malzeme isimleri, sondaki sayıların yerine eğer yoğunluk farklı ise değeri, kg/m</a:t>
            </a:r>
            <a:r>
              <a:rPr lang="tr-TR" sz="1800" dirty="0">
                <a:latin typeface="Times New Roman" panose="02020603050405020304" pitchFamily="18" charset="0"/>
              </a:rPr>
              <a:t> </a:t>
            </a:r>
            <a:r>
              <a:rPr lang="tr-TR" sz="1400" dirty="0">
                <a:latin typeface="Times New Roman" panose="02020603050405020304" pitchFamily="18" charset="0"/>
              </a:rPr>
              <a:t>³ cinsinden </a:t>
            </a:r>
            <a:r>
              <a:rPr lang="tr-TR" sz="1400" dirty="0"/>
              <a:t>olduğu gibi yazılır.</a:t>
            </a:r>
          </a:p>
        </p:txBody>
      </p:sp>
      <p:pic>
        <p:nvPicPr>
          <p:cNvPr id="10" name="İçerik Yer Tutucusu 9" descr="metin içeren bir resim&#10;&#10;Açıklama otomatik olarak oluşturuldu">
            <a:extLst>
              <a:ext uri="{FF2B5EF4-FFF2-40B4-BE49-F238E27FC236}">
                <a16:creationId xmlns:a16="http://schemas.microsoft.com/office/drawing/2014/main" id="{4B0A025B-9574-4CF2-A170-C80BF3BF8C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016" y="1303127"/>
            <a:ext cx="10958669" cy="5473172"/>
          </a:xfrm>
        </p:spPr>
      </p:pic>
    </p:spTree>
    <p:extLst>
      <p:ext uri="{BB962C8B-B14F-4D97-AF65-F5344CB8AC3E}">
        <p14:creationId xmlns:p14="http://schemas.microsoft.com/office/powerpoint/2010/main" val="799428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8744</TotalTime>
  <Words>471</Words>
  <Application>Microsoft Office PowerPoint</Application>
  <PresentationFormat>Geniş ekran</PresentationFormat>
  <Paragraphs>15</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Century Gothic</vt:lpstr>
      <vt:lpstr>Times New Roman</vt:lpstr>
      <vt:lpstr>Wingdings 3</vt:lpstr>
      <vt:lpstr>İyon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SOLİDWORKS-UYUM SOFT KULLANMA KLAVUZU</dc:title>
  <dc:creator>Ali Bektaş</dc:creator>
  <cp:lastModifiedBy>Ali Bektaş</cp:lastModifiedBy>
  <cp:revision>18</cp:revision>
  <dcterms:created xsi:type="dcterms:W3CDTF">2021-11-10T06:45:39Z</dcterms:created>
  <dcterms:modified xsi:type="dcterms:W3CDTF">2021-11-16T08:29:49Z</dcterms:modified>
</cp:coreProperties>
</file>