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256" r:id="rId2"/>
    <p:sldId id="257" r:id="rId3"/>
    <p:sldId id="258" r:id="rId4"/>
    <p:sldId id="260" r:id="rId5"/>
    <p:sldId id="264"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3E800F9-EFB7-460E-9015-99D3A84B2BF3}" type="datetimeFigureOut">
              <a:rPr lang="tr-TR" smtClean="0"/>
              <a:t>19.06.2023</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16947A9B-641F-49B3-9D80-BA1F58DF7E3C}"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116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3E800F9-EFB7-460E-9015-99D3A84B2BF3}" type="datetimeFigureOut">
              <a:rPr lang="tr-TR" smtClean="0"/>
              <a:t>19.06.2023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947A9B-641F-49B3-9D80-BA1F58DF7E3C}"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34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3E800F9-EFB7-460E-9015-99D3A84B2BF3}" type="datetimeFigureOut">
              <a:rPr lang="tr-TR" smtClean="0"/>
              <a:t>19.06.2023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947A9B-641F-49B3-9D80-BA1F58DF7E3C}"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863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3E800F9-EFB7-460E-9015-99D3A84B2BF3}" type="datetimeFigureOut">
              <a:rPr lang="tr-TR" smtClean="0"/>
              <a:t>19.06.2023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947A9B-641F-49B3-9D80-BA1F58DF7E3C}"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145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3E800F9-EFB7-460E-9015-99D3A84B2BF3}" type="datetimeFigureOut">
              <a:rPr lang="tr-TR" smtClean="0"/>
              <a:t>19.06.2023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947A9B-641F-49B3-9D80-BA1F58DF7E3C}"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1736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3E800F9-EFB7-460E-9015-99D3A84B2BF3}" type="datetimeFigureOut">
              <a:rPr lang="tr-TR" smtClean="0"/>
              <a:t>19.06.2023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947A9B-641F-49B3-9D80-BA1F58DF7E3C}"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19843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3E800F9-EFB7-460E-9015-99D3A84B2BF3}" type="datetimeFigureOut">
              <a:rPr lang="tr-TR" smtClean="0"/>
              <a:t>19.06.2023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947A9B-641F-49B3-9D80-BA1F58DF7E3C}"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34985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3E800F9-EFB7-460E-9015-99D3A84B2BF3}" type="datetimeFigureOut">
              <a:rPr lang="tr-TR" smtClean="0"/>
              <a:t>19.06.2023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947A9B-641F-49B3-9D80-BA1F58DF7E3C}"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77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E800F9-EFB7-460E-9015-99D3A84B2BF3}" type="datetimeFigureOut">
              <a:rPr lang="tr-TR" smtClean="0"/>
              <a:t>19.06.2023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947A9B-641F-49B3-9D80-BA1F58DF7E3C}" type="slidenum">
              <a:rPr lang="tr-TR" smtClean="0"/>
              <a:t>‹#›</a:t>
            </a:fld>
            <a:endParaRPr lang="tr-TR"/>
          </a:p>
        </p:txBody>
      </p:sp>
    </p:spTree>
    <p:extLst>
      <p:ext uri="{BB962C8B-B14F-4D97-AF65-F5344CB8AC3E}">
        <p14:creationId xmlns:p14="http://schemas.microsoft.com/office/powerpoint/2010/main" val="307002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3E800F9-EFB7-460E-9015-99D3A84B2BF3}" type="datetimeFigureOut">
              <a:rPr lang="tr-TR" smtClean="0"/>
              <a:t>19.06.2023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947A9B-641F-49B3-9D80-BA1F58DF7E3C}"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14827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3E800F9-EFB7-460E-9015-99D3A84B2BF3}" type="datetimeFigureOut">
              <a:rPr lang="tr-TR" smtClean="0"/>
              <a:t>19.06.2023</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16947A9B-641F-49B3-9D80-BA1F58DF7E3C}"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42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3E800F9-EFB7-460E-9015-99D3A84B2BF3}" type="datetimeFigureOut">
              <a:rPr lang="tr-TR" smtClean="0"/>
              <a:t>19.06.2023</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6947A9B-641F-49B3-9D80-BA1F58DF7E3C}"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815683"/>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60A38-C0D0-26A1-61A7-21FEF0E4A2AF}"/>
              </a:ext>
            </a:extLst>
          </p:cNvPr>
          <p:cNvSpPr>
            <a:spLocks noGrp="1"/>
          </p:cNvSpPr>
          <p:nvPr>
            <p:ph type="ctrTitle"/>
          </p:nvPr>
        </p:nvSpPr>
        <p:spPr>
          <a:xfrm>
            <a:off x="1" y="802298"/>
            <a:ext cx="12192000" cy="3004591"/>
          </a:xfrm>
        </p:spPr>
        <p:txBody>
          <a:bodyPr>
            <a:normAutofit fontScale="90000"/>
          </a:bodyPr>
          <a:lstStyle/>
          <a:p>
            <a:pPr algn="ctr"/>
            <a:r>
              <a:rPr lang="tr-TR" sz="6000" kern="100" dirty="0" err="1">
                <a:effectLst/>
                <a:latin typeface="Calibri" panose="020F0502020204030204" pitchFamily="34" charset="0"/>
                <a:ea typeface="Calibri" panose="020F0502020204030204" pitchFamily="34" charset="0"/>
                <a:cs typeface="Times New Roman" panose="02020603050405020304" pitchFamily="18" charset="0"/>
              </a:rPr>
              <a:t>Customer</a:t>
            </a:r>
            <a:r>
              <a:rPr lang="tr-TR" sz="60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6000" kern="100" dirty="0" err="1">
                <a:effectLst/>
                <a:latin typeface="Calibri" panose="020F0502020204030204" pitchFamily="34" charset="0"/>
                <a:ea typeface="Calibri" panose="020F0502020204030204" pitchFamily="34" charset="0"/>
                <a:cs typeface="Times New Roman" panose="02020603050405020304" pitchFamily="18" charset="0"/>
              </a:rPr>
              <a:t>Spending</a:t>
            </a:r>
            <a:r>
              <a:rPr lang="tr-TR" sz="60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6000" kern="100" dirty="0" err="1">
                <a:effectLst/>
                <a:latin typeface="Calibri" panose="020F0502020204030204" pitchFamily="34" charset="0"/>
                <a:ea typeface="Calibri" panose="020F0502020204030204" pitchFamily="34" charset="0"/>
                <a:cs typeface="Times New Roman" panose="02020603050405020304" pitchFamily="18" charset="0"/>
              </a:rPr>
              <a:t>Score</a:t>
            </a:r>
            <a:r>
              <a:rPr lang="tr-TR" sz="60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6000" kern="100" dirty="0" err="1">
                <a:effectLst/>
                <a:latin typeface="Calibri" panose="020F0502020204030204" pitchFamily="34" charset="0"/>
                <a:ea typeface="Calibri" panose="020F0502020204030204" pitchFamily="34" charset="0"/>
                <a:cs typeface="Times New Roman" panose="02020603050405020304" pitchFamily="18" charset="0"/>
              </a:rPr>
              <a:t>Prediction</a:t>
            </a:r>
            <a:r>
              <a:rPr lang="tr-TR" sz="60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6000" kern="100" dirty="0" err="1">
                <a:effectLst/>
                <a:latin typeface="Calibri" panose="020F0502020204030204" pitchFamily="34" charset="0"/>
                <a:ea typeface="Calibri" panose="020F0502020204030204" pitchFamily="34" charset="0"/>
                <a:cs typeface="Times New Roman" panose="02020603050405020304" pitchFamily="18" charset="0"/>
              </a:rPr>
              <a:t>using</a:t>
            </a:r>
            <a:r>
              <a:rPr lang="tr-TR" sz="60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6000" kern="100" dirty="0" err="1">
                <a:effectLst/>
                <a:latin typeface="Calibri" panose="020F0502020204030204" pitchFamily="34" charset="0"/>
                <a:ea typeface="Calibri" panose="020F0502020204030204" pitchFamily="34" charset="0"/>
                <a:cs typeface="Times New Roman" panose="02020603050405020304" pitchFamily="18" charset="0"/>
              </a:rPr>
              <a:t>Random</a:t>
            </a:r>
            <a:r>
              <a:rPr lang="tr-TR" sz="60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6000" kern="100" dirty="0" err="1">
                <a:effectLst/>
                <a:latin typeface="Calibri" panose="020F0502020204030204" pitchFamily="34" charset="0"/>
                <a:ea typeface="Calibri" panose="020F0502020204030204" pitchFamily="34" charset="0"/>
                <a:cs typeface="Times New Roman" panose="02020603050405020304" pitchFamily="18" charset="0"/>
              </a:rPr>
              <a:t>Forest</a:t>
            </a:r>
            <a:r>
              <a:rPr lang="tr-TR" sz="6000" kern="100" dirty="0">
                <a:latin typeface="Calibri" panose="020F0502020204030204" pitchFamily="34" charset="0"/>
                <a:ea typeface="Calibri" panose="020F0502020204030204" pitchFamily="34" charset="0"/>
                <a:cs typeface="Times New Roman" panose="02020603050405020304" pitchFamily="18" charset="0"/>
              </a:rPr>
              <a:t> </a:t>
            </a:r>
            <a:r>
              <a:rPr lang="tr-TR" sz="6000" kern="100" dirty="0" err="1">
                <a:effectLst/>
                <a:latin typeface="Calibri" panose="020F0502020204030204" pitchFamily="34" charset="0"/>
                <a:ea typeface="Calibri" panose="020F0502020204030204" pitchFamily="34" charset="0"/>
                <a:cs typeface="Times New Roman" panose="02020603050405020304" pitchFamily="18" charset="0"/>
              </a:rPr>
              <a:t>Algorithm</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Alt Başlık 2">
            <a:extLst>
              <a:ext uri="{FF2B5EF4-FFF2-40B4-BE49-F238E27FC236}">
                <a16:creationId xmlns:a16="http://schemas.microsoft.com/office/drawing/2014/main" id="{075E7110-1E38-E1AC-E16F-07C54DF02D07}"/>
              </a:ext>
            </a:extLst>
          </p:cNvPr>
          <p:cNvSpPr>
            <a:spLocks noGrp="1"/>
          </p:cNvSpPr>
          <p:nvPr>
            <p:ph type="subTitle" idx="1"/>
          </p:nvPr>
        </p:nvSpPr>
        <p:spPr>
          <a:xfrm>
            <a:off x="0" y="3531204"/>
            <a:ext cx="12192000" cy="1451343"/>
          </a:xfrm>
        </p:spPr>
        <p:txBody>
          <a:bodyPr>
            <a:normAutofit fontScale="85000" lnSpcReduction="20000"/>
          </a:bodyPr>
          <a:lstStyle/>
          <a:p>
            <a:pPr algn="ct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tr-TR" sz="2800" dirty="0">
                <a:effectLst/>
                <a:latin typeface="Calibri" panose="020F0502020204030204" pitchFamily="34" charset="0"/>
                <a:ea typeface="Calibri" panose="020F0502020204030204" pitchFamily="34" charset="0"/>
                <a:cs typeface="Times New Roman" panose="02020603050405020304" pitchFamily="18" charset="0"/>
              </a:rPr>
              <a:t>Halil Kılcı</a:t>
            </a:r>
          </a:p>
          <a:p>
            <a:pPr algn="ctr"/>
            <a:r>
              <a:rPr lang="tr-TR" sz="2800" dirty="0">
                <a:effectLst/>
                <a:latin typeface="Calibri" panose="020F0502020204030204" pitchFamily="34" charset="0"/>
                <a:ea typeface="Calibri" panose="020F0502020204030204" pitchFamily="34" charset="0"/>
                <a:cs typeface="Times New Roman" panose="02020603050405020304" pitchFamily="18" charset="0"/>
              </a:rPr>
              <a:t>21501317</a:t>
            </a:r>
            <a:endParaRPr lang="tr-TR" sz="2800" dirty="0"/>
          </a:p>
        </p:txBody>
      </p:sp>
    </p:spTree>
    <p:extLst>
      <p:ext uri="{BB962C8B-B14F-4D97-AF65-F5344CB8AC3E}">
        <p14:creationId xmlns:p14="http://schemas.microsoft.com/office/powerpoint/2010/main" val="126233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FDC34B-D7EB-94AE-9FC3-C46168A970E5}"/>
              </a:ext>
            </a:extLst>
          </p:cNvPr>
          <p:cNvSpPr>
            <a:spLocks noGrp="1"/>
          </p:cNvSpPr>
          <p:nvPr>
            <p:ph type="title"/>
          </p:nvPr>
        </p:nvSpPr>
        <p:spPr/>
        <p:txBody>
          <a:bodyPr/>
          <a:lstStyle/>
          <a:p>
            <a:r>
              <a:rPr lang="tr-TR" dirty="0"/>
              <a:t>Machine Learning Model</a:t>
            </a:r>
          </a:p>
        </p:txBody>
      </p:sp>
      <p:sp>
        <p:nvSpPr>
          <p:cNvPr id="3" name="İçerik Yer Tutucusu 2">
            <a:extLst>
              <a:ext uri="{FF2B5EF4-FFF2-40B4-BE49-F238E27FC236}">
                <a16:creationId xmlns:a16="http://schemas.microsoft.com/office/drawing/2014/main" id="{FE9D31E0-B9DB-CF28-EAC9-1CD90EFBB59A}"/>
              </a:ext>
            </a:extLst>
          </p:cNvPr>
          <p:cNvSpPr>
            <a:spLocks noGrp="1"/>
          </p:cNvSpPr>
          <p:nvPr>
            <p:ph idx="1"/>
          </p:nvPr>
        </p:nvSpPr>
        <p:spPr/>
        <p:txBody>
          <a:bodyPr>
            <a:normAutofit fontScale="92500" lnSpcReduction="10000"/>
          </a:bodyPr>
          <a:lstStyle/>
          <a:p>
            <a:pPr marL="0" indent="0">
              <a:buNone/>
            </a:pPr>
            <a:r>
              <a:rPr lang="en-US" dirty="0"/>
              <a:t>Advantages of Random Forest:</a:t>
            </a:r>
          </a:p>
          <a:p>
            <a:r>
              <a:rPr lang="en-US" dirty="0"/>
              <a:t>High Accuracy: Random Forest tends to provide accurate predictions by aggregating the outputs of multiple decision trees.</a:t>
            </a:r>
          </a:p>
          <a:p>
            <a:r>
              <a:rPr lang="en-US" dirty="0"/>
              <a:t>Robustness to Outliers: Random Forest is less sensitive to outliers compared to other algorithms, making it suitable for datasets with noisy or incomplete data.</a:t>
            </a:r>
          </a:p>
          <a:p>
            <a:r>
              <a:rPr lang="en-US" dirty="0"/>
              <a:t>Feature Importance: The algorithm can measure the importance of each feature, allowing us to identify the key factors that contribute to customer spending scores.</a:t>
            </a:r>
          </a:p>
          <a:p>
            <a:r>
              <a:rPr lang="en-US" dirty="0"/>
              <a:t>Handling of Large Datasets: Random Forest can efficiently handle datasets with a large number of features and instances.</a:t>
            </a:r>
            <a:endParaRPr lang="tr-TR" dirty="0"/>
          </a:p>
        </p:txBody>
      </p:sp>
    </p:spTree>
    <p:extLst>
      <p:ext uri="{BB962C8B-B14F-4D97-AF65-F5344CB8AC3E}">
        <p14:creationId xmlns:p14="http://schemas.microsoft.com/office/powerpoint/2010/main" val="117988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3D1FDC-101B-933C-C698-279C56EC7C60}"/>
              </a:ext>
            </a:extLst>
          </p:cNvPr>
          <p:cNvSpPr>
            <a:spLocks noGrp="1"/>
          </p:cNvSpPr>
          <p:nvPr>
            <p:ph type="title"/>
          </p:nvPr>
        </p:nvSpPr>
        <p:spPr/>
        <p:txBody>
          <a:bodyPr/>
          <a:lstStyle/>
          <a:p>
            <a:r>
              <a:rPr lang="tr-TR" dirty="0"/>
              <a:t>Machine Learning Model</a:t>
            </a:r>
          </a:p>
        </p:txBody>
      </p:sp>
      <p:sp>
        <p:nvSpPr>
          <p:cNvPr id="3" name="İçerik Yer Tutucusu 2">
            <a:extLst>
              <a:ext uri="{FF2B5EF4-FFF2-40B4-BE49-F238E27FC236}">
                <a16:creationId xmlns:a16="http://schemas.microsoft.com/office/drawing/2014/main" id="{CAF0E874-68AA-5D5E-23D3-02EC1D61269A}"/>
              </a:ext>
            </a:extLst>
          </p:cNvPr>
          <p:cNvSpPr>
            <a:spLocks noGrp="1"/>
          </p:cNvSpPr>
          <p:nvPr>
            <p:ph idx="1"/>
          </p:nvPr>
        </p:nvSpPr>
        <p:spPr/>
        <p:txBody>
          <a:bodyPr>
            <a:normAutofit fontScale="92500" lnSpcReduction="20000"/>
          </a:bodyPr>
          <a:lstStyle/>
          <a:p>
            <a:pPr marL="0" indent="0">
              <a:buNone/>
            </a:pPr>
            <a:r>
              <a:rPr lang="en-US" dirty="0"/>
              <a:t>Training and Prediction:</a:t>
            </a:r>
          </a:p>
          <a:p>
            <a:pPr marL="0" indent="0">
              <a:buNone/>
            </a:pPr>
            <a:r>
              <a:rPr lang="en-US" dirty="0"/>
              <a:t>To train the Random Forest model, we utilized the labeled dataset consisting of historical customer data and their corresponding spending scores. The dataset was split into training and testing sets, with the training set used to build the ensemble of decision trees. During the prediction phase, the trained model takes the relevant customer features as input and generates a predicted spending score as output.</a:t>
            </a:r>
          </a:p>
          <a:p>
            <a:pPr marL="0" indent="0">
              <a:buNone/>
            </a:pPr>
            <a:endParaRPr lang="en-US" dirty="0"/>
          </a:p>
          <a:p>
            <a:pPr marL="0" indent="0">
              <a:buNone/>
            </a:pPr>
            <a:r>
              <a:rPr lang="en-US" dirty="0"/>
              <a:t>By employing the Random Forest algorithm, we achieved reliable predictions of customer spending scores, enabling businesses to gain insights into customer behavior and make informed decisions.</a:t>
            </a:r>
            <a:endParaRPr lang="tr-TR" dirty="0"/>
          </a:p>
        </p:txBody>
      </p:sp>
    </p:spTree>
    <p:extLst>
      <p:ext uri="{BB962C8B-B14F-4D97-AF65-F5344CB8AC3E}">
        <p14:creationId xmlns:p14="http://schemas.microsoft.com/office/powerpoint/2010/main" val="3124049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B43029-38B8-E342-1F1D-151D55C95E5C}"/>
              </a:ext>
            </a:extLst>
          </p:cNvPr>
          <p:cNvSpPr>
            <a:spLocks noGrp="1"/>
          </p:cNvSpPr>
          <p:nvPr>
            <p:ph type="title"/>
          </p:nvPr>
        </p:nvSpPr>
        <p:spPr/>
        <p:txBody>
          <a:bodyPr/>
          <a:lstStyle/>
          <a:p>
            <a:r>
              <a:rPr lang="tr-TR" dirty="0" err="1"/>
              <a:t>Results</a:t>
            </a:r>
            <a:endParaRPr lang="tr-TR" dirty="0"/>
          </a:p>
        </p:txBody>
      </p:sp>
      <p:sp>
        <p:nvSpPr>
          <p:cNvPr id="3" name="İçerik Yer Tutucusu 2">
            <a:extLst>
              <a:ext uri="{FF2B5EF4-FFF2-40B4-BE49-F238E27FC236}">
                <a16:creationId xmlns:a16="http://schemas.microsoft.com/office/drawing/2014/main" id="{D5D2FCCF-8850-D5F2-826A-54D1EC282CF3}"/>
              </a:ext>
            </a:extLst>
          </p:cNvPr>
          <p:cNvSpPr>
            <a:spLocks noGrp="1"/>
          </p:cNvSpPr>
          <p:nvPr>
            <p:ph idx="1"/>
          </p:nvPr>
        </p:nvSpPr>
        <p:spPr/>
        <p:txBody>
          <a:bodyPr/>
          <a:lstStyle/>
          <a:p>
            <a:pPr marL="0" indent="0">
              <a:buNone/>
            </a:pPr>
            <a:r>
              <a:rPr lang="en-US" dirty="0"/>
              <a:t>The Random Forest regression model was trained and evaluated for predicting the customer spending score. The following results and observations were obtained:</a:t>
            </a:r>
          </a:p>
          <a:p>
            <a:pPr marL="0" indent="0">
              <a:buNone/>
            </a:pPr>
            <a:endParaRPr lang="en-US" dirty="0"/>
          </a:p>
          <a:p>
            <a:pPr marL="0" indent="0">
              <a:buNone/>
            </a:pPr>
            <a:r>
              <a:rPr lang="en-US" dirty="0"/>
              <a:t>Root Mean Squared Error (RMSE) on the Train Set: 9.40</a:t>
            </a:r>
          </a:p>
          <a:p>
            <a:pPr marL="0" indent="0">
              <a:buNone/>
            </a:pPr>
            <a:r>
              <a:rPr lang="en-US" dirty="0"/>
              <a:t>Root Mean Squared Error (RMSE) on the Test Set: 21.43</a:t>
            </a:r>
          </a:p>
          <a:p>
            <a:pPr marL="0" indent="0">
              <a:buNone/>
            </a:pPr>
            <a:r>
              <a:rPr lang="en-US" dirty="0"/>
              <a:t>R² Result: 0.87</a:t>
            </a:r>
            <a:endParaRPr lang="tr-TR" dirty="0"/>
          </a:p>
        </p:txBody>
      </p:sp>
    </p:spTree>
    <p:extLst>
      <p:ext uri="{BB962C8B-B14F-4D97-AF65-F5344CB8AC3E}">
        <p14:creationId xmlns:p14="http://schemas.microsoft.com/office/powerpoint/2010/main" val="410521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FA56AC-A57F-DADB-B3F5-5E1AFE351460}"/>
              </a:ext>
            </a:extLst>
          </p:cNvPr>
          <p:cNvSpPr>
            <a:spLocks noGrp="1"/>
          </p:cNvSpPr>
          <p:nvPr>
            <p:ph type="title"/>
          </p:nvPr>
        </p:nvSpPr>
        <p:spPr/>
        <p:txBody>
          <a:bodyPr/>
          <a:lstStyle/>
          <a:p>
            <a:r>
              <a:rPr lang="tr-TR"/>
              <a:t>Results</a:t>
            </a:r>
          </a:p>
        </p:txBody>
      </p:sp>
      <p:sp>
        <p:nvSpPr>
          <p:cNvPr id="3" name="İçerik Yer Tutucusu 2">
            <a:extLst>
              <a:ext uri="{FF2B5EF4-FFF2-40B4-BE49-F238E27FC236}">
                <a16:creationId xmlns:a16="http://schemas.microsoft.com/office/drawing/2014/main" id="{67D3F2BF-5967-DA3E-D01A-1766B5FFF7AC}"/>
              </a:ext>
            </a:extLst>
          </p:cNvPr>
          <p:cNvSpPr>
            <a:spLocks noGrp="1"/>
          </p:cNvSpPr>
          <p:nvPr>
            <p:ph idx="1"/>
          </p:nvPr>
        </p:nvSpPr>
        <p:spPr/>
        <p:txBody>
          <a:bodyPr>
            <a:normAutofit lnSpcReduction="10000"/>
          </a:bodyPr>
          <a:lstStyle/>
          <a:p>
            <a:pPr marL="0" indent="0">
              <a:buNone/>
            </a:pPr>
            <a:r>
              <a:rPr lang="en-US" dirty="0"/>
              <a:t>The RMSE values indicate the average difference between the actual spending scores and the predicted scores. The lower the RMSE, the better the model performs in accurately predicting the spending scores. The RMSE of 9.40 on the train set and 21.43 on the test set suggest that the model has some level of predictive power.</a:t>
            </a:r>
            <a:endParaRPr lang="tr-TR" dirty="0"/>
          </a:p>
          <a:p>
            <a:pPr marL="0" indent="0">
              <a:buNone/>
            </a:pPr>
            <a:r>
              <a:rPr lang="en-US" dirty="0"/>
              <a:t>However, it's important to note that the RMSE on the test set is higher than the train set, indicating potential overfitting. Overfitting occurs when a model performs well on the training data but fails to generalize well to unseen data. This suggests that the model may be capturing noise or specific patterns in the training data that do not generalize well to new customer profiles.</a:t>
            </a:r>
            <a:endParaRPr lang="tr-TR" dirty="0"/>
          </a:p>
        </p:txBody>
      </p:sp>
    </p:spTree>
    <p:extLst>
      <p:ext uri="{BB962C8B-B14F-4D97-AF65-F5344CB8AC3E}">
        <p14:creationId xmlns:p14="http://schemas.microsoft.com/office/powerpoint/2010/main" val="3641241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16C9FD-9B37-49CF-EE39-8038FB1EFADC}"/>
              </a:ext>
            </a:extLst>
          </p:cNvPr>
          <p:cNvSpPr>
            <a:spLocks noGrp="1"/>
          </p:cNvSpPr>
          <p:nvPr>
            <p:ph type="title"/>
          </p:nvPr>
        </p:nvSpPr>
        <p:spPr/>
        <p:txBody>
          <a:bodyPr/>
          <a:lstStyle/>
          <a:p>
            <a:r>
              <a:rPr lang="tr-TR" dirty="0" err="1"/>
              <a:t>results</a:t>
            </a:r>
            <a:endParaRPr lang="tr-TR" dirty="0"/>
          </a:p>
        </p:txBody>
      </p:sp>
      <p:sp>
        <p:nvSpPr>
          <p:cNvPr id="3" name="İçerik Yer Tutucusu 2">
            <a:extLst>
              <a:ext uri="{FF2B5EF4-FFF2-40B4-BE49-F238E27FC236}">
                <a16:creationId xmlns:a16="http://schemas.microsoft.com/office/drawing/2014/main" id="{CA8B2DD7-9223-F0F3-6674-4B9C19C44DBB}"/>
              </a:ext>
            </a:extLst>
          </p:cNvPr>
          <p:cNvSpPr>
            <a:spLocks noGrp="1"/>
          </p:cNvSpPr>
          <p:nvPr>
            <p:ph idx="1"/>
          </p:nvPr>
        </p:nvSpPr>
        <p:spPr/>
        <p:txBody>
          <a:bodyPr/>
          <a:lstStyle/>
          <a:p>
            <a:pPr marL="0" indent="0">
              <a:buNone/>
            </a:pPr>
            <a:r>
              <a:rPr lang="en-US" dirty="0"/>
              <a:t>General Findings and Conclusions:</a:t>
            </a:r>
          </a:p>
          <a:p>
            <a:pPr marL="0" indent="0">
              <a:buNone/>
            </a:pPr>
            <a:endParaRPr lang="en-US" dirty="0"/>
          </a:p>
          <a:p>
            <a:pPr marL="0" indent="0">
              <a:buNone/>
            </a:pPr>
            <a:r>
              <a:rPr lang="en-US" dirty="0"/>
              <a:t>In summary, the Random Forest regression model shows promise in predicting customer spending scores based on the selected features. It demonstrates a reasonably good performance with an R² value of 0.87, indicating that the model explains approximately 87% of the variance in the spending scores.</a:t>
            </a:r>
            <a:endParaRPr lang="tr-TR" dirty="0"/>
          </a:p>
        </p:txBody>
      </p:sp>
    </p:spTree>
    <p:extLst>
      <p:ext uri="{BB962C8B-B14F-4D97-AF65-F5344CB8AC3E}">
        <p14:creationId xmlns:p14="http://schemas.microsoft.com/office/powerpoint/2010/main" val="363395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a:extLst>
              <a:ext uri="{FF2B5EF4-FFF2-40B4-BE49-F238E27FC236}">
                <a16:creationId xmlns:a16="http://schemas.microsoft.com/office/drawing/2014/main" id="{C1A40A59-970F-1092-D397-51710488ADFD}"/>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results</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Resim 4" descr="ekran görüntüsü, metin, öykü gelişim çizgisi; kumpas; grafiğini çıkarma, çizgi içeren bir resim&#10;&#10;Açıklama otomatik olarak oluşturuldu">
            <a:extLst>
              <a:ext uri="{FF2B5EF4-FFF2-40B4-BE49-F238E27FC236}">
                <a16:creationId xmlns:a16="http://schemas.microsoft.com/office/drawing/2014/main" id="{5BD50B22-048A-4501-DC59-6307571AB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111" y="977965"/>
            <a:ext cx="6531109" cy="4247939"/>
          </a:xfrm>
          <a:prstGeom prst="rect">
            <a:avLst/>
          </a:prstGeom>
        </p:spPr>
      </p:pic>
    </p:spTree>
    <p:extLst>
      <p:ext uri="{BB962C8B-B14F-4D97-AF65-F5344CB8AC3E}">
        <p14:creationId xmlns:p14="http://schemas.microsoft.com/office/powerpoint/2010/main" val="15660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98DCC3-AF7D-35AC-1C38-CF36D533A108}"/>
              </a:ext>
            </a:extLst>
          </p:cNvPr>
          <p:cNvSpPr>
            <a:spLocks noGrp="1"/>
          </p:cNvSpPr>
          <p:nvPr>
            <p:ph type="title"/>
          </p:nvPr>
        </p:nvSpPr>
        <p:spPr/>
        <p:txBody>
          <a:bodyPr/>
          <a:lstStyle/>
          <a:p>
            <a:pPr algn="ctr"/>
            <a:r>
              <a:rPr lang="en-US" dirty="0"/>
              <a:t>Thank you for listening to me.</a:t>
            </a:r>
            <a:endParaRPr lang="tr-TR" dirty="0"/>
          </a:p>
        </p:txBody>
      </p:sp>
      <p:sp>
        <p:nvSpPr>
          <p:cNvPr id="3" name="İçerik Yer Tutucusu 2">
            <a:extLst>
              <a:ext uri="{FF2B5EF4-FFF2-40B4-BE49-F238E27FC236}">
                <a16:creationId xmlns:a16="http://schemas.microsoft.com/office/drawing/2014/main" id="{5D3D7EEF-C797-E86D-96F3-06523DAC7AAC}"/>
              </a:ext>
            </a:extLst>
          </p:cNvPr>
          <p:cNvSpPr>
            <a:spLocks noGrp="1"/>
          </p:cNvSpPr>
          <p:nvPr>
            <p:ph idx="1"/>
          </p:nvPr>
        </p:nvSpPr>
        <p:spPr/>
        <p:txBody>
          <a:bodyPr/>
          <a:lstStyle/>
          <a:p>
            <a:pPr algn="ct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tr-TR" dirty="0">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tr-TR" sz="3200" dirty="0">
                <a:effectLst/>
                <a:latin typeface="Calibri" panose="020F0502020204030204" pitchFamily="34" charset="0"/>
                <a:ea typeface="Calibri" panose="020F0502020204030204" pitchFamily="34" charset="0"/>
                <a:cs typeface="Times New Roman" panose="02020603050405020304" pitchFamily="18" charset="0"/>
              </a:rPr>
              <a:t>Halil Kılcı</a:t>
            </a:r>
          </a:p>
          <a:p>
            <a:pPr marL="0" indent="0" algn="ctr">
              <a:buNone/>
            </a:pPr>
            <a:r>
              <a:rPr lang="tr-TR" sz="3200" dirty="0">
                <a:effectLst/>
                <a:latin typeface="Calibri" panose="020F0502020204030204" pitchFamily="34" charset="0"/>
                <a:ea typeface="Calibri" panose="020F0502020204030204" pitchFamily="34" charset="0"/>
                <a:cs typeface="Times New Roman" panose="02020603050405020304" pitchFamily="18" charset="0"/>
              </a:rPr>
              <a:t>21501317</a:t>
            </a:r>
            <a:endParaRPr lang="tr-TR" dirty="0"/>
          </a:p>
        </p:txBody>
      </p:sp>
    </p:spTree>
    <p:extLst>
      <p:ext uri="{BB962C8B-B14F-4D97-AF65-F5344CB8AC3E}">
        <p14:creationId xmlns:p14="http://schemas.microsoft.com/office/powerpoint/2010/main" val="233328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F3325A-75D2-4B5C-FAD9-C437037277E7}"/>
              </a:ext>
            </a:extLst>
          </p:cNvPr>
          <p:cNvSpPr>
            <a:spLocks noGrp="1"/>
          </p:cNvSpPr>
          <p:nvPr>
            <p:ph type="title"/>
          </p:nvPr>
        </p:nvSpPr>
        <p:spPr/>
        <p:txBody>
          <a:bodyPr/>
          <a:lstStyle/>
          <a:p>
            <a:r>
              <a:rPr lang="tr-TR" dirty="0"/>
              <a:t>Problem Definition</a:t>
            </a:r>
          </a:p>
        </p:txBody>
      </p:sp>
      <p:sp>
        <p:nvSpPr>
          <p:cNvPr id="3" name="İçerik Yer Tutucusu 2">
            <a:extLst>
              <a:ext uri="{FF2B5EF4-FFF2-40B4-BE49-F238E27FC236}">
                <a16:creationId xmlns:a16="http://schemas.microsoft.com/office/drawing/2014/main" id="{75867E85-7DDB-4B10-1537-96491E8720C4}"/>
              </a:ext>
            </a:extLst>
          </p:cNvPr>
          <p:cNvSpPr>
            <a:spLocks noGrp="1"/>
          </p:cNvSpPr>
          <p:nvPr>
            <p:ph idx="1"/>
          </p:nvPr>
        </p:nvSpPr>
        <p:spPr/>
        <p:txBody>
          <a:bodyPr>
            <a:normAutofit/>
          </a:bodyPr>
          <a:lstStyle/>
          <a:p>
            <a:pPr marL="0" indent="0">
              <a:buNone/>
            </a:pPr>
            <a:r>
              <a:rPr lang="en-US" dirty="0"/>
              <a:t>This project aims to develop a machine learning model to predict customer spending scores. Customer spending score is a value calculated based on customers' past purchase data, demographic information, and other factors.</a:t>
            </a:r>
            <a:endParaRPr lang="tr-TR" dirty="0"/>
          </a:p>
          <a:p>
            <a:pPr marL="0" indent="0">
              <a:buNone/>
            </a:pPr>
            <a:r>
              <a:rPr lang="en-US" dirty="0"/>
              <a:t>Understanding customer behavior and predicting spending habits are of great importance for businesses to make strategic decisions and optimize marketing activities. The goal of this project is to provide businesses with a valuable tool for understanding customer behavior and predicting spending habits.</a:t>
            </a:r>
            <a:endParaRPr lang="tr-TR" dirty="0"/>
          </a:p>
        </p:txBody>
      </p:sp>
    </p:spTree>
    <p:extLst>
      <p:ext uri="{BB962C8B-B14F-4D97-AF65-F5344CB8AC3E}">
        <p14:creationId xmlns:p14="http://schemas.microsoft.com/office/powerpoint/2010/main" val="353314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F5CF69-84BC-A434-386D-F9F6B5FED3B6}"/>
              </a:ext>
            </a:extLst>
          </p:cNvPr>
          <p:cNvSpPr>
            <a:spLocks noGrp="1"/>
          </p:cNvSpPr>
          <p:nvPr>
            <p:ph type="title"/>
          </p:nvPr>
        </p:nvSpPr>
        <p:spPr/>
        <p:txBody>
          <a:bodyPr/>
          <a:lstStyle/>
          <a:p>
            <a:r>
              <a:rPr lang="tr-TR" dirty="0" err="1"/>
              <a:t>Dataset</a:t>
            </a:r>
            <a:endParaRPr lang="tr-TR" dirty="0"/>
          </a:p>
        </p:txBody>
      </p:sp>
      <p:sp>
        <p:nvSpPr>
          <p:cNvPr id="3" name="İçerik Yer Tutucusu 2">
            <a:extLst>
              <a:ext uri="{FF2B5EF4-FFF2-40B4-BE49-F238E27FC236}">
                <a16:creationId xmlns:a16="http://schemas.microsoft.com/office/drawing/2014/main" id="{F77E35EA-7437-188F-BB8C-91403900C97E}"/>
              </a:ext>
            </a:extLst>
          </p:cNvPr>
          <p:cNvSpPr>
            <a:spLocks noGrp="1"/>
          </p:cNvSpPr>
          <p:nvPr>
            <p:ph idx="1"/>
          </p:nvPr>
        </p:nvSpPr>
        <p:spPr/>
        <p:txBody>
          <a:bodyPr/>
          <a:lstStyle/>
          <a:p>
            <a:pPr marL="0" indent="0">
              <a:buNone/>
            </a:pPr>
            <a:r>
              <a:rPr lang="en-US" dirty="0"/>
              <a:t>The dataset used in this project is called the "Mall Customers Dataset." It provides valuable information about customers' demographics and their corresponding spending scores. The dataset is obtained from</a:t>
            </a:r>
            <a:r>
              <a:rPr lang="tr-TR" dirty="0"/>
              <a:t>;</a:t>
            </a:r>
          </a:p>
          <a:p>
            <a:pPr marL="0" indent="0">
              <a:buNone/>
            </a:pPr>
            <a:endParaRPr lang="tr-TR" dirty="0"/>
          </a:p>
          <a:p>
            <a:pPr fontAlgn="base">
              <a:spcAft>
                <a:spcPts val="1200"/>
              </a:spcAft>
            </a:pPr>
            <a:r>
              <a:rPr lang="tr-TR" sz="2000" dirty="0">
                <a:solidFill>
                  <a:srgbClr val="444444"/>
                </a:solidFill>
                <a:effectLst/>
                <a:latin typeface="Georgia" panose="02040502050405020303" pitchFamily="18" charset="0"/>
                <a:ea typeface="Times New Roman" panose="02020603050405020304" pitchFamily="18" charset="0"/>
              </a:rPr>
              <a:t>https://www.kaggle.com/datasets/vjchoudhary7/customer-segmentation-tutorial-in-python</a:t>
            </a:r>
            <a:endParaRPr lang="tr-TR" sz="2400" dirty="0">
              <a:effectLst/>
              <a:latin typeface="Times New Roman" panose="02020603050405020304" pitchFamily="18" charset="0"/>
              <a:ea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268802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E42D0B-E25F-C4B3-3A43-0BC7CAEFF0A3}"/>
              </a:ext>
            </a:extLst>
          </p:cNvPr>
          <p:cNvSpPr>
            <a:spLocks noGrp="1"/>
          </p:cNvSpPr>
          <p:nvPr>
            <p:ph type="title"/>
          </p:nvPr>
        </p:nvSpPr>
        <p:spPr/>
        <p:txBody>
          <a:bodyPr/>
          <a:lstStyle/>
          <a:p>
            <a:r>
              <a:rPr lang="tr-TR" dirty="0" err="1"/>
              <a:t>Dataset</a:t>
            </a:r>
            <a:endParaRPr lang="tr-TR" dirty="0"/>
          </a:p>
        </p:txBody>
      </p:sp>
      <p:sp>
        <p:nvSpPr>
          <p:cNvPr id="3" name="İçerik Yer Tutucusu 2">
            <a:extLst>
              <a:ext uri="{FF2B5EF4-FFF2-40B4-BE49-F238E27FC236}">
                <a16:creationId xmlns:a16="http://schemas.microsoft.com/office/drawing/2014/main" id="{26C8595A-7726-15C4-48B8-D5C3D7688D65}"/>
              </a:ext>
            </a:extLst>
          </p:cNvPr>
          <p:cNvSpPr>
            <a:spLocks noGrp="1"/>
          </p:cNvSpPr>
          <p:nvPr>
            <p:ph idx="1"/>
          </p:nvPr>
        </p:nvSpPr>
        <p:spPr>
          <a:xfrm>
            <a:off x="1451579" y="1987420"/>
            <a:ext cx="9603275" cy="3844213"/>
          </a:xfrm>
        </p:spPr>
        <p:txBody>
          <a:bodyPr>
            <a:normAutofit fontScale="92500" lnSpcReduction="10000"/>
          </a:bodyPr>
          <a:lstStyle/>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1900" b="0" i="0" u="none" strike="noStrike" kern="1200" cap="none" spc="0" normalizeH="0" baseline="0" noProof="0" dirty="0">
                <a:ln>
                  <a:noFill/>
                </a:ln>
                <a:solidFill>
                  <a:prstClr val="black"/>
                </a:solidFill>
                <a:effectLst/>
                <a:uLnTx/>
                <a:uFillTx/>
                <a:latin typeface="Gill Sans MT" panose="020B0502020104020203"/>
                <a:ea typeface="+mn-ea"/>
                <a:cs typeface="+mn-cs"/>
              </a:rPr>
              <a:t>Data Structure and Content:</a:t>
            </a:r>
          </a:p>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1900" b="0" i="0" u="none" strike="noStrike" kern="1200" cap="none" spc="0" normalizeH="0" baseline="0" noProof="0" dirty="0">
                <a:ln>
                  <a:noFill/>
                </a:ln>
                <a:solidFill>
                  <a:prstClr val="black"/>
                </a:solidFill>
                <a:effectLst/>
                <a:uLnTx/>
                <a:uFillTx/>
                <a:latin typeface="Gill Sans MT" panose="020B0502020104020203"/>
                <a:ea typeface="+mn-ea"/>
                <a:cs typeface="+mn-cs"/>
              </a:rPr>
              <a:t>The Mall Customers Dataset consists of several features that help understand customer behavior and predict their spending scores. The features include:</a:t>
            </a:r>
          </a:p>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endParaRPr kumimoji="0" lang="en-US" sz="19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1900" b="0" i="0" u="none" strike="noStrike" kern="1200" cap="none" spc="0" normalizeH="0" baseline="0" noProof="0" dirty="0" err="1">
                <a:ln>
                  <a:noFill/>
                </a:ln>
                <a:solidFill>
                  <a:prstClr val="black"/>
                </a:solidFill>
                <a:effectLst/>
                <a:uLnTx/>
                <a:uFillTx/>
                <a:latin typeface="Gill Sans MT" panose="020B0502020104020203"/>
                <a:ea typeface="+mn-ea"/>
                <a:cs typeface="+mn-cs"/>
              </a:rPr>
              <a:t>CustomerID</a:t>
            </a:r>
            <a:r>
              <a:rPr kumimoji="0" lang="en-US" sz="1900" b="0" i="0" u="none" strike="noStrike" kern="1200" cap="none" spc="0" normalizeH="0" baseline="0" noProof="0" dirty="0">
                <a:ln>
                  <a:noFill/>
                </a:ln>
                <a:solidFill>
                  <a:prstClr val="black"/>
                </a:solidFill>
                <a:effectLst/>
                <a:uLnTx/>
                <a:uFillTx/>
                <a:latin typeface="Gill Sans MT" panose="020B0502020104020203"/>
                <a:ea typeface="+mn-ea"/>
                <a:cs typeface="+mn-cs"/>
              </a:rPr>
              <a:t>: Unique identifier for each customer.</a:t>
            </a:r>
          </a:p>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1900" b="0" i="0" u="none" strike="noStrike" kern="1200" cap="none" spc="0" normalizeH="0" baseline="0" noProof="0" dirty="0">
                <a:ln>
                  <a:noFill/>
                </a:ln>
                <a:solidFill>
                  <a:prstClr val="black"/>
                </a:solidFill>
                <a:effectLst/>
                <a:uLnTx/>
                <a:uFillTx/>
                <a:latin typeface="Gill Sans MT" panose="020B0502020104020203"/>
                <a:ea typeface="+mn-ea"/>
                <a:cs typeface="+mn-cs"/>
              </a:rPr>
              <a:t>Gender: The gender of the customer.</a:t>
            </a:r>
          </a:p>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1900" b="0" i="0" u="none" strike="noStrike" kern="1200" cap="none" spc="0" normalizeH="0" baseline="0" noProof="0" dirty="0">
                <a:ln>
                  <a:noFill/>
                </a:ln>
                <a:solidFill>
                  <a:prstClr val="black"/>
                </a:solidFill>
                <a:effectLst/>
                <a:uLnTx/>
                <a:uFillTx/>
                <a:latin typeface="Gill Sans MT" panose="020B0502020104020203"/>
                <a:ea typeface="+mn-ea"/>
                <a:cs typeface="+mn-cs"/>
              </a:rPr>
              <a:t>Age: The age of the customer.</a:t>
            </a:r>
          </a:p>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1900" b="0" i="0" u="none" strike="noStrike" kern="1200" cap="none" spc="0" normalizeH="0" baseline="0" noProof="0" dirty="0">
                <a:ln>
                  <a:noFill/>
                </a:ln>
                <a:solidFill>
                  <a:prstClr val="black"/>
                </a:solidFill>
                <a:effectLst/>
                <a:uLnTx/>
                <a:uFillTx/>
                <a:latin typeface="Gill Sans MT" panose="020B0502020104020203"/>
                <a:ea typeface="+mn-ea"/>
                <a:cs typeface="+mn-cs"/>
              </a:rPr>
              <a:t>Annual Income: The annual income of the customer.</a:t>
            </a:r>
          </a:p>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1900" b="0" i="0" u="none" strike="noStrike" kern="1200" cap="none" spc="0" normalizeH="0" baseline="0" noProof="0" dirty="0">
                <a:ln>
                  <a:noFill/>
                </a:ln>
                <a:solidFill>
                  <a:prstClr val="black"/>
                </a:solidFill>
                <a:effectLst/>
                <a:uLnTx/>
                <a:uFillTx/>
                <a:latin typeface="Gill Sans MT" panose="020B0502020104020203"/>
                <a:ea typeface="+mn-ea"/>
                <a:cs typeface="+mn-cs"/>
              </a:rPr>
              <a:t>Spending Score: A score representing the customer's spending behavior.</a:t>
            </a:r>
            <a:endParaRPr kumimoji="0" lang="tr-TR" sz="19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indent="0">
              <a:buNone/>
            </a:pPr>
            <a:endParaRPr lang="tr-TR" dirty="0"/>
          </a:p>
        </p:txBody>
      </p:sp>
    </p:spTree>
    <p:extLst>
      <p:ext uri="{BB962C8B-B14F-4D97-AF65-F5344CB8AC3E}">
        <p14:creationId xmlns:p14="http://schemas.microsoft.com/office/powerpoint/2010/main" val="12463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D21AB8-EC76-DEEE-B237-37C4A2F8C279}"/>
              </a:ext>
            </a:extLst>
          </p:cNvPr>
          <p:cNvSpPr>
            <a:spLocks noGrp="1"/>
          </p:cNvSpPr>
          <p:nvPr>
            <p:ph type="title"/>
          </p:nvPr>
        </p:nvSpPr>
        <p:spPr/>
        <p:txBody>
          <a:bodyPr/>
          <a:lstStyle/>
          <a:p>
            <a:r>
              <a:rPr lang="tr-TR" dirty="0" err="1"/>
              <a:t>dataset</a:t>
            </a:r>
            <a:endParaRPr lang="tr-TR" dirty="0"/>
          </a:p>
        </p:txBody>
      </p:sp>
      <p:pic>
        <p:nvPicPr>
          <p:cNvPr id="5" name="İçerik Yer Tutucusu 4" descr="metin, ekran görüntüsü, yazı tipi içeren bir resim&#10;&#10;Açıklama otomatik olarak oluşturuldu">
            <a:extLst>
              <a:ext uri="{FF2B5EF4-FFF2-40B4-BE49-F238E27FC236}">
                <a16:creationId xmlns:a16="http://schemas.microsoft.com/office/drawing/2014/main" id="{709FDF9E-B002-F9B5-D436-C992B03FA0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996" y="2386180"/>
            <a:ext cx="9176008" cy="2904275"/>
          </a:xfrm>
        </p:spPr>
      </p:pic>
    </p:spTree>
    <p:extLst>
      <p:ext uri="{BB962C8B-B14F-4D97-AF65-F5344CB8AC3E}">
        <p14:creationId xmlns:p14="http://schemas.microsoft.com/office/powerpoint/2010/main" val="228254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5" name="Picture 4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7" name="Straight Connector 4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1" name="Rectangle 5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a:extLst>
              <a:ext uri="{FF2B5EF4-FFF2-40B4-BE49-F238E27FC236}">
                <a16:creationId xmlns:a16="http://schemas.microsoft.com/office/drawing/2014/main" id="{56AAFBB1-9F2F-23F8-FAF0-0F070CCEC8AD}"/>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a:t>Dataset Visualizations</a:t>
            </a:r>
          </a:p>
        </p:txBody>
      </p:sp>
      <p:cxnSp>
        <p:nvCxnSpPr>
          <p:cNvPr id="55" name="Straight Connector 5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7" name="Group 5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58" name="Rectangle 5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5" name="Straight Connector 6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Resim 6" descr="metin, ekran görüntüsü, ekran, görüntüleme, sayı, numara içeren bir resim&#10;&#10;Açıklama otomatik olarak oluşturuldu">
            <a:extLst>
              <a:ext uri="{FF2B5EF4-FFF2-40B4-BE49-F238E27FC236}">
                <a16:creationId xmlns:a16="http://schemas.microsoft.com/office/drawing/2014/main" id="{2D3FB495-96CA-D3FF-C5C1-9F52B2CB1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891" y="1102356"/>
            <a:ext cx="5370773" cy="3908729"/>
          </a:xfrm>
          <a:prstGeom prst="rect">
            <a:avLst/>
          </a:prstGeom>
        </p:spPr>
      </p:pic>
    </p:spTree>
    <p:extLst>
      <p:ext uri="{BB962C8B-B14F-4D97-AF65-F5344CB8AC3E}">
        <p14:creationId xmlns:p14="http://schemas.microsoft.com/office/powerpoint/2010/main" val="273365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a:extLst>
              <a:ext uri="{FF2B5EF4-FFF2-40B4-BE49-F238E27FC236}">
                <a16:creationId xmlns:a16="http://schemas.microsoft.com/office/drawing/2014/main" id="{C0179BA3-F77C-9ECA-05BC-1CB112AF1443}"/>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a:t>Dataset Visualizations</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Resim 4" descr="ekran görüntüsü, metin, diyagram, çizgi içeren bir resim&#10;&#10;Açıklama otomatik olarak oluşturuldu">
            <a:extLst>
              <a:ext uri="{FF2B5EF4-FFF2-40B4-BE49-F238E27FC236}">
                <a16:creationId xmlns:a16="http://schemas.microsoft.com/office/drawing/2014/main" id="{5F95EE58-8D4E-A509-7306-15C345170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1312" y="1020981"/>
            <a:ext cx="5563931" cy="4049305"/>
          </a:xfrm>
          <a:prstGeom prst="rect">
            <a:avLst/>
          </a:prstGeom>
        </p:spPr>
      </p:pic>
    </p:spTree>
    <p:extLst>
      <p:ext uri="{BB962C8B-B14F-4D97-AF65-F5344CB8AC3E}">
        <p14:creationId xmlns:p14="http://schemas.microsoft.com/office/powerpoint/2010/main" val="412544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a:extLst>
              <a:ext uri="{FF2B5EF4-FFF2-40B4-BE49-F238E27FC236}">
                <a16:creationId xmlns:a16="http://schemas.microsoft.com/office/drawing/2014/main" id="{1FA6CB0A-B4FC-1BF8-98EB-A9062C954D7F}"/>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a:t>Dataset Visualizations</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Resim 4" descr="metin, ekran görüntüsü, diyagram, yazı tipi içeren bir resim&#10;&#10;Açıklama otomatik olarak oluşturuldu">
            <a:extLst>
              <a:ext uri="{FF2B5EF4-FFF2-40B4-BE49-F238E27FC236}">
                <a16:creationId xmlns:a16="http://schemas.microsoft.com/office/drawing/2014/main" id="{1942DC8F-A53A-EEB9-BA5C-1431D84D2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841" y="1020246"/>
            <a:ext cx="5596873" cy="4050775"/>
          </a:xfrm>
          <a:prstGeom prst="rect">
            <a:avLst/>
          </a:prstGeom>
        </p:spPr>
      </p:pic>
    </p:spTree>
    <p:extLst>
      <p:ext uri="{BB962C8B-B14F-4D97-AF65-F5344CB8AC3E}">
        <p14:creationId xmlns:p14="http://schemas.microsoft.com/office/powerpoint/2010/main" val="412025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557BE2-B5AD-534B-AE8E-B3C989280C50}"/>
              </a:ext>
            </a:extLst>
          </p:cNvPr>
          <p:cNvSpPr>
            <a:spLocks noGrp="1"/>
          </p:cNvSpPr>
          <p:nvPr>
            <p:ph type="title"/>
          </p:nvPr>
        </p:nvSpPr>
        <p:spPr/>
        <p:txBody>
          <a:bodyPr/>
          <a:lstStyle/>
          <a:p>
            <a:r>
              <a:rPr lang="tr-TR" dirty="0"/>
              <a:t>Machine Learning Model</a:t>
            </a:r>
          </a:p>
        </p:txBody>
      </p:sp>
      <p:sp>
        <p:nvSpPr>
          <p:cNvPr id="3" name="İçerik Yer Tutucusu 2">
            <a:extLst>
              <a:ext uri="{FF2B5EF4-FFF2-40B4-BE49-F238E27FC236}">
                <a16:creationId xmlns:a16="http://schemas.microsoft.com/office/drawing/2014/main" id="{692AD825-C4FF-45FD-3822-48B0DAEBF229}"/>
              </a:ext>
            </a:extLst>
          </p:cNvPr>
          <p:cNvSpPr>
            <a:spLocks noGrp="1"/>
          </p:cNvSpPr>
          <p:nvPr>
            <p:ph idx="1"/>
          </p:nvPr>
        </p:nvSpPr>
        <p:spPr/>
        <p:txBody>
          <a:bodyPr>
            <a:normAutofit lnSpcReduction="10000"/>
          </a:bodyPr>
          <a:lstStyle/>
          <a:p>
            <a:pPr marL="0" indent="0">
              <a:buNone/>
            </a:pPr>
            <a:r>
              <a:rPr lang="en-US" dirty="0"/>
              <a:t>In this project, we employed the Random Forest algorithm as our machine learning model to predict customer spending scores. Random Forest was chosen due to its effectiveness in handling complex datasets and its ability to provide robust predictions.</a:t>
            </a:r>
            <a:endParaRPr lang="tr-TR" dirty="0"/>
          </a:p>
          <a:p>
            <a:pPr marL="0" indent="0">
              <a:buNone/>
            </a:pPr>
            <a:r>
              <a:rPr lang="en-US" dirty="0"/>
              <a:t>Random Forest is an ensemble learning algorithm that combines multiple decision trees to make predictions. It operates by creating a multitude of decision trees during the training phase and averaging their predictions during the testing phase. Each decision tree is constructed based on a random subset of features and a random subset of training samples. By aggregating the predictions of multiple trees, Random Forest can reduce overfitting and improve generalization.</a:t>
            </a:r>
            <a:endParaRPr lang="tr-TR" dirty="0"/>
          </a:p>
        </p:txBody>
      </p:sp>
    </p:spTree>
    <p:extLst>
      <p:ext uri="{BB962C8B-B14F-4D97-AF65-F5344CB8AC3E}">
        <p14:creationId xmlns:p14="http://schemas.microsoft.com/office/powerpoint/2010/main" val="1474425730"/>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116</TotalTime>
  <Words>802</Words>
  <Application>Microsoft Office PowerPoint</Application>
  <PresentationFormat>Geniş ekran</PresentationFormat>
  <Paragraphs>57</Paragraphs>
  <Slides>16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Arial</vt:lpstr>
      <vt:lpstr>Calibri</vt:lpstr>
      <vt:lpstr>Georgia</vt:lpstr>
      <vt:lpstr>Gill Sans MT</vt:lpstr>
      <vt:lpstr>Times New Roman</vt:lpstr>
      <vt:lpstr>Galeri</vt:lpstr>
      <vt:lpstr>Customer Spending Score Prediction using Random Forest Algorithm </vt:lpstr>
      <vt:lpstr>Problem Definition</vt:lpstr>
      <vt:lpstr>Dataset</vt:lpstr>
      <vt:lpstr>Dataset</vt:lpstr>
      <vt:lpstr>dataset</vt:lpstr>
      <vt:lpstr>Dataset Visualizations</vt:lpstr>
      <vt:lpstr>Dataset Visualizations</vt:lpstr>
      <vt:lpstr>Dataset Visualizations</vt:lpstr>
      <vt:lpstr>Machine Learning Model</vt:lpstr>
      <vt:lpstr>Machine Learning Model</vt:lpstr>
      <vt:lpstr>Machine Learning Model</vt:lpstr>
      <vt:lpstr>Results</vt:lpstr>
      <vt:lpstr>Results</vt:lpstr>
      <vt:lpstr>results</vt:lpstr>
      <vt:lpstr>results</vt:lpstr>
      <vt:lpstr>Thank you for listening to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Spending Score Prediction using Random Forest Algorithm </dc:title>
  <dc:creator>ali kahraman</dc:creator>
  <cp:lastModifiedBy>ali kahraman</cp:lastModifiedBy>
  <cp:revision>2</cp:revision>
  <dcterms:created xsi:type="dcterms:W3CDTF">2023-06-19T06:47:25Z</dcterms:created>
  <dcterms:modified xsi:type="dcterms:W3CDTF">2023-06-19T08:44:09Z</dcterms:modified>
</cp:coreProperties>
</file>