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ogistic Regression"/>
          <p:cNvSpPr txBox="1"/>
          <p:nvPr/>
        </p:nvSpPr>
        <p:spPr>
          <a:xfrm>
            <a:off x="4686046" y="452898"/>
            <a:ext cx="3358135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Logistic Regression</a:t>
            </a:r>
          </a:p>
        </p:txBody>
      </p:sp>
      <p:sp>
        <p:nvSpPr>
          <p:cNvPr id="120" name="Logistic Regression est une version de la regression linéaire utilisé pour les problèmes…"/>
          <p:cNvSpPr txBox="1"/>
          <p:nvPr/>
        </p:nvSpPr>
        <p:spPr>
          <a:xfrm>
            <a:off x="336976" y="1828711"/>
            <a:ext cx="12754662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Logistic Regression est une version de la regression linéaire utilisé pour les problèmes</a:t>
            </a:r>
          </a:p>
          <a:p>
            <a:pPr algn="l"/>
            <a:r>
              <a:t>De classification binaire</a:t>
            </a:r>
          </a:p>
        </p:txBody>
      </p:sp>
      <p:sp>
        <p:nvSpPr>
          <p:cNvPr id="121" name="Un problème de classification binaire est un problème ou on doit classifier des…"/>
          <p:cNvSpPr txBox="1"/>
          <p:nvPr/>
        </p:nvSpPr>
        <p:spPr>
          <a:xfrm>
            <a:off x="357541" y="3348884"/>
            <a:ext cx="11671098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Un problème de classification binaire est un problème ou on doit classifier des </a:t>
            </a:r>
          </a:p>
          <a:p>
            <a:pPr algn="l"/>
            <a:r>
              <a:t>Individus sur un ensemble de deux classes avec une certaine probabilité. </a:t>
            </a:r>
          </a:p>
        </p:txBody>
      </p:sp>
      <p:sp>
        <p:nvSpPr>
          <p:cNvPr id="122" name="Le problème de la regression linéaire est qu’elle ne permet pas d’obtenir des probabilités"/>
          <p:cNvSpPr txBox="1"/>
          <p:nvPr/>
        </p:nvSpPr>
        <p:spPr>
          <a:xfrm>
            <a:off x="400734" y="4624368"/>
            <a:ext cx="1130472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 problème de la regression linéaire est qu’elle ne permet pas d’obtenir des probabilités</a:t>
            </a:r>
          </a:p>
        </p:txBody>
      </p:sp>
      <p:sp>
        <p:nvSpPr>
          <p:cNvPr id="123" name="L’idée est donc de composer le résultat de la regression linéaire à une autre fonction"/>
          <p:cNvSpPr txBox="1"/>
          <p:nvPr/>
        </p:nvSpPr>
        <p:spPr>
          <a:xfrm>
            <a:off x="439901" y="6069060"/>
            <a:ext cx="1246845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L’idée est donc de composer le résultat de la regression linéaire à une autre fonction </a:t>
            </a:r>
          </a:p>
        </p:txBody>
      </p:sp>
      <p:sp>
        <p:nvSpPr>
          <p:cNvPr id="124" name="Mais comment ?"/>
          <p:cNvSpPr txBox="1"/>
          <p:nvPr/>
        </p:nvSpPr>
        <p:spPr>
          <a:xfrm>
            <a:off x="4680418" y="7654361"/>
            <a:ext cx="3025344" cy="535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 sz="29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Mais comment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us formellement soit L la fonction de regression linéaire"/>
          <p:cNvSpPr txBox="1"/>
          <p:nvPr/>
        </p:nvSpPr>
        <p:spPr>
          <a:xfrm>
            <a:off x="648991" y="714877"/>
            <a:ext cx="846490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Plus formellement soit L la fonction de regression linéaire</a:t>
            </a:r>
          </a:p>
        </p:txBody>
      </p:sp>
      <p:sp>
        <p:nvSpPr>
          <p:cNvPr id="127" name="Le but est de trouver une fonction g tel que une fois la fonction g appliqué à L…"/>
          <p:cNvSpPr txBox="1"/>
          <p:nvPr/>
        </p:nvSpPr>
        <p:spPr>
          <a:xfrm>
            <a:off x="599069" y="2889563"/>
            <a:ext cx="11527537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Le but est de trouver une fonction g tel que une fois la fonction g appliqué à L </a:t>
            </a:r>
          </a:p>
          <a:p>
            <a:pPr algn="l"/>
            <a:r>
              <a:t>On trouve une probabilité</a:t>
            </a:r>
          </a:p>
        </p:txBody>
      </p:sp>
      <p:pic>
        <p:nvPicPr>
          <p:cNvPr id="128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5421" y="4616450"/>
            <a:ext cx="4858524" cy="646752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La fonction g doit néanmoins satisfaire 3 points essentiels :"/>
          <p:cNvSpPr txBox="1"/>
          <p:nvPr/>
        </p:nvSpPr>
        <p:spPr>
          <a:xfrm>
            <a:off x="511705" y="5984755"/>
            <a:ext cx="888949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La fonction g doit néanmoins satisfaire 3 points essentiels : </a:t>
            </a:r>
          </a:p>
        </p:txBody>
      </p:sp>
      <p:sp>
        <p:nvSpPr>
          <p:cNvPr id="130" name="Elle doit retourner un résultat dans l’interval [0,1]"/>
          <p:cNvSpPr txBox="1"/>
          <p:nvPr/>
        </p:nvSpPr>
        <p:spPr>
          <a:xfrm>
            <a:off x="1647441" y="6794809"/>
            <a:ext cx="752513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Elle doit retourner un résultat dans l’interval [0,1]</a:t>
            </a:r>
          </a:p>
        </p:txBody>
      </p:sp>
      <p:sp>
        <p:nvSpPr>
          <p:cNvPr id="131" name="Elle doit valoir la plus part du temps 0 ou 1"/>
          <p:cNvSpPr txBox="1"/>
          <p:nvPr/>
        </p:nvSpPr>
        <p:spPr>
          <a:xfrm>
            <a:off x="1651542" y="7535668"/>
            <a:ext cx="660981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Elle doit valoir la plus part du temps 0 ou 1</a:t>
            </a:r>
          </a:p>
        </p:txBody>
      </p:sp>
      <p:sp>
        <p:nvSpPr>
          <p:cNvPr id="132" name="Elle doit être dérivable pour pourvoir optimiser la fonction objective"/>
          <p:cNvSpPr txBox="1"/>
          <p:nvPr/>
        </p:nvSpPr>
        <p:spPr>
          <a:xfrm>
            <a:off x="1685041" y="8278400"/>
            <a:ext cx="1023267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Elle doit être dérivable pour pourvoir optimiser la fonction objective</a:t>
            </a:r>
          </a:p>
        </p:txBody>
      </p:sp>
      <p:pic>
        <p:nvPicPr>
          <p:cNvPr id="133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58887" y="1652413"/>
            <a:ext cx="4297659" cy="547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igmoid_function.png" descr="sigmoid_func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8061" y="160604"/>
            <a:ext cx="10233103" cy="7657773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La fonction g utilisé est appelé sigmoid, dont l’expression est"/>
          <p:cNvSpPr txBox="1"/>
          <p:nvPr/>
        </p:nvSpPr>
        <p:spPr>
          <a:xfrm>
            <a:off x="1634960" y="7728982"/>
            <a:ext cx="90806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La fonction g utilisé est appelé sigmoid, dont l’expression est </a:t>
            </a:r>
          </a:p>
        </p:txBody>
      </p:sp>
      <p:pic>
        <p:nvPicPr>
          <p:cNvPr id="137" name="3.png" descr="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75011" y="8540835"/>
            <a:ext cx="3779203" cy="889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Notre modèle ( fonction ) devient donc"/>
          <p:cNvSpPr txBox="1"/>
          <p:nvPr/>
        </p:nvSpPr>
        <p:spPr>
          <a:xfrm>
            <a:off x="811239" y="739838"/>
            <a:ext cx="575828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Notre modèle ( fonction ) devient donc </a:t>
            </a:r>
          </a:p>
        </p:txBody>
      </p:sp>
      <p:sp>
        <p:nvSpPr>
          <p:cNvPr id="140" name="Contrairement à la fonction de cout utilisé en regression linéaire qui est la somme…"/>
          <p:cNvSpPr txBox="1"/>
          <p:nvPr/>
        </p:nvSpPr>
        <p:spPr>
          <a:xfrm>
            <a:off x="711395" y="2798875"/>
            <a:ext cx="1215054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Contrairement à la fonction de cout utilisé en regression linéaire qui est la somme </a:t>
            </a:r>
          </a:p>
          <a:p>
            <a:pPr algn="l"/>
            <a:r>
              <a:t>Des erreurs au carrées ici on utilisera la fonction log-loss  </a:t>
            </a:r>
          </a:p>
        </p:txBody>
      </p:sp>
      <p:pic>
        <p:nvPicPr>
          <p:cNvPr id="141" name="4.png" descr="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7702" y="1612119"/>
            <a:ext cx="5784289" cy="971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5.png" descr="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7357" y="3983436"/>
            <a:ext cx="9078623" cy="1015576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Cette fonction permet de pénaliser de manière non-linéaire, car lorsqu’on…"/>
          <p:cNvSpPr txBox="1"/>
          <p:nvPr/>
        </p:nvSpPr>
        <p:spPr>
          <a:xfrm>
            <a:off x="690059" y="5441727"/>
            <a:ext cx="11082224" cy="156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Cette fonction permet de pénaliser de manière non-linéaire, car lorsqu’on </a:t>
            </a:r>
          </a:p>
          <a:p>
            <a:pPr algn="l"/>
            <a:r>
              <a:t>affecte par exemple une probabilité de 0.8 à la bonne classe c’est correcte </a:t>
            </a:r>
          </a:p>
          <a:p>
            <a:pPr algn="l"/>
            <a:r>
              <a:t>et on aimerait donc ne pas trop pénalisé comparé à 0.4 ou on aimerait </a:t>
            </a:r>
          </a:p>
          <a:p>
            <a:pPr algn="l"/>
            <a:r>
              <a:t>pénaliser beaucoup plus ,cela est faisable en appliquant le log.</a:t>
            </a:r>
          </a:p>
        </p:txBody>
      </p:sp>
      <p:sp>
        <p:nvSpPr>
          <p:cNvPr id="144" name="Contrairement à la regression linéaire, ici on ne peut pas annuler les dérivé partiels"/>
          <p:cNvSpPr txBox="1"/>
          <p:nvPr/>
        </p:nvSpPr>
        <p:spPr>
          <a:xfrm>
            <a:off x="297988" y="8927338"/>
            <a:ext cx="12717781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Contrairement à la regression linéaire, ici on ne peut pas annuler les dérivé partiels </a:t>
            </a:r>
          </a:p>
        </p:txBody>
      </p:sp>
      <p:sp>
        <p:nvSpPr>
          <p:cNvPr id="145" name="Il nous reste à maximiser cette fonction .. mais on a un problème"/>
          <p:cNvSpPr txBox="1"/>
          <p:nvPr/>
        </p:nvSpPr>
        <p:spPr>
          <a:xfrm>
            <a:off x="644751" y="7604176"/>
            <a:ext cx="950396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Il nous reste à maximiser cette fonction .. mais on a un problème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radient Descent / Ascent"/>
          <p:cNvSpPr txBox="1"/>
          <p:nvPr/>
        </p:nvSpPr>
        <p:spPr>
          <a:xfrm>
            <a:off x="4369117" y="496505"/>
            <a:ext cx="4266566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Gradient Descent / Ascent</a:t>
            </a:r>
          </a:p>
        </p:txBody>
      </p:sp>
      <p:pic>
        <p:nvPicPr>
          <p:cNvPr id="148" name="6.png" descr="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7513" y="1880757"/>
            <a:ext cx="7390377" cy="4605975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L’algorithme du gradient est l’algorithme phare du machine learning, en effet…"/>
          <p:cNvSpPr txBox="1"/>
          <p:nvPr/>
        </p:nvSpPr>
        <p:spPr>
          <a:xfrm>
            <a:off x="507745" y="6624326"/>
            <a:ext cx="11989309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L’algorithme du gradient est l’algorithme phare du machine learning, en effet </a:t>
            </a:r>
          </a:p>
          <a:p>
            <a:pPr algn="l"/>
            <a:r>
              <a:t>Le gradient d’une fonction nous permet de savoir dans quel direction se déplacer</a:t>
            </a:r>
          </a:p>
          <a:p>
            <a:pPr algn="l"/>
            <a:r>
              <a:t>Afin de minimiser ou maximiser cette fonction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Une itération de l’algorithme consiste au calcul de la dérivé partiel  la fonction à optimiser par rapport à chacun de ses paramètres et par la suite de soustraire ou additionner ce gradient aux paramètres."/>
          <p:cNvSpPr txBox="1"/>
          <p:nvPr/>
        </p:nvSpPr>
        <p:spPr>
          <a:xfrm>
            <a:off x="312674" y="458902"/>
            <a:ext cx="11994795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Une itération de l’algorithme consiste au calcul de la dérivé partiel  la fonction à optimiser par rapport à chacun de ses paramètres et par la suite de soustraire ou additionner ce gradient aux paramètres.</a:t>
            </a:r>
          </a:p>
        </p:txBody>
      </p:sp>
      <p:pic>
        <p:nvPicPr>
          <p:cNvPr id="152" name="7.png" descr="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7725" y="2130833"/>
            <a:ext cx="4746264" cy="104880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Plusieurs itérations sont nécessaire afin d’assurer que la solution obtenue à la fin…"/>
          <p:cNvSpPr txBox="1"/>
          <p:nvPr/>
        </p:nvSpPr>
        <p:spPr>
          <a:xfrm>
            <a:off x="465378" y="3653904"/>
            <a:ext cx="12074044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Plusieurs itérations sont nécessaire afin d’assurer que la solution obtenue à la fin </a:t>
            </a:r>
          </a:p>
          <a:p>
            <a:pPr algn="l"/>
            <a:r>
              <a:t>Soit proche de la solution optimal.</a:t>
            </a:r>
          </a:p>
        </p:txBody>
      </p:sp>
      <p:sp>
        <p:nvSpPr>
          <p:cNvPr id="154" name="Il existe plusieurs variante de l’algorithme du gradient pour optimiser des fonctions…"/>
          <p:cNvSpPr txBox="1"/>
          <p:nvPr/>
        </p:nvSpPr>
        <p:spPr>
          <a:xfrm>
            <a:off x="515514" y="5173515"/>
            <a:ext cx="12330685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Il existe plusieurs variante de l’algorithme du gradient pour optimiser des fonctions </a:t>
            </a:r>
          </a:p>
          <a:p>
            <a:pPr algn="l"/>
            <a:r>
              <a:t>Un peu plus compliquées comme adaptive momentum.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