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azydog" charset="1" panose="00000000000000000000"/>
      <p:regular r:id="rId14"/>
    </p:embeddedFont>
    <p:embeddedFont>
      <p:font typeface="Handy Casual" charset="1" panose="00000500000000000000"/>
      <p:regular r:id="rId15"/>
    </p:embeddedFont>
    <p:embeddedFont>
      <p:font typeface="Bryndan Write" charset="1" panose="02000503000000000000"/>
      <p:regular r:id="rId16"/>
    </p:embeddedFont>
    <p:embeddedFont>
      <p:font typeface="DM Sans" charset="1" panose="00000000000000000000"/>
      <p:regular r:id="rId17"/>
    </p:embeddedFont>
    <p:embeddedFont>
      <p:font typeface="Sniglet" charset="1" panose="04070505030100020000"/>
      <p:regular r:id="rId18"/>
    </p:embeddedFont>
    <p:embeddedFont>
      <p:font typeface="Canva Sans" charset="1" panose="020B0503030501040103"/>
      <p:regular r:id="rId19"/>
    </p:embeddedFont>
    <p:embeddedFont>
      <p:font typeface="Bobby Jone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62988" y="-780468"/>
            <a:ext cx="5470639" cy="54706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7194" y="9864502"/>
            <a:ext cx="844997" cy="8449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793809" y="-1707155"/>
            <a:ext cx="3414309" cy="341430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53982" y="7392035"/>
            <a:ext cx="3120212" cy="1538485"/>
            <a:chOff x="0" y="0"/>
            <a:chExt cx="821784" cy="4051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21784" cy="405198"/>
            </a:xfrm>
            <a:custGeom>
              <a:avLst/>
              <a:gdLst/>
              <a:ahLst/>
              <a:cxnLst/>
              <a:rect r="r" b="b" t="t" l="l"/>
              <a:pathLst>
                <a:path h="405198" w="821784">
                  <a:moveTo>
                    <a:pt x="126542" y="0"/>
                  </a:moveTo>
                  <a:lnTo>
                    <a:pt x="695242" y="0"/>
                  </a:lnTo>
                  <a:cubicBezTo>
                    <a:pt x="728803" y="0"/>
                    <a:pt x="760990" y="13332"/>
                    <a:pt x="784721" y="37063"/>
                  </a:cubicBezTo>
                  <a:cubicBezTo>
                    <a:pt x="808452" y="60795"/>
                    <a:pt x="821784" y="92981"/>
                    <a:pt x="821784" y="126542"/>
                  </a:cubicBezTo>
                  <a:lnTo>
                    <a:pt x="821784" y="278656"/>
                  </a:lnTo>
                  <a:cubicBezTo>
                    <a:pt x="821784" y="312217"/>
                    <a:pt x="808452" y="344403"/>
                    <a:pt x="784721" y="368134"/>
                  </a:cubicBezTo>
                  <a:cubicBezTo>
                    <a:pt x="760990" y="391866"/>
                    <a:pt x="728803" y="405198"/>
                    <a:pt x="695242" y="405198"/>
                  </a:cubicBezTo>
                  <a:lnTo>
                    <a:pt x="126542" y="405198"/>
                  </a:lnTo>
                  <a:cubicBezTo>
                    <a:pt x="92981" y="405198"/>
                    <a:pt x="60795" y="391866"/>
                    <a:pt x="37063" y="368134"/>
                  </a:cubicBezTo>
                  <a:cubicBezTo>
                    <a:pt x="13332" y="344403"/>
                    <a:pt x="0" y="312217"/>
                    <a:pt x="0" y="278656"/>
                  </a:cubicBezTo>
                  <a:lnTo>
                    <a:pt x="0" y="126542"/>
                  </a:lnTo>
                  <a:cubicBezTo>
                    <a:pt x="0" y="92981"/>
                    <a:pt x="13332" y="60795"/>
                    <a:pt x="37063" y="37063"/>
                  </a:cubicBezTo>
                  <a:cubicBezTo>
                    <a:pt x="60795" y="13332"/>
                    <a:pt x="92981" y="0"/>
                    <a:pt x="126542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21784" cy="443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92514" y="3582342"/>
            <a:ext cx="3122328" cy="3122316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583894" y="7442445"/>
            <a:ext cx="3120212" cy="1488075"/>
            <a:chOff x="0" y="0"/>
            <a:chExt cx="821784" cy="3919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21784" cy="391921"/>
            </a:xfrm>
            <a:custGeom>
              <a:avLst/>
              <a:gdLst/>
              <a:ahLst/>
              <a:cxnLst/>
              <a:rect r="r" b="b" t="t" l="l"/>
              <a:pathLst>
                <a:path h="391921" w="821784">
                  <a:moveTo>
                    <a:pt x="126542" y="0"/>
                  </a:moveTo>
                  <a:lnTo>
                    <a:pt x="695242" y="0"/>
                  </a:lnTo>
                  <a:cubicBezTo>
                    <a:pt x="728803" y="0"/>
                    <a:pt x="760990" y="13332"/>
                    <a:pt x="784721" y="37063"/>
                  </a:cubicBezTo>
                  <a:cubicBezTo>
                    <a:pt x="808452" y="60795"/>
                    <a:pt x="821784" y="92981"/>
                    <a:pt x="821784" y="126542"/>
                  </a:cubicBezTo>
                  <a:lnTo>
                    <a:pt x="821784" y="265379"/>
                  </a:lnTo>
                  <a:cubicBezTo>
                    <a:pt x="821784" y="335266"/>
                    <a:pt x="765129" y="391921"/>
                    <a:pt x="695242" y="391921"/>
                  </a:cubicBezTo>
                  <a:lnTo>
                    <a:pt x="126542" y="391921"/>
                  </a:lnTo>
                  <a:cubicBezTo>
                    <a:pt x="92981" y="391921"/>
                    <a:pt x="60795" y="378589"/>
                    <a:pt x="37063" y="354858"/>
                  </a:cubicBezTo>
                  <a:cubicBezTo>
                    <a:pt x="13332" y="331126"/>
                    <a:pt x="0" y="298940"/>
                    <a:pt x="0" y="265379"/>
                  </a:cubicBezTo>
                  <a:lnTo>
                    <a:pt x="0" y="126542"/>
                  </a:lnTo>
                  <a:cubicBezTo>
                    <a:pt x="0" y="92981"/>
                    <a:pt x="13332" y="60795"/>
                    <a:pt x="37063" y="37063"/>
                  </a:cubicBezTo>
                  <a:cubicBezTo>
                    <a:pt x="60795" y="13332"/>
                    <a:pt x="92981" y="0"/>
                    <a:pt x="126542" y="0"/>
                  </a:cubicBezTo>
                  <a:close/>
                </a:path>
              </a:pathLst>
            </a:custGeom>
            <a:solidFill>
              <a:srgbClr val="C9686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21784" cy="430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525534" y="7392035"/>
            <a:ext cx="3120212" cy="1538485"/>
            <a:chOff x="0" y="0"/>
            <a:chExt cx="821784" cy="4051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21784" cy="405198"/>
            </a:xfrm>
            <a:custGeom>
              <a:avLst/>
              <a:gdLst/>
              <a:ahLst/>
              <a:cxnLst/>
              <a:rect r="r" b="b" t="t" l="l"/>
              <a:pathLst>
                <a:path h="405198" w="821784">
                  <a:moveTo>
                    <a:pt x="126542" y="0"/>
                  </a:moveTo>
                  <a:lnTo>
                    <a:pt x="695242" y="0"/>
                  </a:lnTo>
                  <a:cubicBezTo>
                    <a:pt x="728803" y="0"/>
                    <a:pt x="760990" y="13332"/>
                    <a:pt x="784721" y="37063"/>
                  </a:cubicBezTo>
                  <a:cubicBezTo>
                    <a:pt x="808452" y="60795"/>
                    <a:pt x="821784" y="92981"/>
                    <a:pt x="821784" y="126542"/>
                  </a:cubicBezTo>
                  <a:lnTo>
                    <a:pt x="821784" y="278656"/>
                  </a:lnTo>
                  <a:cubicBezTo>
                    <a:pt x="821784" y="312217"/>
                    <a:pt x="808452" y="344403"/>
                    <a:pt x="784721" y="368134"/>
                  </a:cubicBezTo>
                  <a:cubicBezTo>
                    <a:pt x="760990" y="391866"/>
                    <a:pt x="728803" y="405198"/>
                    <a:pt x="695242" y="405198"/>
                  </a:cubicBezTo>
                  <a:lnTo>
                    <a:pt x="126542" y="405198"/>
                  </a:lnTo>
                  <a:cubicBezTo>
                    <a:pt x="92981" y="405198"/>
                    <a:pt x="60795" y="391866"/>
                    <a:pt x="37063" y="368134"/>
                  </a:cubicBezTo>
                  <a:cubicBezTo>
                    <a:pt x="13332" y="344403"/>
                    <a:pt x="0" y="312217"/>
                    <a:pt x="0" y="278656"/>
                  </a:cubicBezTo>
                  <a:lnTo>
                    <a:pt x="0" y="126542"/>
                  </a:lnTo>
                  <a:cubicBezTo>
                    <a:pt x="0" y="92981"/>
                    <a:pt x="13332" y="60795"/>
                    <a:pt x="37063" y="37063"/>
                  </a:cubicBezTo>
                  <a:cubicBezTo>
                    <a:pt x="60795" y="13332"/>
                    <a:pt x="92981" y="0"/>
                    <a:pt x="126542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21784" cy="443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true" flipV="false" rot="221927">
            <a:off x="654103" y="600353"/>
            <a:ext cx="1647473" cy="1096318"/>
          </a:xfrm>
          <a:custGeom>
            <a:avLst/>
            <a:gdLst/>
            <a:ahLst/>
            <a:cxnLst/>
            <a:rect r="r" b="b" t="t" l="l"/>
            <a:pathLst>
              <a:path h="1096318" w="1647473">
                <a:moveTo>
                  <a:pt x="1647473" y="0"/>
                </a:moveTo>
                <a:lnTo>
                  <a:pt x="0" y="0"/>
                </a:lnTo>
                <a:lnTo>
                  <a:pt x="0" y="1096318"/>
                </a:lnTo>
                <a:lnTo>
                  <a:pt x="1647473" y="1096318"/>
                </a:lnTo>
                <a:lnTo>
                  <a:pt x="164747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601350">
            <a:off x="15961331" y="1742523"/>
            <a:ext cx="1360014" cy="1408677"/>
          </a:xfrm>
          <a:custGeom>
            <a:avLst/>
            <a:gdLst/>
            <a:ahLst/>
            <a:cxnLst/>
            <a:rect r="r" b="b" t="t" l="l"/>
            <a:pathLst>
              <a:path h="1408677" w="1360014">
                <a:moveTo>
                  <a:pt x="0" y="0"/>
                </a:moveTo>
                <a:lnTo>
                  <a:pt x="1360014" y="0"/>
                </a:lnTo>
                <a:lnTo>
                  <a:pt x="1360014" y="1408677"/>
                </a:lnTo>
                <a:lnTo>
                  <a:pt x="0" y="14086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529297" y="9553575"/>
            <a:ext cx="1713142" cy="436073"/>
          </a:xfrm>
          <a:custGeom>
            <a:avLst/>
            <a:gdLst/>
            <a:ahLst/>
            <a:cxnLst/>
            <a:rect r="r" b="b" t="t" l="l"/>
            <a:pathLst>
              <a:path h="436073" w="1713142">
                <a:moveTo>
                  <a:pt x="0" y="0"/>
                </a:moveTo>
                <a:lnTo>
                  <a:pt x="1713142" y="0"/>
                </a:lnTo>
                <a:lnTo>
                  <a:pt x="1713142" y="436073"/>
                </a:lnTo>
                <a:lnTo>
                  <a:pt x="0" y="4360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3053982" y="719722"/>
            <a:ext cx="1560106" cy="156010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C69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94"/>
                </a:lnSpc>
              </a:pPr>
              <a:r>
                <a:rPr lang="en-US" sz="3924">
                  <a:solidFill>
                    <a:srgbClr val="AD4F3B"/>
                  </a:solidFill>
                  <a:latin typeface="Lazydog"/>
                  <a:ea typeface="Lazydog"/>
                  <a:cs typeface="Lazydog"/>
                  <a:sym typeface="Lazydog"/>
                </a:rPr>
                <a:t>A16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440659" y="3582342"/>
            <a:ext cx="3122328" cy="3122316"/>
            <a:chOff x="0" y="0"/>
            <a:chExt cx="6350000" cy="634997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699" t="0" r="-699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3051866" y="3582342"/>
            <a:ext cx="3122328" cy="3122316"/>
            <a:chOff x="0" y="0"/>
            <a:chExt cx="6350000" cy="634997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328463" y="942518"/>
            <a:ext cx="8025252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0"/>
              </a:lnSpc>
            </a:pPr>
            <a:r>
              <a:rPr lang="en-US" sz="9300">
                <a:solidFill>
                  <a:srgbClr val="C96868"/>
                </a:solidFill>
                <a:latin typeface="Lazydog"/>
                <a:ea typeface="Lazydog"/>
                <a:cs typeface="Lazydog"/>
                <a:sym typeface="Lazydog"/>
              </a:rPr>
              <a:t>DESIGN MINDS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43246" y="7634863"/>
            <a:ext cx="274168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CEF"/>
                </a:solidFill>
                <a:latin typeface="Handy Casual"/>
                <a:ea typeface="Handy Casual"/>
                <a:cs typeface="Handy Casual"/>
                <a:sym typeface="Handy Casual"/>
              </a:rPr>
              <a:t>Momina Ali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CEF"/>
                </a:solidFill>
                <a:latin typeface="Handy Casual"/>
                <a:ea typeface="Handy Casual"/>
                <a:cs typeface="Handy Casual"/>
                <a:sym typeface="Handy Casual"/>
              </a:rPr>
              <a:t>21i-2521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73158" y="7660068"/>
            <a:ext cx="274168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CEF"/>
                </a:solidFill>
                <a:latin typeface="Handy Casual"/>
                <a:ea typeface="Handy Casual"/>
                <a:cs typeface="Handy Casual"/>
                <a:sym typeface="Handy Casual"/>
              </a:rPr>
              <a:t>Amina Rafi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CEF"/>
                </a:solidFill>
                <a:latin typeface="Handy Casual"/>
                <a:ea typeface="Handy Casual"/>
                <a:cs typeface="Handy Casual"/>
                <a:sym typeface="Handy Casual"/>
              </a:rPr>
              <a:t>21i-0742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14797" y="7660068"/>
            <a:ext cx="274168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AD4F3B"/>
                </a:solidFill>
                <a:latin typeface="Handy Casual"/>
                <a:ea typeface="Handy Casual"/>
                <a:cs typeface="Handy Casual"/>
                <a:sym typeface="Handy Casual"/>
              </a:rPr>
              <a:t>Ali Mansoor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AD4F3B"/>
                </a:solidFill>
                <a:latin typeface="Handy Casual"/>
                <a:ea typeface="Handy Casual"/>
                <a:cs typeface="Handy Casual"/>
                <a:sym typeface="Handy Casual"/>
              </a:rPr>
              <a:t>21i-0593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10992" y="8426925"/>
            <a:ext cx="1296617" cy="1296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9890" y="8049844"/>
            <a:ext cx="3961920" cy="39619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97273" y="6523027"/>
            <a:ext cx="4424379" cy="4424361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947627" y="-1081645"/>
            <a:ext cx="2547065" cy="254706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9551766">
            <a:off x="3896726" y="7104379"/>
            <a:ext cx="565923" cy="912779"/>
          </a:xfrm>
          <a:custGeom>
            <a:avLst/>
            <a:gdLst/>
            <a:ahLst/>
            <a:cxnLst/>
            <a:rect r="r" b="b" t="t" l="l"/>
            <a:pathLst>
              <a:path h="912779" w="565923">
                <a:moveTo>
                  <a:pt x="0" y="0"/>
                </a:moveTo>
                <a:lnTo>
                  <a:pt x="565922" y="0"/>
                </a:lnTo>
                <a:lnTo>
                  <a:pt x="565922" y="912778"/>
                </a:lnTo>
                <a:lnTo>
                  <a:pt x="0" y="912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942218">
            <a:off x="838235" y="5381876"/>
            <a:ext cx="686093" cy="1106602"/>
          </a:xfrm>
          <a:custGeom>
            <a:avLst/>
            <a:gdLst/>
            <a:ahLst/>
            <a:cxnLst/>
            <a:rect r="r" b="b" t="t" l="l"/>
            <a:pathLst>
              <a:path h="1106602" w="686093">
                <a:moveTo>
                  <a:pt x="0" y="0"/>
                </a:moveTo>
                <a:lnTo>
                  <a:pt x="686093" y="0"/>
                </a:lnTo>
                <a:lnTo>
                  <a:pt x="686093" y="1106602"/>
                </a:lnTo>
                <a:lnTo>
                  <a:pt x="0" y="1106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69245" y="7637443"/>
            <a:ext cx="1769657" cy="450458"/>
          </a:xfrm>
          <a:custGeom>
            <a:avLst/>
            <a:gdLst/>
            <a:ahLst/>
            <a:cxnLst/>
            <a:rect r="r" b="b" t="t" l="l"/>
            <a:pathLst>
              <a:path h="450458" w="1769657">
                <a:moveTo>
                  <a:pt x="0" y="0"/>
                </a:moveTo>
                <a:lnTo>
                  <a:pt x="1769657" y="0"/>
                </a:lnTo>
                <a:lnTo>
                  <a:pt x="1769657" y="450458"/>
                </a:lnTo>
                <a:lnTo>
                  <a:pt x="0" y="4504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85162" y="7976467"/>
            <a:ext cx="1769657" cy="450458"/>
          </a:xfrm>
          <a:custGeom>
            <a:avLst/>
            <a:gdLst/>
            <a:ahLst/>
            <a:cxnLst/>
            <a:rect r="r" b="b" t="t" l="l"/>
            <a:pathLst>
              <a:path h="450458" w="1769657">
                <a:moveTo>
                  <a:pt x="0" y="0"/>
                </a:moveTo>
                <a:lnTo>
                  <a:pt x="1769657" y="0"/>
                </a:lnTo>
                <a:lnTo>
                  <a:pt x="1769657" y="450458"/>
                </a:lnTo>
                <a:lnTo>
                  <a:pt x="0" y="4504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81282" y="2368062"/>
            <a:ext cx="16318411" cy="112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96"/>
              </a:lnSpc>
            </a:pPr>
            <a:r>
              <a:rPr lang="en-US" sz="7905">
                <a:solidFill>
                  <a:srgbClr val="C96868"/>
                </a:solidFill>
                <a:latin typeface="Lazydog"/>
                <a:ea typeface="Lazydog"/>
                <a:cs typeface="Lazydog"/>
                <a:sym typeface="Lazydog"/>
              </a:rPr>
              <a:t>DESIGN CHALLENGE 1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69582" y="3824694"/>
            <a:ext cx="14241409" cy="151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3E4242"/>
                </a:solidFill>
                <a:latin typeface="Handy Casual"/>
                <a:ea typeface="Handy Casual"/>
                <a:cs typeface="Handy Casual"/>
                <a:sym typeface="Handy Casual"/>
              </a:rPr>
              <a:t>How can technology help individuals express their emotions in a creative and engaging way without relying on text-based journaling?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67917"/>
            <a:ext cx="1296617" cy="1296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676555" y="0"/>
            <a:ext cx="5522130" cy="55221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88885" y="9258300"/>
            <a:ext cx="3198905" cy="3198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>
                <a:alpha val="7372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52483" y="3694408"/>
            <a:ext cx="3008297" cy="5357541"/>
            <a:chOff x="0" y="0"/>
            <a:chExt cx="792309" cy="14110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2309" cy="1411039"/>
            </a:xfrm>
            <a:custGeom>
              <a:avLst/>
              <a:gdLst/>
              <a:ahLst/>
              <a:cxnLst/>
              <a:rect r="r" b="b" t="t" l="l"/>
              <a:pathLst>
                <a:path h="1411039" w="792309">
                  <a:moveTo>
                    <a:pt x="131250" y="0"/>
                  </a:moveTo>
                  <a:lnTo>
                    <a:pt x="661059" y="0"/>
                  </a:lnTo>
                  <a:cubicBezTo>
                    <a:pt x="733546" y="0"/>
                    <a:pt x="792309" y="58762"/>
                    <a:pt x="792309" y="131250"/>
                  </a:cubicBezTo>
                  <a:lnTo>
                    <a:pt x="792309" y="1279790"/>
                  </a:lnTo>
                  <a:cubicBezTo>
                    <a:pt x="792309" y="1314599"/>
                    <a:pt x="778481" y="1347983"/>
                    <a:pt x="753866" y="1372597"/>
                  </a:cubicBezTo>
                  <a:cubicBezTo>
                    <a:pt x="729252" y="1397211"/>
                    <a:pt x="695868" y="1411039"/>
                    <a:pt x="661059" y="1411039"/>
                  </a:cubicBezTo>
                  <a:lnTo>
                    <a:pt x="131250" y="1411039"/>
                  </a:lnTo>
                  <a:cubicBezTo>
                    <a:pt x="58762" y="1411039"/>
                    <a:pt x="0" y="1352277"/>
                    <a:pt x="0" y="1279790"/>
                  </a:cubicBezTo>
                  <a:lnTo>
                    <a:pt x="0" y="131250"/>
                  </a:lnTo>
                  <a:cubicBezTo>
                    <a:pt x="0" y="58762"/>
                    <a:pt x="58762" y="0"/>
                    <a:pt x="131250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792309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74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1819828">
            <a:off x="3819094" y="9204388"/>
            <a:ext cx="1895177" cy="1261154"/>
          </a:xfrm>
          <a:custGeom>
            <a:avLst/>
            <a:gdLst/>
            <a:ahLst/>
            <a:cxnLst/>
            <a:rect r="r" b="b" t="t" l="l"/>
            <a:pathLst>
              <a:path h="1261154" w="1895177">
                <a:moveTo>
                  <a:pt x="0" y="0"/>
                </a:moveTo>
                <a:lnTo>
                  <a:pt x="1895177" y="0"/>
                </a:lnTo>
                <a:lnTo>
                  <a:pt x="1895177" y="1261154"/>
                </a:lnTo>
                <a:lnTo>
                  <a:pt x="0" y="1261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527590" y="852775"/>
            <a:ext cx="2210098" cy="2057400"/>
          </a:xfrm>
          <a:custGeom>
            <a:avLst/>
            <a:gdLst/>
            <a:ahLst/>
            <a:cxnLst/>
            <a:rect r="r" b="b" t="t" l="l"/>
            <a:pathLst>
              <a:path h="2057400" w="2210098">
                <a:moveTo>
                  <a:pt x="0" y="0"/>
                </a:moveTo>
                <a:lnTo>
                  <a:pt x="2210098" y="0"/>
                </a:lnTo>
                <a:lnTo>
                  <a:pt x="22100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01604" y="247921"/>
            <a:ext cx="8708695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0"/>
              </a:lnSpc>
            </a:pPr>
            <a:r>
              <a:rPr lang="en-US" sz="9300">
                <a:solidFill>
                  <a:srgbClr val="7EACB5"/>
                </a:solidFill>
                <a:latin typeface="Lazydog"/>
                <a:ea typeface="Lazydog"/>
                <a:cs typeface="Lazydog"/>
                <a:sym typeface="Lazydog"/>
              </a:rPr>
              <a:t>MOOD MOSAIC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99061" y="9631488"/>
            <a:ext cx="960239" cy="160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24"/>
              </a:lnSpc>
            </a:pPr>
            <a:r>
              <a:rPr lang="en-US" sz="1200">
                <a:solidFill>
                  <a:srgbClr val="FFFCEF"/>
                </a:solidFill>
                <a:latin typeface="Handy Casual"/>
                <a:ea typeface="Handy Casual"/>
                <a:cs typeface="Handy Casual"/>
                <a:sym typeface="Handy Casual"/>
              </a:rPr>
              <a:t>Page | 09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37302" y="786100"/>
            <a:ext cx="4152679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3E4242"/>
                </a:solidFill>
                <a:latin typeface="Handy Casual"/>
                <a:ea typeface="Handy Casual"/>
                <a:cs typeface="Handy Casual"/>
                <a:sym typeface="Handy Casual"/>
              </a:rPr>
              <a:t>Mental Health / Self-Expression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201604" y="1585231"/>
            <a:ext cx="12969957" cy="1782771"/>
            <a:chOff x="0" y="0"/>
            <a:chExt cx="3415956" cy="4695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415956" cy="469536"/>
            </a:xfrm>
            <a:custGeom>
              <a:avLst/>
              <a:gdLst/>
              <a:ahLst/>
              <a:cxnLst/>
              <a:rect r="r" b="b" t="t" l="l"/>
              <a:pathLst>
                <a:path h="469536" w="3415956">
                  <a:moveTo>
                    <a:pt x="30443" y="0"/>
                  </a:moveTo>
                  <a:lnTo>
                    <a:pt x="3385514" y="0"/>
                  </a:lnTo>
                  <a:cubicBezTo>
                    <a:pt x="3393587" y="0"/>
                    <a:pt x="3401330" y="3207"/>
                    <a:pt x="3407039" y="8916"/>
                  </a:cubicBezTo>
                  <a:cubicBezTo>
                    <a:pt x="3412749" y="14625"/>
                    <a:pt x="3415956" y="22369"/>
                    <a:pt x="3415956" y="30443"/>
                  </a:cubicBezTo>
                  <a:lnTo>
                    <a:pt x="3415956" y="439094"/>
                  </a:lnTo>
                  <a:cubicBezTo>
                    <a:pt x="3415956" y="447168"/>
                    <a:pt x="3412749" y="454911"/>
                    <a:pt x="3407039" y="460620"/>
                  </a:cubicBezTo>
                  <a:cubicBezTo>
                    <a:pt x="3401330" y="466329"/>
                    <a:pt x="3393587" y="469536"/>
                    <a:pt x="3385514" y="469536"/>
                  </a:cubicBezTo>
                  <a:lnTo>
                    <a:pt x="30443" y="469536"/>
                  </a:lnTo>
                  <a:cubicBezTo>
                    <a:pt x="22369" y="469536"/>
                    <a:pt x="14625" y="466329"/>
                    <a:pt x="8916" y="460620"/>
                  </a:cubicBezTo>
                  <a:cubicBezTo>
                    <a:pt x="3207" y="454911"/>
                    <a:pt x="0" y="447168"/>
                    <a:pt x="0" y="439094"/>
                  </a:cubicBezTo>
                  <a:lnTo>
                    <a:pt x="0" y="30443"/>
                  </a:lnTo>
                  <a:cubicBezTo>
                    <a:pt x="0" y="22369"/>
                    <a:pt x="3207" y="14625"/>
                    <a:pt x="8916" y="8916"/>
                  </a:cubicBezTo>
                  <a:cubicBezTo>
                    <a:pt x="14625" y="3207"/>
                    <a:pt x="22369" y="0"/>
                    <a:pt x="30443" y="0"/>
                  </a:cubicBezTo>
                  <a:close/>
                </a:path>
              </a:pathLst>
            </a:custGeom>
            <a:solidFill>
              <a:srgbClr val="E5C69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3415956" cy="555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  <a:r>
                <a:rPr lang="en-US" sz="2624">
                  <a:solidFill>
                    <a:srgbClr val="221D1A"/>
                  </a:solidFill>
                  <a:latin typeface="Bryndan Write"/>
                  <a:ea typeface="Bryndan Write"/>
                  <a:cs typeface="Bryndan Write"/>
                  <a:sym typeface="Bryndan Write"/>
                </a:rPr>
                <a:t>"Express your emotions through art! Mood Mosaic lets you track your feelings with colors, turning your mood into a visual masterpiece.</a:t>
              </a:r>
            </a:p>
            <a:p>
              <a:pPr algn="ctr">
                <a:lnSpc>
                  <a:spcPts val="3674"/>
                </a:lnSpc>
              </a:pPr>
              <a:r>
                <a:rPr lang="en-US" sz="2624">
                  <a:solidFill>
                    <a:srgbClr val="221D1A"/>
                  </a:solidFill>
                  <a:latin typeface="Bryndan Write"/>
                  <a:ea typeface="Bryndan Write"/>
                  <a:cs typeface="Bryndan Write"/>
                  <a:sym typeface="Bryndan Write"/>
                </a:rPr>
                <a:t> #MentalHealth #CreativeJournaling"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341730" y="3694408"/>
            <a:ext cx="3063982" cy="5357541"/>
            <a:chOff x="0" y="0"/>
            <a:chExt cx="806975" cy="141103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06975" cy="1411039"/>
            </a:xfrm>
            <a:custGeom>
              <a:avLst/>
              <a:gdLst/>
              <a:ahLst/>
              <a:cxnLst/>
              <a:rect r="r" b="b" t="t" l="l"/>
              <a:pathLst>
                <a:path h="1411039" w="806975">
                  <a:moveTo>
                    <a:pt x="128864" y="0"/>
                  </a:moveTo>
                  <a:lnTo>
                    <a:pt x="678110" y="0"/>
                  </a:lnTo>
                  <a:cubicBezTo>
                    <a:pt x="712287" y="0"/>
                    <a:pt x="745065" y="13577"/>
                    <a:pt x="769231" y="37743"/>
                  </a:cubicBezTo>
                  <a:cubicBezTo>
                    <a:pt x="793398" y="61910"/>
                    <a:pt x="806975" y="94687"/>
                    <a:pt x="806975" y="128864"/>
                  </a:cubicBezTo>
                  <a:lnTo>
                    <a:pt x="806975" y="1282175"/>
                  </a:lnTo>
                  <a:cubicBezTo>
                    <a:pt x="806975" y="1316352"/>
                    <a:pt x="793398" y="1349129"/>
                    <a:pt x="769231" y="1373296"/>
                  </a:cubicBezTo>
                  <a:cubicBezTo>
                    <a:pt x="745065" y="1397463"/>
                    <a:pt x="712287" y="1411039"/>
                    <a:pt x="678110" y="1411039"/>
                  </a:cubicBezTo>
                  <a:lnTo>
                    <a:pt x="128864" y="1411039"/>
                  </a:lnTo>
                  <a:cubicBezTo>
                    <a:pt x="94687" y="1411039"/>
                    <a:pt x="61910" y="1397463"/>
                    <a:pt x="37743" y="1373296"/>
                  </a:cubicBezTo>
                  <a:cubicBezTo>
                    <a:pt x="13577" y="1349129"/>
                    <a:pt x="0" y="1316352"/>
                    <a:pt x="0" y="1282175"/>
                  </a:cubicBezTo>
                  <a:lnTo>
                    <a:pt x="0" y="128864"/>
                  </a:lnTo>
                  <a:cubicBezTo>
                    <a:pt x="0" y="94687"/>
                    <a:pt x="13577" y="61910"/>
                    <a:pt x="37743" y="37743"/>
                  </a:cubicBezTo>
                  <a:cubicBezTo>
                    <a:pt x="61910" y="13577"/>
                    <a:pt x="94687" y="0"/>
                    <a:pt x="128864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806975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989978" y="3694408"/>
            <a:ext cx="3120031" cy="5357541"/>
            <a:chOff x="0" y="0"/>
            <a:chExt cx="821737" cy="14110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1737" cy="1411039"/>
            </a:xfrm>
            <a:custGeom>
              <a:avLst/>
              <a:gdLst/>
              <a:ahLst/>
              <a:cxnLst/>
              <a:rect r="r" b="b" t="t" l="l"/>
              <a:pathLst>
                <a:path h="1411039" w="821737">
                  <a:moveTo>
                    <a:pt x="126549" y="0"/>
                  </a:moveTo>
                  <a:lnTo>
                    <a:pt x="695187" y="0"/>
                  </a:lnTo>
                  <a:cubicBezTo>
                    <a:pt x="728750" y="0"/>
                    <a:pt x="760938" y="13333"/>
                    <a:pt x="784671" y="37065"/>
                  </a:cubicBezTo>
                  <a:cubicBezTo>
                    <a:pt x="808404" y="60798"/>
                    <a:pt x="821737" y="92986"/>
                    <a:pt x="821737" y="126549"/>
                  </a:cubicBezTo>
                  <a:lnTo>
                    <a:pt x="821737" y="1284490"/>
                  </a:lnTo>
                  <a:cubicBezTo>
                    <a:pt x="821737" y="1354381"/>
                    <a:pt x="765078" y="1411039"/>
                    <a:pt x="695187" y="1411039"/>
                  </a:cubicBezTo>
                  <a:lnTo>
                    <a:pt x="126549" y="1411039"/>
                  </a:lnTo>
                  <a:cubicBezTo>
                    <a:pt x="56658" y="1411039"/>
                    <a:pt x="0" y="1354381"/>
                    <a:pt x="0" y="1284490"/>
                  </a:cubicBezTo>
                  <a:lnTo>
                    <a:pt x="0" y="126549"/>
                  </a:lnTo>
                  <a:cubicBezTo>
                    <a:pt x="0" y="56658"/>
                    <a:pt x="56658" y="0"/>
                    <a:pt x="126549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821737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863037" y="3694408"/>
            <a:ext cx="3136466" cy="5357541"/>
            <a:chOff x="0" y="0"/>
            <a:chExt cx="826065" cy="14110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6065" cy="1411039"/>
            </a:xfrm>
            <a:custGeom>
              <a:avLst/>
              <a:gdLst/>
              <a:ahLst/>
              <a:cxnLst/>
              <a:rect r="r" b="b" t="t" l="l"/>
              <a:pathLst>
                <a:path h="1411039" w="826065">
                  <a:moveTo>
                    <a:pt x="125886" y="0"/>
                  </a:moveTo>
                  <a:lnTo>
                    <a:pt x="700179" y="0"/>
                  </a:lnTo>
                  <a:cubicBezTo>
                    <a:pt x="769704" y="0"/>
                    <a:pt x="826065" y="56361"/>
                    <a:pt x="826065" y="125886"/>
                  </a:cubicBezTo>
                  <a:lnTo>
                    <a:pt x="826065" y="1285153"/>
                  </a:lnTo>
                  <a:cubicBezTo>
                    <a:pt x="826065" y="1354678"/>
                    <a:pt x="769704" y="1411039"/>
                    <a:pt x="700179" y="1411039"/>
                  </a:cubicBezTo>
                  <a:lnTo>
                    <a:pt x="125886" y="1411039"/>
                  </a:lnTo>
                  <a:cubicBezTo>
                    <a:pt x="56361" y="1411039"/>
                    <a:pt x="0" y="1354678"/>
                    <a:pt x="0" y="1285153"/>
                  </a:cubicBezTo>
                  <a:lnTo>
                    <a:pt x="0" y="125886"/>
                  </a:lnTo>
                  <a:cubicBezTo>
                    <a:pt x="0" y="56361"/>
                    <a:pt x="56361" y="0"/>
                    <a:pt x="125886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826065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3129904" y="3740760"/>
            <a:ext cx="1453455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Needs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903005" y="3769335"/>
            <a:ext cx="2033439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Ranking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553854" y="3873473"/>
            <a:ext cx="1754832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Metric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761503" y="3873473"/>
            <a:ext cx="1507034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Score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52483" y="4453833"/>
            <a:ext cx="3164297" cy="480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867" indent="-266933" lvl="1">
              <a:lnSpc>
                <a:spcPts val="3461"/>
              </a:lnSpc>
              <a:buFont typeface="Arial"/>
              <a:buChar char="•"/>
            </a:pPr>
            <a:r>
              <a:rPr lang="en-US" sz="24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Creative Mood Expression</a:t>
            </a:r>
          </a:p>
          <a:p>
            <a:pPr algn="l" marL="533867" indent="-266933" lvl="1">
              <a:lnSpc>
                <a:spcPts val="3461"/>
              </a:lnSpc>
              <a:buFont typeface="Arial"/>
              <a:buChar char="•"/>
            </a:pPr>
            <a:r>
              <a:rPr lang="en-US" sz="24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Drag-and-Drop Mood Mosaics </a:t>
            </a:r>
          </a:p>
          <a:p>
            <a:pPr algn="l" marL="533867" indent="-266933" lvl="1">
              <a:lnSpc>
                <a:spcPts val="3461"/>
              </a:lnSpc>
              <a:buFont typeface="Arial"/>
              <a:buChar char="•"/>
            </a:pPr>
            <a:r>
              <a:rPr lang="en-US" sz="24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Emotional Trends Visualization </a:t>
            </a:r>
          </a:p>
          <a:p>
            <a:pPr algn="l" marL="533867" indent="-266933" lvl="1">
              <a:lnSpc>
                <a:spcPts val="3461"/>
              </a:lnSpc>
              <a:buFont typeface="Arial"/>
              <a:buChar char="•"/>
            </a:pPr>
            <a:r>
              <a:rPr lang="en-US" sz="24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Anonymous Sharing &amp; Community Support </a:t>
            </a:r>
          </a:p>
          <a:p>
            <a:pPr algn="l">
              <a:lnSpc>
                <a:spcPts val="3461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6124417" y="4739612"/>
            <a:ext cx="1515814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Must Have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124417" y="5638520"/>
            <a:ext cx="1515814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Must Have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970752" y="6549387"/>
            <a:ext cx="1823145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Nice to Have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151904" y="7644777"/>
            <a:ext cx="1272183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Optional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153798" y="5095875"/>
            <a:ext cx="2559844" cy="318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Feasibility</a:t>
            </a:r>
          </a:p>
          <a:p>
            <a:pPr algn="l">
              <a:lnSpc>
                <a:spcPts val="3674"/>
              </a:lnSpc>
            </a:pP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Scalability</a:t>
            </a:r>
          </a:p>
          <a:p>
            <a:pPr algn="l">
              <a:lnSpc>
                <a:spcPts val="3674"/>
              </a:lnSpc>
            </a:pP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Engagement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515020" y="5095875"/>
            <a:ext cx="214164" cy="318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  <a:p>
            <a:pPr algn="l">
              <a:lnSpc>
                <a:spcPts val="3674"/>
              </a:lnSpc>
            </a:pP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  <a:p>
            <a:pPr algn="l">
              <a:lnSpc>
                <a:spcPts val="3674"/>
              </a:lnSpc>
            </a:pP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498483" y="9251884"/>
            <a:ext cx="3399163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3E4242"/>
                </a:solidFill>
                <a:latin typeface="Bobby Jones"/>
                <a:ea typeface="Bobby Jones"/>
                <a:cs typeface="Bobby Jones"/>
                <a:sym typeface="Bobby Jones"/>
              </a:rPr>
              <a:t>Total Score: 33/40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10992" y="8426925"/>
            <a:ext cx="1296617" cy="1296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9890" y="8049844"/>
            <a:ext cx="3961920" cy="39619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97273" y="6523027"/>
            <a:ext cx="4424379" cy="4424361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947627" y="-1081645"/>
            <a:ext cx="2547065" cy="254706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9551766">
            <a:off x="3896726" y="7104379"/>
            <a:ext cx="565923" cy="912779"/>
          </a:xfrm>
          <a:custGeom>
            <a:avLst/>
            <a:gdLst/>
            <a:ahLst/>
            <a:cxnLst/>
            <a:rect r="r" b="b" t="t" l="l"/>
            <a:pathLst>
              <a:path h="912779" w="565923">
                <a:moveTo>
                  <a:pt x="0" y="0"/>
                </a:moveTo>
                <a:lnTo>
                  <a:pt x="565922" y="0"/>
                </a:lnTo>
                <a:lnTo>
                  <a:pt x="565922" y="912778"/>
                </a:lnTo>
                <a:lnTo>
                  <a:pt x="0" y="912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942218">
            <a:off x="838235" y="5381876"/>
            <a:ext cx="686093" cy="1106602"/>
          </a:xfrm>
          <a:custGeom>
            <a:avLst/>
            <a:gdLst/>
            <a:ahLst/>
            <a:cxnLst/>
            <a:rect r="r" b="b" t="t" l="l"/>
            <a:pathLst>
              <a:path h="1106602" w="686093">
                <a:moveTo>
                  <a:pt x="0" y="0"/>
                </a:moveTo>
                <a:lnTo>
                  <a:pt x="686093" y="0"/>
                </a:lnTo>
                <a:lnTo>
                  <a:pt x="686093" y="1106602"/>
                </a:lnTo>
                <a:lnTo>
                  <a:pt x="0" y="1106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69245" y="7637443"/>
            <a:ext cx="1769657" cy="450458"/>
          </a:xfrm>
          <a:custGeom>
            <a:avLst/>
            <a:gdLst/>
            <a:ahLst/>
            <a:cxnLst/>
            <a:rect r="r" b="b" t="t" l="l"/>
            <a:pathLst>
              <a:path h="450458" w="1769657">
                <a:moveTo>
                  <a:pt x="0" y="0"/>
                </a:moveTo>
                <a:lnTo>
                  <a:pt x="1769657" y="0"/>
                </a:lnTo>
                <a:lnTo>
                  <a:pt x="1769657" y="450458"/>
                </a:lnTo>
                <a:lnTo>
                  <a:pt x="0" y="4504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85162" y="7976467"/>
            <a:ext cx="1769657" cy="450458"/>
          </a:xfrm>
          <a:custGeom>
            <a:avLst/>
            <a:gdLst/>
            <a:ahLst/>
            <a:cxnLst/>
            <a:rect r="r" b="b" t="t" l="l"/>
            <a:pathLst>
              <a:path h="450458" w="1769657">
                <a:moveTo>
                  <a:pt x="0" y="0"/>
                </a:moveTo>
                <a:lnTo>
                  <a:pt x="1769657" y="0"/>
                </a:lnTo>
                <a:lnTo>
                  <a:pt x="1769657" y="450458"/>
                </a:lnTo>
                <a:lnTo>
                  <a:pt x="0" y="4504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81282" y="2368062"/>
            <a:ext cx="16318411" cy="112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96"/>
              </a:lnSpc>
            </a:pPr>
            <a:r>
              <a:rPr lang="en-US" sz="7905">
                <a:solidFill>
                  <a:srgbClr val="C96868"/>
                </a:solidFill>
                <a:latin typeface="Lazydog"/>
                <a:ea typeface="Lazydog"/>
                <a:cs typeface="Lazydog"/>
                <a:sym typeface="Lazydog"/>
              </a:rPr>
              <a:t>DESIGN CHALLENGE 2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69582" y="3824694"/>
            <a:ext cx="14241409" cy="227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3E4242"/>
                </a:solidFill>
                <a:latin typeface="Handy Casual"/>
                <a:ea typeface="Handy Casual"/>
                <a:cs typeface="Handy Casual"/>
                <a:sym typeface="Handy Casual"/>
              </a:rPr>
              <a:t>How can technology make gratitude journaling more interactive and engaging for users who find traditional methods too passive?</a:t>
            </a:r>
          </a:p>
          <a:p>
            <a:pPr algn="just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67917"/>
            <a:ext cx="1296617" cy="1296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676555" y="0"/>
            <a:ext cx="5522130" cy="55221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88885" y="9258300"/>
            <a:ext cx="3198905" cy="3198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>
                <a:alpha val="7372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52483" y="3694408"/>
            <a:ext cx="3008297" cy="5357541"/>
            <a:chOff x="0" y="0"/>
            <a:chExt cx="792309" cy="14110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2309" cy="1411039"/>
            </a:xfrm>
            <a:custGeom>
              <a:avLst/>
              <a:gdLst/>
              <a:ahLst/>
              <a:cxnLst/>
              <a:rect r="r" b="b" t="t" l="l"/>
              <a:pathLst>
                <a:path h="1411039" w="792309">
                  <a:moveTo>
                    <a:pt x="131250" y="0"/>
                  </a:moveTo>
                  <a:lnTo>
                    <a:pt x="661059" y="0"/>
                  </a:lnTo>
                  <a:cubicBezTo>
                    <a:pt x="733546" y="0"/>
                    <a:pt x="792309" y="58762"/>
                    <a:pt x="792309" y="131250"/>
                  </a:cubicBezTo>
                  <a:lnTo>
                    <a:pt x="792309" y="1279790"/>
                  </a:lnTo>
                  <a:cubicBezTo>
                    <a:pt x="792309" y="1314599"/>
                    <a:pt x="778481" y="1347983"/>
                    <a:pt x="753866" y="1372597"/>
                  </a:cubicBezTo>
                  <a:cubicBezTo>
                    <a:pt x="729252" y="1397211"/>
                    <a:pt x="695868" y="1411039"/>
                    <a:pt x="661059" y="1411039"/>
                  </a:cubicBezTo>
                  <a:lnTo>
                    <a:pt x="131250" y="1411039"/>
                  </a:lnTo>
                  <a:cubicBezTo>
                    <a:pt x="58762" y="1411039"/>
                    <a:pt x="0" y="1352277"/>
                    <a:pt x="0" y="1279790"/>
                  </a:cubicBezTo>
                  <a:lnTo>
                    <a:pt x="0" y="131250"/>
                  </a:lnTo>
                  <a:cubicBezTo>
                    <a:pt x="0" y="58762"/>
                    <a:pt x="58762" y="0"/>
                    <a:pt x="131250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792309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74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1819828">
            <a:off x="3819094" y="9204388"/>
            <a:ext cx="1895177" cy="1261154"/>
          </a:xfrm>
          <a:custGeom>
            <a:avLst/>
            <a:gdLst/>
            <a:ahLst/>
            <a:cxnLst/>
            <a:rect r="r" b="b" t="t" l="l"/>
            <a:pathLst>
              <a:path h="1261154" w="1895177">
                <a:moveTo>
                  <a:pt x="0" y="0"/>
                </a:moveTo>
                <a:lnTo>
                  <a:pt x="1895177" y="0"/>
                </a:lnTo>
                <a:lnTo>
                  <a:pt x="1895177" y="1261154"/>
                </a:lnTo>
                <a:lnTo>
                  <a:pt x="0" y="1261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527590" y="852775"/>
            <a:ext cx="2210098" cy="2057400"/>
          </a:xfrm>
          <a:custGeom>
            <a:avLst/>
            <a:gdLst/>
            <a:ahLst/>
            <a:cxnLst/>
            <a:rect r="r" b="b" t="t" l="l"/>
            <a:pathLst>
              <a:path h="2057400" w="2210098">
                <a:moveTo>
                  <a:pt x="0" y="0"/>
                </a:moveTo>
                <a:lnTo>
                  <a:pt x="2210098" y="0"/>
                </a:lnTo>
                <a:lnTo>
                  <a:pt x="22100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01604" y="247921"/>
            <a:ext cx="8708695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0"/>
              </a:lnSpc>
            </a:pPr>
            <a:r>
              <a:rPr lang="en-US" sz="9300">
                <a:solidFill>
                  <a:srgbClr val="7EACB5"/>
                </a:solidFill>
                <a:latin typeface="Lazydog"/>
                <a:ea typeface="Lazydog"/>
                <a:cs typeface="Lazydog"/>
                <a:sym typeface="Lazydog"/>
              </a:rPr>
              <a:t>GRATIMATE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99061" y="9631488"/>
            <a:ext cx="960239" cy="160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24"/>
              </a:lnSpc>
            </a:pPr>
            <a:r>
              <a:rPr lang="en-US" sz="1200">
                <a:solidFill>
                  <a:srgbClr val="FFFCEF"/>
                </a:solidFill>
                <a:latin typeface="Handy Casual"/>
                <a:ea typeface="Handy Casual"/>
                <a:cs typeface="Handy Casual"/>
                <a:sym typeface="Handy Casual"/>
              </a:rPr>
              <a:t>Page | 09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31270" y="786100"/>
            <a:ext cx="4152679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3E4242"/>
                </a:solidFill>
                <a:latin typeface="Handy Casual"/>
                <a:ea typeface="Handy Casual"/>
                <a:cs typeface="Handy Casual"/>
                <a:sym typeface="Handy Casual"/>
              </a:rPr>
              <a:t>Gratitude &amp; Self-Reflection</a:t>
            </a:r>
          </a:p>
          <a:p>
            <a:pPr algn="just">
              <a:lnSpc>
                <a:spcPts val="4339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2201604" y="1585231"/>
            <a:ext cx="12969957" cy="1855338"/>
            <a:chOff x="0" y="0"/>
            <a:chExt cx="3415956" cy="48864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415956" cy="488649"/>
            </a:xfrm>
            <a:custGeom>
              <a:avLst/>
              <a:gdLst/>
              <a:ahLst/>
              <a:cxnLst/>
              <a:rect r="r" b="b" t="t" l="l"/>
              <a:pathLst>
                <a:path h="488649" w="3415956">
                  <a:moveTo>
                    <a:pt x="30443" y="0"/>
                  </a:moveTo>
                  <a:lnTo>
                    <a:pt x="3385514" y="0"/>
                  </a:lnTo>
                  <a:cubicBezTo>
                    <a:pt x="3393587" y="0"/>
                    <a:pt x="3401330" y="3207"/>
                    <a:pt x="3407039" y="8916"/>
                  </a:cubicBezTo>
                  <a:cubicBezTo>
                    <a:pt x="3412749" y="14625"/>
                    <a:pt x="3415956" y="22369"/>
                    <a:pt x="3415956" y="30443"/>
                  </a:cubicBezTo>
                  <a:lnTo>
                    <a:pt x="3415956" y="458206"/>
                  </a:lnTo>
                  <a:cubicBezTo>
                    <a:pt x="3415956" y="466280"/>
                    <a:pt x="3412749" y="474023"/>
                    <a:pt x="3407039" y="479732"/>
                  </a:cubicBezTo>
                  <a:cubicBezTo>
                    <a:pt x="3401330" y="485441"/>
                    <a:pt x="3393587" y="488649"/>
                    <a:pt x="3385514" y="488649"/>
                  </a:cubicBezTo>
                  <a:lnTo>
                    <a:pt x="30443" y="488649"/>
                  </a:lnTo>
                  <a:cubicBezTo>
                    <a:pt x="22369" y="488649"/>
                    <a:pt x="14625" y="485441"/>
                    <a:pt x="8916" y="479732"/>
                  </a:cubicBezTo>
                  <a:cubicBezTo>
                    <a:pt x="3207" y="474023"/>
                    <a:pt x="0" y="466280"/>
                    <a:pt x="0" y="458206"/>
                  </a:cubicBezTo>
                  <a:lnTo>
                    <a:pt x="0" y="30443"/>
                  </a:lnTo>
                  <a:cubicBezTo>
                    <a:pt x="0" y="22369"/>
                    <a:pt x="3207" y="14625"/>
                    <a:pt x="8916" y="8916"/>
                  </a:cubicBezTo>
                  <a:cubicBezTo>
                    <a:pt x="14625" y="3207"/>
                    <a:pt x="22369" y="0"/>
                    <a:pt x="30443" y="0"/>
                  </a:cubicBezTo>
                  <a:close/>
                </a:path>
              </a:pathLst>
            </a:custGeom>
            <a:solidFill>
              <a:srgbClr val="E5C69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3415956" cy="57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  <a:r>
                <a:rPr lang="en-US" sz="2624">
                  <a:solidFill>
                    <a:srgbClr val="221D1A"/>
                  </a:solidFill>
                  <a:latin typeface="Bryndan Write"/>
                  <a:ea typeface="Bryndan Write"/>
                  <a:cs typeface="Bryndan Write"/>
                  <a:sym typeface="Bryndan Write"/>
                </a:rPr>
                <a:t>"AI-powered gratitude journaling! 📝✨ GratiMate helps you track happiness trends, offers mood-based prompts, and encourages positivity. </a:t>
              </a:r>
            </a:p>
            <a:p>
              <a:pPr algn="ctr">
                <a:lnSpc>
                  <a:spcPts val="3674"/>
                </a:lnSpc>
              </a:pPr>
              <a:r>
                <a:rPr lang="en-US" sz="2624">
                  <a:solidFill>
                    <a:srgbClr val="221D1A"/>
                  </a:solidFill>
                  <a:latin typeface="Bryndan Write"/>
                  <a:ea typeface="Bryndan Write"/>
                  <a:cs typeface="Bryndan Write"/>
                  <a:sym typeface="Bryndan Write"/>
                </a:rPr>
                <a:t>#SelfGrowth #AIJournaling"</a:t>
              </a:r>
            </a:p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341730" y="3694408"/>
            <a:ext cx="2892532" cy="5357541"/>
            <a:chOff x="0" y="0"/>
            <a:chExt cx="761819" cy="141103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1819" cy="1411039"/>
            </a:xfrm>
            <a:custGeom>
              <a:avLst/>
              <a:gdLst/>
              <a:ahLst/>
              <a:cxnLst/>
              <a:rect r="r" b="b" t="t" l="l"/>
              <a:pathLst>
                <a:path h="1411039" w="761819">
                  <a:moveTo>
                    <a:pt x="136503" y="0"/>
                  </a:moveTo>
                  <a:lnTo>
                    <a:pt x="625317" y="0"/>
                  </a:lnTo>
                  <a:cubicBezTo>
                    <a:pt x="661519" y="0"/>
                    <a:pt x="696239" y="14381"/>
                    <a:pt x="721838" y="39981"/>
                  </a:cubicBezTo>
                  <a:cubicBezTo>
                    <a:pt x="747438" y="65580"/>
                    <a:pt x="761819" y="100300"/>
                    <a:pt x="761819" y="136503"/>
                  </a:cubicBezTo>
                  <a:lnTo>
                    <a:pt x="761819" y="1274537"/>
                  </a:lnTo>
                  <a:cubicBezTo>
                    <a:pt x="761819" y="1349925"/>
                    <a:pt x="700705" y="1411039"/>
                    <a:pt x="625317" y="1411039"/>
                  </a:cubicBezTo>
                  <a:lnTo>
                    <a:pt x="136503" y="1411039"/>
                  </a:lnTo>
                  <a:cubicBezTo>
                    <a:pt x="61114" y="1411039"/>
                    <a:pt x="0" y="1349925"/>
                    <a:pt x="0" y="1274537"/>
                  </a:cubicBezTo>
                  <a:lnTo>
                    <a:pt x="0" y="136503"/>
                  </a:lnTo>
                  <a:cubicBezTo>
                    <a:pt x="0" y="61114"/>
                    <a:pt x="61114" y="0"/>
                    <a:pt x="136503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761819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989978" y="3694408"/>
            <a:ext cx="2902057" cy="5357541"/>
            <a:chOff x="0" y="0"/>
            <a:chExt cx="764328" cy="14110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4328" cy="1411039"/>
            </a:xfrm>
            <a:custGeom>
              <a:avLst/>
              <a:gdLst/>
              <a:ahLst/>
              <a:cxnLst/>
              <a:rect r="r" b="b" t="t" l="l"/>
              <a:pathLst>
                <a:path h="1411039" w="764328">
                  <a:moveTo>
                    <a:pt x="136054" y="0"/>
                  </a:moveTo>
                  <a:lnTo>
                    <a:pt x="628273" y="0"/>
                  </a:lnTo>
                  <a:cubicBezTo>
                    <a:pt x="703414" y="0"/>
                    <a:pt x="764328" y="60914"/>
                    <a:pt x="764328" y="136054"/>
                  </a:cubicBezTo>
                  <a:lnTo>
                    <a:pt x="764328" y="1274985"/>
                  </a:lnTo>
                  <a:cubicBezTo>
                    <a:pt x="764328" y="1350126"/>
                    <a:pt x="703414" y="1411039"/>
                    <a:pt x="628273" y="1411039"/>
                  </a:cubicBezTo>
                  <a:lnTo>
                    <a:pt x="136054" y="1411039"/>
                  </a:lnTo>
                  <a:cubicBezTo>
                    <a:pt x="60914" y="1411039"/>
                    <a:pt x="0" y="1350126"/>
                    <a:pt x="0" y="1274985"/>
                  </a:cubicBezTo>
                  <a:lnTo>
                    <a:pt x="0" y="136054"/>
                  </a:lnTo>
                  <a:cubicBezTo>
                    <a:pt x="0" y="60914"/>
                    <a:pt x="60914" y="0"/>
                    <a:pt x="136054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764328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863037" y="3694408"/>
            <a:ext cx="3136466" cy="5357541"/>
            <a:chOff x="0" y="0"/>
            <a:chExt cx="826065" cy="14110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6065" cy="1411039"/>
            </a:xfrm>
            <a:custGeom>
              <a:avLst/>
              <a:gdLst/>
              <a:ahLst/>
              <a:cxnLst/>
              <a:rect r="r" b="b" t="t" l="l"/>
              <a:pathLst>
                <a:path h="1411039" w="826065">
                  <a:moveTo>
                    <a:pt x="125886" y="0"/>
                  </a:moveTo>
                  <a:lnTo>
                    <a:pt x="700179" y="0"/>
                  </a:lnTo>
                  <a:cubicBezTo>
                    <a:pt x="769704" y="0"/>
                    <a:pt x="826065" y="56361"/>
                    <a:pt x="826065" y="125886"/>
                  </a:cubicBezTo>
                  <a:lnTo>
                    <a:pt x="826065" y="1285153"/>
                  </a:lnTo>
                  <a:cubicBezTo>
                    <a:pt x="826065" y="1354678"/>
                    <a:pt x="769704" y="1411039"/>
                    <a:pt x="700179" y="1411039"/>
                  </a:cubicBezTo>
                  <a:lnTo>
                    <a:pt x="125886" y="1411039"/>
                  </a:lnTo>
                  <a:cubicBezTo>
                    <a:pt x="56361" y="1411039"/>
                    <a:pt x="0" y="1354678"/>
                    <a:pt x="0" y="1285153"/>
                  </a:cubicBezTo>
                  <a:lnTo>
                    <a:pt x="0" y="125886"/>
                  </a:lnTo>
                  <a:cubicBezTo>
                    <a:pt x="0" y="56361"/>
                    <a:pt x="56361" y="0"/>
                    <a:pt x="125886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826065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3129904" y="3951585"/>
            <a:ext cx="1453455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Needs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65605" y="3999213"/>
            <a:ext cx="2033439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Ranking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64528" y="3999213"/>
            <a:ext cx="1507034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Score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00050" y="4658350"/>
            <a:ext cx="3358397" cy="454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AI-Powered Insights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Mood-Based Gratitude Prompts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Voice Log for Journaling 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Selective Sharing for Motivation  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6163272" y="4851041"/>
            <a:ext cx="1515814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Must Have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124417" y="5832131"/>
            <a:ext cx="1515814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Must Have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934672" y="7032295"/>
            <a:ext cx="1823145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Nice to Have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210153" y="8041945"/>
            <a:ext cx="1272183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Optional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53798" y="5095875"/>
            <a:ext cx="2559844" cy="318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Feasibility</a:t>
            </a:r>
          </a:p>
          <a:p>
            <a:pPr algn="l">
              <a:lnSpc>
                <a:spcPts val="3674"/>
              </a:lnSpc>
            </a:pP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Scalability</a:t>
            </a:r>
          </a:p>
          <a:p>
            <a:pPr algn="l">
              <a:lnSpc>
                <a:spcPts val="3674"/>
              </a:lnSpc>
            </a:pP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Engagement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553854" y="3999213"/>
            <a:ext cx="1754832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Metric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515020" y="5095875"/>
            <a:ext cx="214164" cy="318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  <a:p>
            <a:pPr algn="l">
              <a:lnSpc>
                <a:spcPts val="3674"/>
              </a:lnSpc>
            </a:pP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  <a:p>
            <a:pPr algn="l">
              <a:lnSpc>
                <a:spcPts val="3674"/>
              </a:lnSpc>
            </a:pP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498483" y="9251884"/>
            <a:ext cx="3399163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3E4242"/>
                </a:solidFill>
                <a:latin typeface="Bobby Jones"/>
                <a:ea typeface="Bobby Jones"/>
                <a:cs typeface="Bobby Jones"/>
                <a:sym typeface="Bobby Jones"/>
              </a:rPr>
              <a:t>Total Score: 33/40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10992" y="8426925"/>
            <a:ext cx="1296617" cy="1296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9890" y="8049844"/>
            <a:ext cx="3961920" cy="39619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97273" y="6523027"/>
            <a:ext cx="4424379" cy="4424361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947627" y="-1081645"/>
            <a:ext cx="2547065" cy="254706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9551766">
            <a:off x="3896726" y="7104379"/>
            <a:ext cx="565923" cy="912779"/>
          </a:xfrm>
          <a:custGeom>
            <a:avLst/>
            <a:gdLst/>
            <a:ahLst/>
            <a:cxnLst/>
            <a:rect r="r" b="b" t="t" l="l"/>
            <a:pathLst>
              <a:path h="912779" w="565923">
                <a:moveTo>
                  <a:pt x="0" y="0"/>
                </a:moveTo>
                <a:lnTo>
                  <a:pt x="565922" y="0"/>
                </a:lnTo>
                <a:lnTo>
                  <a:pt x="565922" y="912778"/>
                </a:lnTo>
                <a:lnTo>
                  <a:pt x="0" y="912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942218">
            <a:off x="838235" y="5381876"/>
            <a:ext cx="686093" cy="1106602"/>
          </a:xfrm>
          <a:custGeom>
            <a:avLst/>
            <a:gdLst/>
            <a:ahLst/>
            <a:cxnLst/>
            <a:rect r="r" b="b" t="t" l="l"/>
            <a:pathLst>
              <a:path h="1106602" w="686093">
                <a:moveTo>
                  <a:pt x="0" y="0"/>
                </a:moveTo>
                <a:lnTo>
                  <a:pt x="686093" y="0"/>
                </a:lnTo>
                <a:lnTo>
                  <a:pt x="686093" y="1106602"/>
                </a:lnTo>
                <a:lnTo>
                  <a:pt x="0" y="1106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69245" y="7637443"/>
            <a:ext cx="1769657" cy="450458"/>
          </a:xfrm>
          <a:custGeom>
            <a:avLst/>
            <a:gdLst/>
            <a:ahLst/>
            <a:cxnLst/>
            <a:rect r="r" b="b" t="t" l="l"/>
            <a:pathLst>
              <a:path h="450458" w="1769657">
                <a:moveTo>
                  <a:pt x="0" y="0"/>
                </a:moveTo>
                <a:lnTo>
                  <a:pt x="1769657" y="0"/>
                </a:lnTo>
                <a:lnTo>
                  <a:pt x="1769657" y="450458"/>
                </a:lnTo>
                <a:lnTo>
                  <a:pt x="0" y="4504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85162" y="7976467"/>
            <a:ext cx="1769657" cy="450458"/>
          </a:xfrm>
          <a:custGeom>
            <a:avLst/>
            <a:gdLst/>
            <a:ahLst/>
            <a:cxnLst/>
            <a:rect r="r" b="b" t="t" l="l"/>
            <a:pathLst>
              <a:path h="450458" w="1769657">
                <a:moveTo>
                  <a:pt x="0" y="0"/>
                </a:moveTo>
                <a:lnTo>
                  <a:pt x="1769657" y="0"/>
                </a:lnTo>
                <a:lnTo>
                  <a:pt x="1769657" y="450458"/>
                </a:lnTo>
                <a:lnTo>
                  <a:pt x="0" y="4504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81282" y="2368062"/>
            <a:ext cx="16318411" cy="112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96"/>
              </a:lnSpc>
            </a:pPr>
            <a:r>
              <a:rPr lang="en-US" sz="7905">
                <a:solidFill>
                  <a:srgbClr val="C96868"/>
                </a:solidFill>
                <a:latin typeface="Lazydog"/>
                <a:ea typeface="Lazydog"/>
                <a:cs typeface="Lazydog"/>
                <a:sym typeface="Lazydog"/>
              </a:rPr>
              <a:t>DESIGN CHALLENGE 3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69582" y="3824694"/>
            <a:ext cx="14241409" cy="151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3E4242"/>
                </a:solidFill>
                <a:latin typeface="Handy Casual"/>
                <a:ea typeface="Handy Casual"/>
                <a:cs typeface="Handy Casual"/>
                <a:sym typeface="Handy Casual"/>
              </a:rPr>
              <a:t>How can technology encourage small acts of kindness and reinforce positive behavior through gamification?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67917"/>
            <a:ext cx="1296617" cy="1296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676555" y="0"/>
            <a:ext cx="5522130" cy="55221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88885" y="9258300"/>
            <a:ext cx="3198905" cy="3198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>
                <a:alpha val="7372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01604" y="3634380"/>
            <a:ext cx="3592446" cy="5338809"/>
            <a:chOff x="0" y="0"/>
            <a:chExt cx="946159" cy="14061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46159" cy="1406106"/>
            </a:xfrm>
            <a:custGeom>
              <a:avLst/>
              <a:gdLst/>
              <a:ahLst/>
              <a:cxnLst/>
              <a:rect r="r" b="b" t="t" l="l"/>
              <a:pathLst>
                <a:path h="1406106" w="946159">
                  <a:moveTo>
                    <a:pt x="109908" y="0"/>
                  </a:moveTo>
                  <a:lnTo>
                    <a:pt x="836251" y="0"/>
                  </a:lnTo>
                  <a:cubicBezTo>
                    <a:pt x="865400" y="0"/>
                    <a:pt x="893356" y="11580"/>
                    <a:pt x="913967" y="32191"/>
                  </a:cubicBezTo>
                  <a:cubicBezTo>
                    <a:pt x="934579" y="52803"/>
                    <a:pt x="946159" y="80758"/>
                    <a:pt x="946159" y="109908"/>
                  </a:cubicBezTo>
                  <a:lnTo>
                    <a:pt x="946159" y="1296198"/>
                  </a:lnTo>
                  <a:cubicBezTo>
                    <a:pt x="946159" y="1356899"/>
                    <a:pt x="896951" y="1406106"/>
                    <a:pt x="836251" y="1406106"/>
                  </a:cubicBezTo>
                  <a:lnTo>
                    <a:pt x="109908" y="1406106"/>
                  </a:lnTo>
                  <a:cubicBezTo>
                    <a:pt x="49207" y="1406106"/>
                    <a:pt x="0" y="1356899"/>
                    <a:pt x="0" y="1296198"/>
                  </a:cubicBezTo>
                  <a:lnTo>
                    <a:pt x="0" y="109908"/>
                  </a:lnTo>
                  <a:cubicBezTo>
                    <a:pt x="0" y="49207"/>
                    <a:pt x="49207" y="0"/>
                    <a:pt x="109908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46159" cy="1463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74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1819828">
            <a:off x="3819094" y="9204388"/>
            <a:ext cx="1895177" cy="1261154"/>
          </a:xfrm>
          <a:custGeom>
            <a:avLst/>
            <a:gdLst/>
            <a:ahLst/>
            <a:cxnLst/>
            <a:rect r="r" b="b" t="t" l="l"/>
            <a:pathLst>
              <a:path h="1261154" w="1895177">
                <a:moveTo>
                  <a:pt x="0" y="0"/>
                </a:moveTo>
                <a:lnTo>
                  <a:pt x="1895177" y="0"/>
                </a:lnTo>
                <a:lnTo>
                  <a:pt x="1895177" y="1261154"/>
                </a:lnTo>
                <a:lnTo>
                  <a:pt x="0" y="1261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527590" y="852775"/>
            <a:ext cx="2210098" cy="2057400"/>
          </a:xfrm>
          <a:custGeom>
            <a:avLst/>
            <a:gdLst/>
            <a:ahLst/>
            <a:cxnLst/>
            <a:rect r="r" b="b" t="t" l="l"/>
            <a:pathLst>
              <a:path h="2057400" w="2210098">
                <a:moveTo>
                  <a:pt x="0" y="0"/>
                </a:moveTo>
                <a:lnTo>
                  <a:pt x="2210098" y="0"/>
                </a:lnTo>
                <a:lnTo>
                  <a:pt x="22100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01604" y="247921"/>
            <a:ext cx="8708695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0"/>
              </a:lnSpc>
            </a:pPr>
            <a:r>
              <a:rPr lang="en-US" sz="9300">
                <a:solidFill>
                  <a:srgbClr val="7EACB5"/>
                </a:solidFill>
                <a:latin typeface="Lazydog"/>
                <a:ea typeface="Lazydog"/>
                <a:cs typeface="Lazydog"/>
                <a:sym typeface="Lazydog"/>
              </a:rPr>
              <a:t>DAILY SMILE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99061" y="9631488"/>
            <a:ext cx="960239" cy="160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24"/>
              </a:lnSpc>
            </a:pPr>
            <a:r>
              <a:rPr lang="en-US" sz="1200">
                <a:solidFill>
                  <a:srgbClr val="FFFCEF"/>
                </a:solidFill>
                <a:latin typeface="Handy Casual"/>
                <a:ea typeface="Handy Casual"/>
                <a:cs typeface="Handy Casual"/>
                <a:sym typeface="Handy Casual"/>
              </a:rPr>
              <a:t>Page | 09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08460" y="811801"/>
            <a:ext cx="4152679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3E4242"/>
                </a:solidFill>
                <a:latin typeface="Handy Casual"/>
                <a:ea typeface="Handy Casual"/>
                <a:cs typeface="Handy Casual"/>
                <a:sym typeface="Handy Casual"/>
              </a:rPr>
              <a:t>Kindness &amp; Well-being</a:t>
            </a:r>
          </a:p>
          <a:p>
            <a:pPr algn="just">
              <a:lnSpc>
                <a:spcPts val="4339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2201604" y="1585231"/>
            <a:ext cx="12969957" cy="1782771"/>
            <a:chOff x="0" y="0"/>
            <a:chExt cx="3415956" cy="4695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415956" cy="469536"/>
            </a:xfrm>
            <a:custGeom>
              <a:avLst/>
              <a:gdLst/>
              <a:ahLst/>
              <a:cxnLst/>
              <a:rect r="r" b="b" t="t" l="l"/>
              <a:pathLst>
                <a:path h="469536" w="3415956">
                  <a:moveTo>
                    <a:pt x="30443" y="0"/>
                  </a:moveTo>
                  <a:lnTo>
                    <a:pt x="3385514" y="0"/>
                  </a:lnTo>
                  <a:cubicBezTo>
                    <a:pt x="3393587" y="0"/>
                    <a:pt x="3401330" y="3207"/>
                    <a:pt x="3407039" y="8916"/>
                  </a:cubicBezTo>
                  <a:cubicBezTo>
                    <a:pt x="3412749" y="14625"/>
                    <a:pt x="3415956" y="22369"/>
                    <a:pt x="3415956" y="30443"/>
                  </a:cubicBezTo>
                  <a:lnTo>
                    <a:pt x="3415956" y="439094"/>
                  </a:lnTo>
                  <a:cubicBezTo>
                    <a:pt x="3415956" y="447168"/>
                    <a:pt x="3412749" y="454911"/>
                    <a:pt x="3407039" y="460620"/>
                  </a:cubicBezTo>
                  <a:cubicBezTo>
                    <a:pt x="3401330" y="466329"/>
                    <a:pt x="3393587" y="469536"/>
                    <a:pt x="3385514" y="469536"/>
                  </a:cubicBezTo>
                  <a:lnTo>
                    <a:pt x="30443" y="469536"/>
                  </a:lnTo>
                  <a:cubicBezTo>
                    <a:pt x="22369" y="469536"/>
                    <a:pt x="14625" y="466329"/>
                    <a:pt x="8916" y="460620"/>
                  </a:cubicBezTo>
                  <a:cubicBezTo>
                    <a:pt x="3207" y="454911"/>
                    <a:pt x="0" y="447168"/>
                    <a:pt x="0" y="439094"/>
                  </a:cubicBezTo>
                  <a:lnTo>
                    <a:pt x="0" y="30443"/>
                  </a:lnTo>
                  <a:cubicBezTo>
                    <a:pt x="0" y="22369"/>
                    <a:pt x="3207" y="14625"/>
                    <a:pt x="8916" y="8916"/>
                  </a:cubicBezTo>
                  <a:cubicBezTo>
                    <a:pt x="14625" y="3207"/>
                    <a:pt x="22369" y="0"/>
                    <a:pt x="30443" y="0"/>
                  </a:cubicBezTo>
                  <a:close/>
                </a:path>
              </a:pathLst>
            </a:custGeom>
            <a:solidFill>
              <a:srgbClr val="E5C69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3415956" cy="555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  <a:r>
                <a:rPr lang="en-US" sz="2624">
                  <a:solidFill>
                    <a:srgbClr val="221D1A"/>
                  </a:solidFill>
                  <a:latin typeface="Bryndan Write"/>
                  <a:ea typeface="Bryndan Write"/>
                  <a:cs typeface="Bryndan Write"/>
                  <a:sym typeface="Bryndan Write"/>
                </a:rPr>
                <a:t>“One small act of kindness a day can change the world! 🌍✨ Daily Smile gamifies kindness, helping you track and share your impact.</a:t>
              </a:r>
            </a:p>
            <a:p>
              <a:pPr algn="ctr">
                <a:lnSpc>
                  <a:spcPts val="3674"/>
                </a:lnSpc>
              </a:pPr>
              <a:r>
                <a:rPr lang="en-US" sz="2624">
                  <a:solidFill>
                    <a:srgbClr val="221D1A"/>
                  </a:solidFill>
                  <a:latin typeface="Bryndan Write"/>
                  <a:ea typeface="Bryndan Write"/>
                  <a:cs typeface="Bryndan Write"/>
                  <a:sym typeface="Bryndan Write"/>
                </a:rPr>
                <a:t>#KindnessMatters #DailySmileApp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688632" y="3634380"/>
            <a:ext cx="2892532" cy="5357541"/>
            <a:chOff x="0" y="0"/>
            <a:chExt cx="761819" cy="141103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1819" cy="1411039"/>
            </a:xfrm>
            <a:custGeom>
              <a:avLst/>
              <a:gdLst/>
              <a:ahLst/>
              <a:cxnLst/>
              <a:rect r="r" b="b" t="t" l="l"/>
              <a:pathLst>
                <a:path h="1411039" w="761819">
                  <a:moveTo>
                    <a:pt x="136503" y="0"/>
                  </a:moveTo>
                  <a:lnTo>
                    <a:pt x="625317" y="0"/>
                  </a:lnTo>
                  <a:cubicBezTo>
                    <a:pt x="661519" y="0"/>
                    <a:pt x="696239" y="14381"/>
                    <a:pt x="721838" y="39981"/>
                  </a:cubicBezTo>
                  <a:cubicBezTo>
                    <a:pt x="747438" y="65580"/>
                    <a:pt x="761819" y="100300"/>
                    <a:pt x="761819" y="136503"/>
                  </a:cubicBezTo>
                  <a:lnTo>
                    <a:pt x="761819" y="1274537"/>
                  </a:lnTo>
                  <a:cubicBezTo>
                    <a:pt x="761819" y="1349925"/>
                    <a:pt x="700705" y="1411039"/>
                    <a:pt x="625317" y="1411039"/>
                  </a:cubicBezTo>
                  <a:lnTo>
                    <a:pt x="136503" y="1411039"/>
                  </a:lnTo>
                  <a:cubicBezTo>
                    <a:pt x="61114" y="1411039"/>
                    <a:pt x="0" y="1349925"/>
                    <a:pt x="0" y="1274537"/>
                  </a:cubicBezTo>
                  <a:lnTo>
                    <a:pt x="0" y="136503"/>
                  </a:lnTo>
                  <a:cubicBezTo>
                    <a:pt x="0" y="61114"/>
                    <a:pt x="61114" y="0"/>
                    <a:pt x="136503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761819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943788" y="3694408"/>
            <a:ext cx="2902057" cy="5357541"/>
            <a:chOff x="0" y="0"/>
            <a:chExt cx="764328" cy="14110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4328" cy="1411039"/>
            </a:xfrm>
            <a:custGeom>
              <a:avLst/>
              <a:gdLst/>
              <a:ahLst/>
              <a:cxnLst/>
              <a:rect r="r" b="b" t="t" l="l"/>
              <a:pathLst>
                <a:path h="1411039" w="764328">
                  <a:moveTo>
                    <a:pt x="136054" y="0"/>
                  </a:moveTo>
                  <a:lnTo>
                    <a:pt x="628273" y="0"/>
                  </a:lnTo>
                  <a:cubicBezTo>
                    <a:pt x="703414" y="0"/>
                    <a:pt x="764328" y="60914"/>
                    <a:pt x="764328" y="136054"/>
                  </a:cubicBezTo>
                  <a:lnTo>
                    <a:pt x="764328" y="1274985"/>
                  </a:lnTo>
                  <a:cubicBezTo>
                    <a:pt x="764328" y="1350126"/>
                    <a:pt x="703414" y="1411039"/>
                    <a:pt x="628273" y="1411039"/>
                  </a:cubicBezTo>
                  <a:lnTo>
                    <a:pt x="136054" y="1411039"/>
                  </a:lnTo>
                  <a:cubicBezTo>
                    <a:pt x="60914" y="1411039"/>
                    <a:pt x="0" y="1350126"/>
                    <a:pt x="0" y="1274985"/>
                  </a:cubicBezTo>
                  <a:lnTo>
                    <a:pt x="0" y="136054"/>
                  </a:lnTo>
                  <a:cubicBezTo>
                    <a:pt x="0" y="60914"/>
                    <a:pt x="60914" y="0"/>
                    <a:pt x="136054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764328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863037" y="3694408"/>
            <a:ext cx="3136466" cy="5357541"/>
            <a:chOff x="0" y="0"/>
            <a:chExt cx="826065" cy="14110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6065" cy="1411039"/>
            </a:xfrm>
            <a:custGeom>
              <a:avLst/>
              <a:gdLst/>
              <a:ahLst/>
              <a:cxnLst/>
              <a:rect r="r" b="b" t="t" l="l"/>
              <a:pathLst>
                <a:path h="1411039" w="826065">
                  <a:moveTo>
                    <a:pt x="125886" y="0"/>
                  </a:moveTo>
                  <a:lnTo>
                    <a:pt x="700179" y="0"/>
                  </a:lnTo>
                  <a:cubicBezTo>
                    <a:pt x="769704" y="0"/>
                    <a:pt x="826065" y="56361"/>
                    <a:pt x="826065" y="125886"/>
                  </a:cubicBezTo>
                  <a:lnTo>
                    <a:pt x="826065" y="1285153"/>
                  </a:lnTo>
                  <a:cubicBezTo>
                    <a:pt x="826065" y="1354678"/>
                    <a:pt x="769704" y="1411039"/>
                    <a:pt x="700179" y="1411039"/>
                  </a:cubicBezTo>
                  <a:lnTo>
                    <a:pt x="125886" y="1411039"/>
                  </a:lnTo>
                  <a:cubicBezTo>
                    <a:pt x="56361" y="1411039"/>
                    <a:pt x="0" y="1354678"/>
                    <a:pt x="0" y="1285153"/>
                  </a:cubicBezTo>
                  <a:lnTo>
                    <a:pt x="0" y="125886"/>
                  </a:lnTo>
                  <a:cubicBezTo>
                    <a:pt x="0" y="56361"/>
                    <a:pt x="56361" y="0"/>
                    <a:pt x="125886" y="0"/>
                  </a:cubicBezTo>
                  <a:close/>
                </a:path>
              </a:pathLst>
            </a:custGeom>
            <a:solidFill>
              <a:srgbClr val="EFB1B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826065" cy="146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3129904" y="3951585"/>
            <a:ext cx="1453455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Needs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65605" y="3999213"/>
            <a:ext cx="2033439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Ranking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553854" y="3999213"/>
            <a:ext cx="1754832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Metric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04328" y="3951585"/>
            <a:ext cx="1507034" cy="6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Score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70672" y="4886950"/>
            <a:ext cx="3664000" cy="408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Daily Kindness Challenge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Smile Tracker to Log Actions 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Inspirational Quotes &amp; Stories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Shareable Kindness Reports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6088337" y="4900605"/>
            <a:ext cx="1515814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Must Have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088337" y="5817187"/>
            <a:ext cx="1515814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Must Have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934672" y="6733769"/>
            <a:ext cx="1823145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Nice to Have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246233" y="7840975"/>
            <a:ext cx="1272183" cy="4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Optional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153798" y="5095875"/>
            <a:ext cx="2559844" cy="318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Feasibility</a:t>
            </a:r>
          </a:p>
          <a:p>
            <a:pPr algn="l">
              <a:lnSpc>
                <a:spcPts val="3674"/>
              </a:lnSpc>
            </a:pP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Scalability</a:t>
            </a:r>
          </a:p>
          <a:p>
            <a:pPr algn="l">
              <a:lnSpc>
                <a:spcPts val="3674"/>
              </a:lnSpc>
            </a:pPr>
          </a:p>
          <a:p>
            <a:pPr algn="l" marL="566614" indent="-283307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Engagement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180603" y="5095875"/>
            <a:ext cx="214213" cy="318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  <a:p>
            <a:pPr algn="l">
              <a:lnSpc>
                <a:spcPts val="3674"/>
              </a:lnSpc>
            </a:pP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  <a:p>
            <a:pPr algn="l">
              <a:lnSpc>
                <a:spcPts val="3674"/>
              </a:lnSpc>
            </a:pP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498483" y="9251884"/>
            <a:ext cx="3399163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3E4242"/>
                </a:solidFill>
                <a:latin typeface="Bobby Jones"/>
                <a:ea typeface="Bobby Jones"/>
                <a:cs typeface="Bobby Jones"/>
                <a:sym typeface="Bobby Jones"/>
              </a:rPr>
              <a:t>Total Score: 33/40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63823" y="-889328"/>
            <a:ext cx="3562544" cy="35625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A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88535" y="7992957"/>
            <a:ext cx="3407678" cy="34076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ACB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45557" y="2968491"/>
            <a:ext cx="7996887" cy="355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93"/>
              </a:lnSpc>
            </a:pPr>
            <a:r>
              <a:rPr lang="en-US" sz="12630">
                <a:solidFill>
                  <a:srgbClr val="C96868"/>
                </a:solidFill>
                <a:latin typeface="Lazydog"/>
                <a:ea typeface="Lazydog"/>
                <a:cs typeface="Lazydog"/>
                <a:sym typeface="Lazydog"/>
              </a:rPr>
              <a:t>THANK YOU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38792" y="7266592"/>
            <a:ext cx="657527" cy="65752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686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4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55141">
            <a:off x="12457158" y="2771275"/>
            <a:ext cx="1343557" cy="1529930"/>
          </a:xfrm>
          <a:custGeom>
            <a:avLst/>
            <a:gdLst/>
            <a:ahLst/>
            <a:cxnLst/>
            <a:rect r="r" b="b" t="t" l="l"/>
            <a:pathLst>
              <a:path h="1529930" w="1343557">
                <a:moveTo>
                  <a:pt x="0" y="0"/>
                </a:moveTo>
                <a:lnTo>
                  <a:pt x="1343557" y="0"/>
                </a:lnTo>
                <a:lnTo>
                  <a:pt x="1343557" y="1529930"/>
                </a:lnTo>
                <a:lnTo>
                  <a:pt x="0" y="1529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163823" y="5143500"/>
            <a:ext cx="1448083" cy="1008392"/>
          </a:xfrm>
          <a:custGeom>
            <a:avLst/>
            <a:gdLst/>
            <a:ahLst/>
            <a:cxnLst/>
            <a:rect r="r" b="b" t="t" l="l"/>
            <a:pathLst>
              <a:path h="1008392" w="1448083">
                <a:moveTo>
                  <a:pt x="0" y="0"/>
                </a:moveTo>
                <a:lnTo>
                  <a:pt x="1448083" y="0"/>
                </a:lnTo>
                <a:lnTo>
                  <a:pt x="1448083" y="1008392"/>
                </a:lnTo>
                <a:lnTo>
                  <a:pt x="0" y="1008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DAGg4S6Ey7c</dc:identifier>
  <dcterms:modified xsi:type="dcterms:W3CDTF">2011-08-01T06:04:30Z</dcterms:modified>
  <cp:revision>1</cp:revision>
  <dc:title>Design Minds</dc:title>
</cp:coreProperties>
</file>