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9"/>
  </p:handoutMasterIdLst>
  <p:sldIdLst>
    <p:sldId id="282" r:id="rId2"/>
    <p:sldId id="275" r:id="rId3"/>
    <p:sldId id="257" r:id="rId4"/>
    <p:sldId id="283" r:id="rId5"/>
    <p:sldId id="291" r:id="rId6"/>
    <p:sldId id="290" r:id="rId7"/>
    <p:sldId id="276" r:id="rId8"/>
    <p:sldId id="258" r:id="rId9"/>
    <p:sldId id="260" r:id="rId10"/>
    <p:sldId id="277" r:id="rId11"/>
    <p:sldId id="288" r:id="rId12"/>
    <p:sldId id="269" r:id="rId13"/>
    <p:sldId id="292" r:id="rId14"/>
    <p:sldId id="293" r:id="rId15"/>
    <p:sldId id="294" r:id="rId16"/>
    <p:sldId id="274" r:id="rId17"/>
    <p:sldId id="267" r:id="rId1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57" autoAdjust="0"/>
    <p:restoredTop sz="90929"/>
  </p:normalViewPr>
  <p:slideViewPr>
    <p:cSldViewPr>
      <p:cViewPr varScale="1">
        <p:scale>
          <a:sx n="77" d="100"/>
          <a:sy n="77" d="100"/>
        </p:scale>
        <p:origin x="108" y="8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CAAB9E9-0529-4438-A854-749DE7B163D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22531" name="Rectangle 3">
            <a:extLst>
              <a:ext uri="{FF2B5EF4-FFF2-40B4-BE49-F238E27FC236}">
                <a16:creationId xmlns:a16="http://schemas.microsoft.com/office/drawing/2014/main" id="{D011945A-8801-455D-BE17-9C480DE5126D}"/>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22532" name="Rectangle 4">
            <a:extLst>
              <a:ext uri="{FF2B5EF4-FFF2-40B4-BE49-F238E27FC236}">
                <a16:creationId xmlns:a16="http://schemas.microsoft.com/office/drawing/2014/main" id="{F17E020B-E5BD-444E-BFAC-43A589E57B23}"/>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22533" name="Rectangle 5">
            <a:extLst>
              <a:ext uri="{FF2B5EF4-FFF2-40B4-BE49-F238E27FC236}">
                <a16:creationId xmlns:a16="http://schemas.microsoft.com/office/drawing/2014/main" id="{414936EE-1056-48AC-9739-10504B6C392D}"/>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5F9E77E3-E767-49BE-8B2C-02B36167E60D}"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4-23T18:46:43.440"/>
    </inkml:context>
    <inkml:brush xml:id="br0">
      <inkml:brushProperty name="width" value="0.05292" units="cm"/>
      <inkml:brushProperty name="height" value="0.05292" units="cm"/>
      <inkml:brushProperty name="color" value="#FF0000"/>
    </inkml:brush>
  </inkml:definitions>
  <inkml:trace contextRef="#ctx0" brushRef="#br0">11781 5029 0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F9F29B1-9C66-44FD-B870-2DC4FC7B1A0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9292722-D4C9-4A1E-85F8-69338CE9B9E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744CD38-5638-4AF7-92B2-0E15F40BF4E8}"/>
              </a:ext>
            </a:extLst>
          </p:cNvPr>
          <p:cNvSpPr>
            <a:spLocks noGrp="1" noChangeArrowheads="1"/>
          </p:cNvSpPr>
          <p:nvPr>
            <p:ph type="sldNum" sz="quarter" idx="12"/>
          </p:nvPr>
        </p:nvSpPr>
        <p:spPr>
          <a:ln/>
        </p:spPr>
        <p:txBody>
          <a:bodyPr/>
          <a:lstStyle>
            <a:lvl1pPr>
              <a:defRPr/>
            </a:lvl1pPr>
          </a:lstStyle>
          <a:p>
            <a:fld id="{47614443-A6A0-4AA5-9638-87B7F00FAC1B}" type="slidenum">
              <a:rPr lang="en-US" altLang="en-US"/>
              <a:pPr/>
              <a:t>‹#›</a:t>
            </a:fld>
            <a:endParaRPr lang="en-US" altLang="en-US"/>
          </a:p>
        </p:txBody>
      </p:sp>
    </p:spTree>
    <p:extLst>
      <p:ext uri="{BB962C8B-B14F-4D97-AF65-F5344CB8AC3E}">
        <p14:creationId xmlns:p14="http://schemas.microsoft.com/office/powerpoint/2010/main" val="3122853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9F8CD14-435C-4D8C-9534-8B48EB0A917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F249243-18A0-42A7-BA4B-4241E87F6F6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E11087E-A0FF-449B-99BE-0919F0353AED}"/>
              </a:ext>
            </a:extLst>
          </p:cNvPr>
          <p:cNvSpPr>
            <a:spLocks noGrp="1" noChangeArrowheads="1"/>
          </p:cNvSpPr>
          <p:nvPr>
            <p:ph type="sldNum" sz="quarter" idx="12"/>
          </p:nvPr>
        </p:nvSpPr>
        <p:spPr>
          <a:ln/>
        </p:spPr>
        <p:txBody>
          <a:bodyPr/>
          <a:lstStyle>
            <a:lvl1pPr>
              <a:defRPr/>
            </a:lvl1pPr>
          </a:lstStyle>
          <a:p>
            <a:fld id="{0593E793-0521-4BF4-93DF-9DDDBC15446B}" type="slidenum">
              <a:rPr lang="en-US" altLang="en-US"/>
              <a:pPr/>
              <a:t>‹#›</a:t>
            </a:fld>
            <a:endParaRPr lang="en-US" altLang="en-US"/>
          </a:p>
        </p:txBody>
      </p:sp>
    </p:spTree>
    <p:extLst>
      <p:ext uri="{BB962C8B-B14F-4D97-AF65-F5344CB8AC3E}">
        <p14:creationId xmlns:p14="http://schemas.microsoft.com/office/powerpoint/2010/main" val="3448193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E8732DD-882F-490B-B07E-F44DC2D0DFA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8CEACE0-166A-4AA4-B8BD-94623845989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DBD8F6A-EB6A-48C2-A71F-C6A35C90B751}"/>
              </a:ext>
            </a:extLst>
          </p:cNvPr>
          <p:cNvSpPr>
            <a:spLocks noGrp="1" noChangeArrowheads="1"/>
          </p:cNvSpPr>
          <p:nvPr>
            <p:ph type="sldNum" sz="quarter" idx="12"/>
          </p:nvPr>
        </p:nvSpPr>
        <p:spPr>
          <a:ln/>
        </p:spPr>
        <p:txBody>
          <a:bodyPr/>
          <a:lstStyle>
            <a:lvl1pPr>
              <a:defRPr/>
            </a:lvl1pPr>
          </a:lstStyle>
          <a:p>
            <a:fld id="{F1B866C7-24D5-4389-B266-714653182A1B}" type="slidenum">
              <a:rPr lang="en-US" altLang="en-US"/>
              <a:pPr/>
              <a:t>‹#›</a:t>
            </a:fld>
            <a:endParaRPr lang="en-US" altLang="en-US"/>
          </a:p>
        </p:txBody>
      </p:sp>
    </p:spTree>
    <p:extLst>
      <p:ext uri="{BB962C8B-B14F-4D97-AF65-F5344CB8AC3E}">
        <p14:creationId xmlns:p14="http://schemas.microsoft.com/office/powerpoint/2010/main" val="2121949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01B81FC-F8A1-4D2A-BF03-2F5712027B8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4A4F9EB-9DAA-48C8-B154-D82ECEE14C1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A0781BF-DC30-4F87-B147-88EEAA6E8BBD}"/>
              </a:ext>
            </a:extLst>
          </p:cNvPr>
          <p:cNvSpPr>
            <a:spLocks noGrp="1" noChangeArrowheads="1"/>
          </p:cNvSpPr>
          <p:nvPr>
            <p:ph type="sldNum" sz="quarter" idx="12"/>
          </p:nvPr>
        </p:nvSpPr>
        <p:spPr>
          <a:ln/>
        </p:spPr>
        <p:txBody>
          <a:bodyPr/>
          <a:lstStyle>
            <a:lvl1pPr>
              <a:defRPr/>
            </a:lvl1pPr>
          </a:lstStyle>
          <a:p>
            <a:fld id="{448B1EAD-5351-4A5C-AC63-B21D0A6DF9A2}" type="slidenum">
              <a:rPr lang="en-US" altLang="en-US"/>
              <a:pPr/>
              <a:t>‹#›</a:t>
            </a:fld>
            <a:endParaRPr lang="en-US" altLang="en-US"/>
          </a:p>
        </p:txBody>
      </p:sp>
    </p:spTree>
    <p:extLst>
      <p:ext uri="{BB962C8B-B14F-4D97-AF65-F5344CB8AC3E}">
        <p14:creationId xmlns:p14="http://schemas.microsoft.com/office/powerpoint/2010/main" val="38280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CBFE443-4107-4251-B328-7D1AF65B726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AFE4E32-A12C-4AD7-A616-6B1D182C1EC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DE599AA-E360-44F5-8556-401C09900209}"/>
              </a:ext>
            </a:extLst>
          </p:cNvPr>
          <p:cNvSpPr>
            <a:spLocks noGrp="1" noChangeArrowheads="1"/>
          </p:cNvSpPr>
          <p:nvPr>
            <p:ph type="sldNum" sz="quarter" idx="12"/>
          </p:nvPr>
        </p:nvSpPr>
        <p:spPr>
          <a:ln/>
        </p:spPr>
        <p:txBody>
          <a:bodyPr/>
          <a:lstStyle>
            <a:lvl1pPr>
              <a:defRPr/>
            </a:lvl1pPr>
          </a:lstStyle>
          <a:p>
            <a:fld id="{59A62CAF-368A-4627-9715-8EECD83394AA}" type="slidenum">
              <a:rPr lang="en-US" altLang="en-US"/>
              <a:pPr/>
              <a:t>‹#›</a:t>
            </a:fld>
            <a:endParaRPr lang="en-US" altLang="en-US"/>
          </a:p>
        </p:txBody>
      </p:sp>
    </p:spTree>
    <p:extLst>
      <p:ext uri="{BB962C8B-B14F-4D97-AF65-F5344CB8AC3E}">
        <p14:creationId xmlns:p14="http://schemas.microsoft.com/office/powerpoint/2010/main" val="1444235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CB52336-5EA0-4DBB-ABFB-183388B24F4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33ADBBB1-5B72-41ED-AE78-B8772AA9634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00B54270-80AB-48A7-A529-E10C2A659C4A}"/>
              </a:ext>
            </a:extLst>
          </p:cNvPr>
          <p:cNvSpPr>
            <a:spLocks noGrp="1" noChangeArrowheads="1"/>
          </p:cNvSpPr>
          <p:nvPr>
            <p:ph type="sldNum" sz="quarter" idx="12"/>
          </p:nvPr>
        </p:nvSpPr>
        <p:spPr>
          <a:ln/>
        </p:spPr>
        <p:txBody>
          <a:bodyPr/>
          <a:lstStyle>
            <a:lvl1pPr>
              <a:defRPr/>
            </a:lvl1pPr>
          </a:lstStyle>
          <a:p>
            <a:fld id="{2B50AB9F-39B4-4629-BD6D-090BB7D160BF}" type="slidenum">
              <a:rPr lang="en-US" altLang="en-US"/>
              <a:pPr/>
              <a:t>‹#›</a:t>
            </a:fld>
            <a:endParaRPr lang="en-US" altLang="en-US"/>
          </a:p>
        </p:txBody>
      </p:sp>
    </p:spTree>
    <p:extLst>
      <p:ext uri="{BB962C8B-B14F-4D97-AF65-F5344CB8AC3E}">
        <p14:creationId xmlns:p14="http://schemas.microsoft.com/office/powerpoint/2010/main" val="18987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C31DF95-5E3F-4E18-A5AF-84AD4E4E24F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8EF0169E-8BD0-4A9C-ABC4-2840CD67144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1C6CE908-5EAE-40BB-828C-CC85D66AB95D}"/>
              </a:ext>
            </a:extLst>
          </p:cNvPr>
          <p:cNvSpPr>
            <a:spLocks noGrp="1" noChangeArrowheads="1"/>
          </p:cNvSpPr>
          <p:nvPr>
            <p:ph type="sldNum" sz="quarter" idx="12"/>
          </p:nvPr>
        </p:nvSpPr>
        <p:spPr>
          <a:ln/>
        </p:spPr>
        <p:txBody>
          <a:bodyPr/>
          <a:lstStyle>
            <a:lvl1pPr>
              <a:defRPr/>
            </a:lvl1pPr>
          </a:lstStyle>
          <a:p>
            <a:fld id="{8F1F9E1D-252A-4004-B55B-F37C1D6E1D68}" type="slidenum">
              <a:rPr lang="en-US" altLang="en-US"/>
              <a:pPr/>
              <a:t>‹#›</a:t>
            </a:fld>
            <a:endParaRPr lang="en-US" altLang="en-US"/>
          </a:p>
        </p:txBody>
      </p:sp>
    </p:spTree>
    <p:extLst>
      <p:ext uri="{BB962C8B-B14F-4D97-AF65-F5344CB8AC3E}">
        <p14:creationId xmlns:p14="http://schemas.microsoft.com/office/powerpoint/2010/main" val="2509725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52DA564-7EE3-43FC-9426-4710E965298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C8B43CA3-3AA8-4CB3-9FDE-1C0E369CDA2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E192074C-BBB6-4ECD-A48E-1FA6BD1D5F20}"/>
              </a:ext>
            </a:extLst>
          </p:cNvPr>
          <p:cNvSpPr>
            <a:spLocks noGrp="1" noChangeArrowheads="1"/>
          </p:cNvSpPr>
          <p:nvPr>
            <p:ph type="sldNum" sz="quarter" idx="12"/>
          </p:nvPr>
        </p:nvSpPr>
        <p:spPr>
          <a:ln/>
        </p:spPr>
        <p:txBody>
          <a:bodyPr/>
          <a:lstStyle>
            <a:lvl1pPr>
              <a:defRPr/>
            </a:lvl1pPr>
          </a:lstStyle>
          <a:p>
            <a:fld id="{039C81E4-4411-4E8C-8B5F-6D29FE10A898}" type="slidenum">
              <a:rPr lang="en-US" altLang="en-US"/>
              <a:pPr/>
              <a:t>‹#›</a:t>
            </a:fld>
            <a:endParaRPr lang="en-US" altLang="en-US"/>
          </a:p>
        </p:txBody>
      </p:sp>
    </p:spTree>
    <p:extLst>
      <p:ext uri="{BB962C8B-B14F-4D97-AF65-F5344CB8AC3E}">
        <p14:creationId xmlns:p14="http://schemas.microsoft.com/office/powerpoint/2010/main" val="281264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947349D-6781-4E66-B96A-3B21AFE922A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E1C61AA9-EA1F-4072-AC97-9ABF29406A6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08FE144F-1125-4417-B520-1E3E8ADA8F1F}"/>
              </a:ext>
            </a:extLst>
          </p:cNvPr>
          <p:cNvSpPr>
            <a:spLocks noGrp="1" noChangeArrowheads="1"/>
          </p:cNvSpPr>
          <p:nvPr>
            <p:ph type="sldNum" sz="quarter" idx="12"/>
          </p:nvPr>
        </p:nvSpPr>
        <p:spPr>
          <a:ln/>
        </p:spPr>
        <p:txBody>
          <a:bodyPr/>
          <a:lstStyle>
            <a:lvl1pPr>
              <a:defRPr/>
            </a:lvl1pPr>
          </a:lstStyle>
          <a:p>
            <a:fld id="{65DA1DD8-CF30-46BE-88AA-FF0FEE5E9912}" type="slidenum">
              <a:rPr lang="en-US" altLang="en-US"/>
              <a:pPr/>
              <a:t>‹#›</a:t>
            </a:fld>
            <a:endParaRPr lang="en-US" altLang="en-US"/>
          </a:p>
        </p:txBody>
      </p:sp>
    </p:spTree>
    <p:extLst>
      <p:ext uri="{BB962C8B-B14F-4D97-AF65-F5344CB8AC3E}">
        <p14:creationId xmlns:p14="http://schemas.microsoft.com/office/powerpoint/2010/main" val="347614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1F89786-24EA-4630-AF47-C7107D5A5D6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DFBB54B8-2291-4AB6-B007-369C17B2CFA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88BD0BBA-3B09-4806-86E9-1B9BD0E84915}"/>
              </a:ext>
            </a:extLst>
          </p:cNvPr>
          <p:cNvSpPr>
            <a:spLocks noGrp="1" noChangeArrowheads="1"/>
          </p:cNvSpPr>
          <p:nvPr>
            <p:ph type="sldNum" sz="quarter" idx="12"/>
          </p:nvPr>
        </p:nvSpPr>
        <p:spPr>
          <a:ln/>
        </p:spPr>
        <p:txBody>
          <a:bodyPr/>
          <a:lstStyle>
            <a:lvl1pPr>
              <a:defRPr/>
            </a:lvl1pPr>
          </a:lstStyle>
          <a:p>
            <a:fld id="{FD76E0BD-DB68-48EF-84FE-C853A3A554C4}" type="slidenum">
              <a:rPr lang="en-US" altLang="en-US"/>
              <a:pPr/>
              <a:t>‹#›</a:t>
            </a:fld>
            <a:endParaRPr lang="en-US" altLang="en-US"/>
          </a:p>
        </p:txBody>
      </p:sp>
    </p:spTree>
    <p:extLst>
      <p:ext uri="{BB962C8B-B14F-4D97-AF65-F5344CB8AC3E}">
        <p14:creationId xmlns:p14="http://schemas.microsoft.com/office/powerpoint/2010/main" val="1460759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2E02974-C215-4889-A380-A6CD05E9D21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DBDC50F6-A42D-434E-B026-8D4A0D4DBEE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C6B9B419-DFC3-4CBC-95E1-8B65C7EA61DA}"/>
              </a:ext>
            </a:extLst>
          </p:cNvPr>
          <p:cNvSpPr>
            <a:spLocks noGrp="1" noChangeArrowheads="1"/>
          </p:cNvSpPr>
          <p:nvPr>
            <p:ph type="sldNum" sz="quarter" idx="12"/>
          </p:nvPr>
        </p:nvSpPr>
        <p:spPr>
          <a:ln/>
        </p:spPr>
        <p:txBody>
          <a:bodyPr/>
          <a:lstStyle>
            <a:lvl1pPr>
              <a:defRPr/>
            </a:lvl1pPr>
          </a:lstStyle>
          <a:p>
            <a:fld id="{957188C4-8237-4B74-AC10-497F5E3AEC97}" type="slidenum">
              <a:rPr lang="en-US" altLang="en-US"/>
              <a:pPr/>
              <a:t>‹#›</a:t>
            </a:fld>
            <a:endParaRPr lang="en-US" altLang="en-US"/>
          </a:p>
        </p:txBody>
      </p:sp>
    </p:spTree>
    <p:extLst>
      <p:ext uri="{BB962C8B-B14F-4D97-AF65-F5344CB8AC3E}">
        <p14:creationId xmlns:p14="http://schemas.microsoft.com/office/powerpoint/2010/main" val="285771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CB4ACE4-D451-4C58-B9A2-D21CD0CD23B7}"/>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9835158-7731-4A5C-A841-C647EB64AC61}"/>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C70299A5-2D64-43AF-803F-1B3AA1BED723}"/>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a:extLst>
              <a:ext uri="{FF2B5EF4-FFF2-40B4-BE49-F238E27FC236}">
                <a16:creationId xmlns:a16="http://schemas.microsoft.com/office/drawing/2014/main" id="{D35DB80E-F63D-42AD-975A-29DD137A7F74}"/>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a:extLst>
              <a:ext uri="{FF2B5EF4-FFF2-40B4-BE49-F238E27FC236}">
                <a16:creationId xmlns:a16="http://schemas.microsoft.com/office/drawing/2014/main" id="{4D7E8B4E-E739-4A64-B21E-F81E60A52C85}"/>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ED1E345A-08C1-4C3D-9E8F-509A876E50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4.x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E31DBC6-4CE2-48AA-864F-32C200B5FEEC}"/>
              </a:ext>
            </a:extLst>
          </p:cNvPr>
          <p:cNvSpPr>
            <a:spLocks noGrp="1" noChangeArrowheads="1"/>
          </p:cNvSpPr>
          <p:nvPr>
            <p:ph type="title"/>
          </p:nvPr>
        </p:nvSpPr>
        <p:spPr/>
        <p:txBody>
          <a:bodyPr/>
          <a:lstStyle/>
          <a:p>
            <a:pPr eaLnBrk="1" hangingPunct="1"/>
            <a:br>
              <a:rPr lang="en-US" altLang="en-US" sz="4000"/>
            </a:br>
            <a:r>
              <a:rPr lang="en-US" altLang="en-US" sz="4000"/>
              <a:t>Genetic Algorithms</a:t>
            </a:r>
          </a:p>
        </p:txBody>
      </p:sp>
      <p:sp>
        <p:nvSpPr>
          <p:cNvPr id="3075" name="Rectangle 3">
            <a:extLst>
              <a:ext uri="{FF2B5EF4-FFF2-40B4-BE49-F238E27FC236}">
                <a16:creationId xmlns:a16="http://schemas.microsoft.com/office/drawing/2014/main" id="{2ABFAAFE-E2FB-44C6-8216-E16E8115BE9A}"/>
              </a:ext>
            </a:extLst>
          </p:cNvPr>
          <p:cNvSpPr>
            <a:spLocks noGrp="1" noChangeArrowheads="1"/>
          </p:cNvSpPr>
          <p:nvPr>
            <p:ph type="body" idx="1"/>
          </p:nvPr>
        </p:nvSpPr>
        <p:spPr/>
        <p:txBody>
          <a:bodyPr/>
          <a:lstStyle/>
          <a:p>
            <a:pPr eaLnBrk="1" hangingPunct="1">
              <a:buFontTx/>
              <a:buNone/>
            </a:pPr>
            <a:endParaRPr lang="en-US" altLang="en-US">
              <a:cs typeface="Times New Roman" panose="02020603050405020304" pitchFamily="18" charset="0"/>
            </a:endParaRPr>
          </a:p>
          <a:p>
            <a:pPr eaLnBrk="1" hangingPunct="1"/>
            <a:r>
              <a:rPr lang="en-US" altLang="en-US">
                <a:cs typeface="Times New Roman" panose="02020603050405020304" pitchFamily="18" charset="0"/>
              </a:rPr>
              <a:t>GA is a kind of heuristic search procedure inspired by natural selection and genetics. This was developed by John Holland and his colleagues </a:t>
            </a:r>
          </a:p>
          <a:p>
            <a:pPr eaLnBrk="1" hangingPunct="1"/>
            <a:endParaRPr lang="en-US" altLang="en-US">
              <a:cs typeface="Times New Roman" panose="02020603050405020304" pitchFamily="18" charset="0"/>
            </a:endParaRPr>
          </a:p>
          <a:p>
            <a:pPr eaLnBrk="1" hangingPunct="1"/>
            <a:r>
              <a:rPr lang="en-US" altLang="en-US" sz="2000">
                <a:cs typeface="Times New Roman" panose="02020603050405020304" pitchFamily="18" charset="0"/>
              </a:rPr>
              <a:t>(Davis L., Handbook of Genetic Algorithms, Van Nostrand Reinhold, 1991) </a:t>
            </a:r>
            <a:endParaRPr lang="en-US" altLang="en-US" sz="2000"/>
          </a:p>
          <a:p>
            <a:pPr eaLnBrk="1" hangingPunct="1"/>
            <a:endParaRPr lang="en-US" altLang="en-US" sz="2000"/>
          </a:p>
          <a:p>
            <a:pPr eaLnBrk="1" hangingPunct="1"/>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18956"/>
    </mc:Choice>
    <mc:Fallback xmlns="">
      <p:transition spd="slow" advTm="1895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4F0045B-85B0-4776-934F-CB15A5302C10}"/>
              </a:ext>
            </a:extLst>
          </p:cNvPr>
          <p:cNvSpPr>
            <a:spLocks noGrp="1" noChangeArrowheads="1"/>
          </p:cNvSpPr>
          <p:nvPr>
            <p:ph type="title"/>
          </p:nvPr>
        </p:nvSpPr>
        <p:spPr>
          <a:xfrm>
            <a:off x="685800" y="304800"/>
            <a:ext cx="7772400" cy="1143000"/>
          </a:xfrm>
        </p:spPr>
        <p:txBody>
          <a:bodyPr/>
          <a:lstStyle/>
          <a:p>
            <a:pPr eaLnBrk="1" hangingPunct="1"/>
            <a:r>
              <a:rPr lang="en-US" altLang="en-US" dirty="0">
                <a:cs typeface="Times New Roman" panose="02020603050405020304" pitchFamily="18" charset="0"/>
              </a:rPr>
              <a:t>Mutation</a:t>
            </a:r>
            <a:endParaRPr lang="en-US" altLang="en-US" dirty="0"/>
          </a:p>
        </p:txBody>
      </p:sp>
      <p:sp>
        <p:nvSpPr>
          <p:cNvPr id="12291" name="Rectangle 3">
            <a:extLst>
              <a:ext uri="{FF2B5EF4-FFF2-40B4-BE49-F238E27FC236}">
                <a16:creationId xmlns:a16="http://schemas.microsoft.com/office/drawing/2014/main" id="{CA557FF5-A2EF-4900-B0F0-F4B883A53253}"/>
              </a:ext>
            </a:extLst>
          </p:cNvPr>
          <p:cNvSpPr>
            <a:spLocks noGrp="1" noChangeArrowheads="1"/>
          </p:cNvSpPr>
          <p:nvPr>
            <p:ph type="body" idx="1"/>
          </p:nvPr>
        </p:nvSpPr>
        <p:spPr>
          <a:xfrm>
            <a:off x="914400" y="1524000"/>
            <a:ext cx="7620000" cy="4953000"/>
          </a:xfrm>
        </p:spPr>
        <p:txBody>
          <a:bodyPr/>
          <a:lstStyle/>
          <a:p>
            <a:pPr eaLnBrk="1" hangingPunct="1">
              <a:lnSpc>
                <a:spcPct val="80000"/>
              </a:lnSpc>
            </a:pPr>
            <a:r>
              <a:rPr lang="en-US" altLang="en-US" sz="2800" dirty="0">
                <a:cs typeface="Times New Roman" panose="02020603050405020304" pitchFamily="18" charset="0"/>
              </a:rPr>
              <a:t>purpose</a:t>
            </a:r>
          </a:p>
          <a:p>
            <a:pPr lvl="1" eaLnBrk="1" hangingPunct="1">
              <a:lnSpc>
                <a:spcPct val="80000"/>
              </a:lnSpc>
            </a:pPr>
            <a:r>
              <a:rPr lang="en-US" altLang="en-US" sz="1100" dirty="0">
                <a:cs typeface="Times New Roman" panose="02020603050405020304" pitchFamily="18" charset="0"/>
              </a:rPr>
              <a:t> </a:t>
            </a:r>
            <a:r>
              <a:rPr lang="en-US" altLang="en-US" sz="2000" dirty="0">
                <a:cs typeface="Times New Roman" panose="02020603050405020304" pitchFamily="18" charset="0"/>
              </a:rPr>
              <a:t>changes genetics of chromosomes randomly by some predefined probability.</a:t>
            </a:r>
          </a:p>
          <a:p>
            <a:pPr lvl="1" eaLnBrk="1" hangingPunct="1">
              <a:lnSpc>
                <a:spcPct val="80000"/>
              </a:lnSpc>
            </a:pPr>
            <a:endParaRPr lang="en-US" altLang="en-US" sz="2000" dirty="0">
              <a:cs typeface="Times New Roman" panose="02020603050405020304" pitchFamily="18" charset="0"/>
            </a:endParaRPr>
          </a:p>
          <a:p>
            <a:pPr eaLnBrk="1" hangingPunct="1">
              <a:lnSpc>
                <a:spcPct val="80000"/>
              </a:lnSpc>
            </a:pPr>
            <a:r>
              <a:rPr lang="en-US" altLang="en-US" sz="2800" dirty="0">
                <a:cs typeface="Times New Roman" panose="02020603050405020304" pitchFamily="18" charset="0"/>
              </a:rPr>
              <a:t>idea</a:t>
            </a:r>
          </a:p>
          <a:p>
            <a:pPr lvl="1" eaLnBrk="1" hangingPunct="1">
              <a:lnSpc>
                <a:spcPct val="80000"/>
              </a:lnSpc>
            </a:pPr>
            <a:r>
              <a:rPr lang="en-US" altLang="en-US" sz="2000" dirty="0"/>
              <a:t>mutate new offspring at each position in chromosome with a mutation probability.</a:t>
            </a:r>
          </a:p>
          <a:p>
            <a:pPr eaLnBrk="1" hangingPunct="1">
              <a:lnSpc>
                <a:spcPct val="80000"/>
              </a:lnSpc>
            </a:pPr>
            <a:endParaRPr lang="en-US" altLang="en-US" sz="1600" dirty="0"/>
          </a:p>
          <a:p>
            <a:pPr eaLnBrk="1" hangingPunct="1">
              <a:lnSpc>
                <a:spcPct val="80000"/>
              </a:lnSpc>
            </a:pPr>
            <a:r>
              <a:rPr lang="en-US" altLang="en-US" sz="2800" dirty="0"/>
              <a:t>simulation</a:t>
            </a:r>
          </a:p>
          <a:p>
            <a:pPr lvl="1" eaLnBrk="1" hangingPunct="1">
              <a:lnSpc>
                <a:spcPct val="80000"/>
              </a:lnSpc>
            </a:pPr>
            <a:r>
              <a:rPr lang="en-US" altLang="en-US" sz="2000" dirty="0"/>
              <a:t>(Example) mutation point: check each point randomly by predefined probability, 3</a:t>
            </a:r>
            <a:r>
              <a:rPr lang="en-US" altLang="en-US" sz="2000" baseline="30000" dirty="0"/>
              <a:t>rd</a:t>
            </a:r>
            <a:r>
              <a:rPr lang="en-US" altLang="en-US" sz="2000" dirty="0"/>
              <a:t> point is selected.</a:t>
            </a:r>
          </a:p>
          <a:p>
            <a:pPr eaLnBrk="1" hangingPunct="1">
              <a:lnSpc>
                <a:spcPct val="80000"/>
              </a:lnSpc>
              <a:buFontTx/>
              <a:buNone/>
            </a:pPr>
            <a:endParaRPr lang="en-US" altLang="en-US" sz="1600" dirty="0"/>
          </a:p>
          <a:p>
            <a:pPr eaLnBrk="1" hangingPunct="1">
              <a:lnSpc>
                <a:spcPct val="80000"/>
              </a:lnSpc>
              <a:buFontTx/>
              <a:buNone/>
            </a:pPr>
            <a:r>
              <a:rPr lang="en-US" altLang="en-US" sz="1600" dirty="0"/>
              <a:t>Original:                      1 1 </a:t>
            </a:r>
            <a:r>
              <a:rPr lang="en-US" altLang="en-US" sz="1600" dirty="0">
                <a:solidFill>
                  <a:srgbClr val="FF0000"/>
                </a:solidFill>
              </a:rPr>
              <a:t>0</a:t>
            </a:r>
            <a:r>
              <a:rPr lang="en-US" altLang="en-US" sz="1600" dirty="0"/>
              <a:t> 1 1 0 1</a:t>
            </a:r>
          </a:p>
          <a:p>
            <a:pPr eaLnBrk="1" hangingPunct="1">
              <a:lnSpc>
                <a:spcPct val="80000"/>
              </a:lnSpc>
              <a:buFontTx/>
              <a:buNone/>
            </a:pPr>
            <a:endParaRPr lang="en-US" altLang="en-US" sz="1600" dirty="0"/>
          </a:p>
          <a:p>
            <a:pPr eaLnBrk="1" hangingPunct="1">
              <a:lnSpc>
                <a:spcPct val="80000"/>
              </a:lnSpc>
              <a:buFontTx/>
              <a:buNone/>
            </a:pPr>
            <a:r>
              <a:rPr lang="en-US" altLang="en-US" sz="1600" dirty="0"/>
              <a:t>After mutation:            1 1 </a:t>
            </a:r>
            <a:r>
              <a:rPr lang="en-US" altLang="en-US" sz="1600" dirty="0">
                <a:solidFill>
                  <a:srgbClr val="FF0000"/>
                </a:solidFill>
              </a:rPr>
              <a:t>1</a:t>
            </a:r>
            <a:r>
              <a:rPr lang="en-US" altLang="en-US" sz="1600" dirty="0"/>
              <a:t> 1 1 0 1</a:t>
            </a:r>
          </a:p>
          <a:p>
            <a:pPr eaLnBrk="1" hangingPunct="1">
              <a:lnSpc>
                <a:spcPct val="80000"/>
              </a:lnSpc>
            </a:pPr>
            <a:endParaRPr lang="en-US" altLang="en-US" sz="1600" dirty="0"/>
          </a:p>
          <a:p>
            <a:pPr lvl="1" eaLnBrk="1" hangingPunct="1">
              <a:lnSpc>
                <a:spcPct val="80000"/>
              </a:lnSpc>
            </a:pPr>
            <a:endParaRPr lang="en-US" altLang="en-US" sz="2600" dirty="0">
              <a:cs typeface="Times New Roman" panose="02020603050405020304" pitchFamily="18" charset="0"/>
            </a:endParaRPr>
          </a:p>
          <a:p>
            <a:pPr lvl="1" eaLnBrk="1" hangingPunct="1">
              <a:lnSpc>
                <a:spcPct val="80000"/>
              </a:lnSpc>
            </a:pPr>
            <a:endParaRPr lang="en-US" altLang="en-US" sz="2600" dirty="0">
              <a:cs typeface="Times New Roman" panose="02020603050405020304" pitchFamily="18" charset="0"/>
            </a:endParaRPr>
          </a:p>
          <a:p>
            <a:pPr lvl="1" eaLnBrk="1" hangingPunct="1">
              <a:lnSpc>
                <a:spcPct val="80000"/>
              </a:lnSpc>
              <a:buFontTx/>
              <a:buNone/>
            </a:pPr>
            <a:r>
              <a:rPr lang="en-US" altLang="en-US" sz="1100" dirty="0">
                <a:cs typeface="Times New Roman" panose="02020603050405020304" pitchFamily="18" charset="0"/>
              </a:rPr>
              <a:t>  </a:t>
            </a:r>
          </a:p>
          <a:p>
            <a:pPr eaLnBrk="1" hangingPunct="1">
              <a:lnSpc>
                <a:spcPct val="80000"/>
              </a:lnSpc>
            </a:pPr>
            <a:endParaRPr lang="en-US" altLang="en-US" sz="800" dirty="0"/>
          </a:p>
        </p:txBody>
      </p:sp>
    </p:spTree>
  </p:cSld>
  <p:clrMapOvr>
    <a:masterClrMapping/>
  </p:clrMapOvr>
  <mc:AlternateContent xmlns:mc="http://schemas.openxmlformats.org/markup-compatibility/2006">
    <mc:Choice xmlns:p14="http://schemas.microsoft.com/office/powerpoint/2010/main" Requires="p14">
      <p:transition spd="slow" p14:dur="2000" advTm="126020"/>
    </mc:Choice>
    <mc:Fallback>
      <p:transition spd="slow" advTm="12602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AD94C-7F83-4F43-AA69-0E3C9151919E}"/>
              </a:ext>
            </a:extLst>
          </p:cNvPr>
          <p:cNvSpPr>
            <a:spLocks noGrp="1"/>
          </p:cNvSpPr>
          <p:nvPr>
            <p:ph type="title"/>
          </p:nvPr>
        </p:nvSpPr>
        <p:spPr>
          <a:xfrm>
            <a:off x="685800" y="278279"/>
            <a:ext cx="7772400" cy="1143000"/>
          </a:xfrm>
        </p:spPr>
        <p:txBody>
          <a:bodyPr/>
          <a:lstStyle/>
          <a:p>
            <a:r>
              <a:rPr lang="en-US" altLang="en-US" sz="4400" dirty="0">
                <a:cs typeface="Times New Roman" panose="02020603050405020304" pitchFamily="18" charset="0"/>
              </a:rPr>
              <a:t>Simplified GA program</a:t>
            </a:r>
            <a:r>
              <a:rPr lang="en-US" altLang="en-US" dirty="0">
                <a:cs typeface="Times New Roman" panose="02020603050405020304" pitchFamily="18" charset="0"/>
              </a:rPr>
              <a:t> </a:t>
            </a:r>
            <a:endParaRPr lang="en-US" dirty="0"/>
          </a:p>
        </p:txBody>
      </p:sp>
      <p:sp>
        <p:nvSpPr>
          <p:cNvPr id="5" name="Content Placeholder 4">
            <a:extLst>
              <a:ext uri="{FF2B5EF4-FFF2-40B4-BE49-F238E27FC236}">
                <a16:creationId xmlns:a16="http://schemas.microsoft.com/office/drawing/2014/main" id="{38B95931-D125-4801-99EF-991219EDE521}"/>
              </a:ext>
            </a:extLst>
          </p:cNvPr>
          <p:cNvSpPr>
            <a:spLocks noGrp="1"/>
          </p:cNvSpPr>
          <p:nvPr>
            <p:ph sz="half" idx="1"/>
          </p:nvPr>
        </p:nvSpPr>
        <p:spPr>
          <a:xfrm>
            <a:off x="762000" y="1600200"/>
            <a:ext cx="3657600" cy="4495800"/>
          </a:xfrm>
        </p:spPr>
        <p:txBody>
          <a:bodyPr/>
          <a:lstStyle/>
          <a:p>
            <a:pPr marL="0" indent="0">
              <a:buNone/>
            </a:pPr>
            <a:r>
              <a:rPr lang="en-US" dirty="0"/>
              <a:t>    </a:t>
            </a:r>
            <a:r>
              <a:rPr lang="en-US" sz="2000" dirty="0"/>
              <a:t>INITIALIZATION</a:t>
            </a:r>
          </a:p>
          <a:p>
            <a:pPr marL="0" indent="0">
              <a:buNone/>
            </a:pPr>
            <a:r>
              <a:rPr lang="en-US" dirty="0"/>
              <a:t>  </a:t>
            </a:r>
          </a:p>
          <a:p>
            <a:pPr marL="0" indent="0">
              <a:buNone/>
            </a:pPr>
            <a:r>
              <a:rPr lang="en-US" sz="2000" dirty="0"/>
              <a:t>      acceptable solution?        YES</a:t>
            </a:r>
          </a:p>
          <a:p>
            <a:pPr marL="0" indent="0">
              <a:buNone/>
            </a:pPr>
            <a:endParaRPr lang="en-US" sz="1600" dirty="0"/>
          </a:p>
          <a:p>
            <a:pPr marL="0" indent="0">
              <a:buNone/>
            </a:pPr>
            <a:r>
              <a:rPr lang="en-US" sz="1600" dirty="0"/>
              <a:t>                     NO</a:t>
            </a:r>
          </a:p>
          <a:p>
            <a:pPr marL="0" indent="0">
              <a:buNone/>
            </a:pPr>
            <a:endParaRPr lang="en-US" sz="1600" dirty="0"/>
          </a:p>
          <a:p>
            <a:pPr marL="0" indent="0">
              <a:buNone/>
            </a:pPr>
            <a:r>
              <a:rPr lang="en-US" sz="1600" dirty="0"/>
              <a:t>               SELECTION</a:t>
            </a:r>
          </a:p>
          <a:p>
            <a:pPr marL="0" indent="0">
              <a:buNone/>
            </a:pPr>
            <a:endParaRPr lang="en-US" sz="1600" dirty="0"/>
          </a:p>
          <a:p>
            <a:pPr marL="0" indent="0">
              <a:buNone/>
            </a:pPr>
            <a:r>
              <a:rPr lang="en-US" sz="1600" dirty="0"/>
              <a:t>               </a:t>
            </a:r>
          </a:p>
          <a:p>
            <a:pPr marL="0" indent="0">
              <a:buNone/>
            </a:pPr>
            <a:r>
              <a:rPr lang="en-US" sz="1600" dirty="0"/>
              <a:t>              CROSSOVER</a:t>
            </a:r>
          </a:p>
          <a:p>
            <a:pPr marL="0" indent="0">
              <a:buNone/>
            </a:pPr>
            <a:endParaRPr lang="en-US" sz="1600" dirty="0"/>
          </a:p>
          <a:p>
            <a:pPr marL="0" indent="0">
              <a:buNone/>
            </a:pPr>
            <a:r>
              <a:rPr lang="en-US" sz="1600" dirty="0"/>
              <a:t>               </a:t>
            </a:r>
          </a:p>
          <a:p>
            <a:pPr marL="0" indent="0">
              <a:buNone/>
            </a:pPr>
            <a:r>
              <a:rPr lang="en-US" sz="1600" dirty="0"/>
              <a:t>             MUTATION</a:t>
            </a:r>
          </a:p>
          <a:p>
            <a:pPr marL="0" indent="0">
              <a:buNone/>
            </a:pPr>
            <a:endParaRPr lang="en-US" sz="1600" dirty="0"/>
          </a:p>
          <a:p>
            <a:pPr marL="0" indent="0">
              <a:buNone/>
            </a:pPr>
            <a:r>
              <a:rPr lang="en-US" sz="2400" dirty="0"/>
              <a:t>      GENERATION  </a:t>
            </a:r>
          </a:p>
        </p:txBody>
      </p:sp>
      <p:sp>
        <p:nvSpPr>
          <p:cNvPr id="6" name="Content Placeholder 5">
            <a:extLst>
              <a:ext uri="{FF2B5EF4-FFF2-40B4-BE49-F238E27FC236}">
                <a16:creationId xmlns:a16="http://schemas.microsoft.com/office/drawing/2014/main" id="{0A62758D-A5FE-4E06-9323-0BAE7E0EBCC7}"/>
              </a:ext>
            </a:extLst>
          </p:cNvPr>
          <p:cNvSpPr>
            <a:spLocks noGrp="1"/>
          </p:cNvSpPr>
          <p:nvPr>
            <p:ph sz="half" idx="2"/>
          </p:nvPr>
        </p:nvSpPr>
        <p:spPr>
          <a:xfrm>
            <a:off x="4572000" y="1752600"/>
            <a:ext cx="3942320" cy="4800600"/>
          </a:xfrm>
        </p:spPr>
        <p:txBody>
          <a:bodyPr/>
          <a:lstStyle/>
          <a:p>
            <a:pPr marL="609600" indent="-609600" eaLnBrk="1" hangingPunct="1">
              <a:lnSpc>
                <a:spcPct val="80000"/>
              </a:lnSpc>
              <a:buFontTx/>
              <a:buNone/>
            </a:pPr>
            <a:r>
              <a:rPr lang="en-US" altLang="en-US" sz="1600" dirty="0">
                <a:cs typeface="Times New Roman" panose="02020603050405020304" pitchFamily="18" charset="0"/>
              </a:rPr>
              <a:t>1. </a:t>
            </a:r>
            <a:r>
              <a:rPr lang="en-US" altLang="en-US" sz="1800" dirty="0">
                <a:cs typeface="Times New Roman" panose="02020603050405020304" pitchFamily="18" charset="0"/>
              </a:rPr>
              <a:t>INITIALIZATION:</a:t>
            </a:r>
          </a:p>
          <a:p>
            <a:pPr marL="990600" lvl="1" indent="-533400" eaLnBrk="1" hangingPunct="1">
              <a:lnSpc>
                <a:spcPct val="80000"/>
              </a:lnSpc>
              <a:buFontTx/>
              <a:buChar char="•"/>
            </a:pPr>
            <a:r>
              <a:rPr lang="en-US" altLang="en-US" sz="1800" dirty="0">
                <a:cs typeface="Times New Roman" panose="02020603050405020304" pitchFamily="18" charset="0"/>
              </a:rPr>
              <a:t>population size: the number of possible solutions</a:t>
            </a:r>
          </a:p>
          <a:p>
            <a:pPr marL="990600" lvl="1" indent="-533400" eaLnBrk="1" hangingPunct="1">
              <a:lnSpc>
                <a:spcPct val="80000"/>
              </a:lnSpc>
              <a:buFontTx/>
              <a:buChar char="•"/>
            </a:pPr>
            <a:r>
              <a:rPr lang="en-US" altLang="en-US" sz="1800" dirty="0">
                <a:cs typeface="Times New Roman" panose="02020603050405020304" pitchFamily="18" charset="0"/>
              </a:rPr>
              <a:t>Crossover (very high) and mutation (very low) probability</a:t>
            </a:r>
          </a:p>
          <a:p>
            <a:pPr marL="990600" lvl="1" indent="-533400" eaLnBrk="1" hangingPunct="1">
              <a:lnSpc>
                <a:spcPct val="80000"/>
              </a:lnSpc>
              <a:buFontTx/>
              <a:buChar char="•"/>
            </a:pPr>
            <a:r>
              <a:rPr lang="en-US" altLang="en-US" sz="1800" dirty="0">
                <a:cs typeface="Times New Roman" panose="02020603050405020304" pitchFamily="18" charset="0"/>
              </a:rPr>
              <a:t>fitness function</a:t>
            </a:r>
          </a:p>
          <a:p>
            <a:pPr marL="990600" lvl="1" indent="-533400" eaLnBrk="1" hangingPunct="1">
              <a:lnSpc>
                <a:spcPct val="80000"/>
              </a:lnSpc>
              <a:buFontTx/>
              <a:buChar char="•"/>
            </a:pPr>
            <a:r>
              <a:rPr lang="en-US" altLang="en-US" sz="1800" dirty="0">
                <a:cs typeface="Times New Roman" panose="02020603050405020304" pitchFamily="18" charset="0"/>
              </a:rPr>
              <a:t>number of generations</a:t>
            </a:r>
          </a:p>
          <a:p>
            <a:pPr marL="990600" lvl="1" indent="-533400" eaLnBrk="1" hangingPunct="1">
              <a:lnSpc>
                <a:spcPct val="80000"/>
              </a:lnSpc>
              <a:buFontTx/>
              <a:buChar char="•"/>
            </a:pPr>
            <a:r>
              <a:rPr lang="en-US" altLang="en-US" sz="1800" dirty="0">
                <a:cs typeface="Times New Roman" panose="02020603050405020304" pitchFamily="18" charset="0"/>
              </a:rPr>
              <a:t>accepting criteria.</a:t>
            </a:r>
          </a:p>
          <a:p>
            <a:pPr marL="990600" lvl="1" indent="-533400" eaLnBrk="1" hangingPunct="1">
              <a:lnSpc>
                <a:spcPct val="80000"/>
              </a:lnSpc>
            </a:pPr>
            <a:r>
              <a:rPr lang="en-US" altLang="en-US" sz="1800" dirty="0">
                <a:cs typeface="Times New Roman" panose="02020603050405020304" pitchFamily="18" charset="0"/>
              </a:rPr>
              <a:t>Each potential solution is encoded into a binary string.</a:t>
            </a:r>
          </a:p>
          <a:p>
            <a:pPr marL="457200" lvl="1" indent="0" eaLnBrk="1" hangingPunct="1">
              <a:lnSpc>
                <a:spcPct val="80000"/>
              </a:lnSpc>
              <a:buNone/>
            </a:pPr>
            <a:endParaRPr lang="en-US" altLang="en-US" sz="1800" dirty="0">
              <a:cs typeface="Times New Roman" panose="02020603050405020304" pitchFamily="18" charset="0"/>
            </a:endParaRPr>
          </a:p>
          <a:p>
            <a:pPr marL="609600" indent="-609600" eaLnBrk="1" hangingPunct="1">
              <a:lnSpc>
                <a:spcPct val="80000"/>
              </a:lnSpc>
              <a:buFontTx/>
              <a:buNone/>
            </a:pPr>
            <a:r>
              <a:rPr lang="en-US" altLang="en-US" sz="1600" dirty="0">
                <a:cs typeface="Times New Roman" panose="02020603050405020304" pitchFamily="18" charset="0"/>
              </a:rPr>
              <a:t>2. SELECTION</a:t>
            </a:r>
          </a:p>
          <a:p>
            <a:pPr marL="609600" indent="-609600" eaLnBrk="1" hangingPunct="1">
              <a:lnSpc>
                <a:spcPct val="80000"/>
              </a:lnSpc>
              <a:buFontTx/>
              <a:buNone/>
            </a:pPr>
            <a:r>
              <a:rPr lang="en-US" altLang="en-US" sz="1600" dirty="0">
                <a:cs typeface="Times New Roman" panose="02020603050405020304" pitchFamily="18" charset="0"/>
              </a:rPr>
              <a:t>	 </a:t>
            </a:r>
          </a:p>
          <a:p>
            <a:pPr marL="609600" indent="-609600" eaLnBrk="1" hangingPunct="1">
              <a:lnSpc>
                <a:spcPct val="80000"/>
              </a:lnSpc>
              <a:buFontTx/>
              <a:buNone/>
            </a:pPr>
            <a:r>
              <a:rPr lang="en-US" altLang="en-US" sz="1600" dirty="0">
                <a:cs typeface="Times New Roman" panose="02020603050405020304" pitchFamily="18" charset="0"/>
              </a:rPr>
              <a:t>3. CROSSOVER</a:t>
            </a:r>
          </a:p>
          <a:p>
            <a:pPr marL="609600" indent="-609600" eaLnBrk="1" hangingPunct="1">
              <a:lnSpc>
                <a:spcPct val="80000"/>
              </a:lnSpc>
              <a:buFontTx/>
              <a:buNone/>
            </a:pPr>
            <a:endParaRPr lang="en-US" altLang="en-US" sz="1600" dirty="0">
              <a:cs typeface="Times New Roman" panose="02020603050405020304" pitchFamily="18" charset="0"/>
            </a:endParaRPr>
          </a:p>
          <a:p>
            <a:pPr marL="609600" indent="-609600" eaLnBrk="1" hangingPunct="1">
              <a:lnSpc>
                <a:spcPct val="80000"/>
              </a:lnSpc>
              <a:buFontTx/>
              <a:buNone/>
            </a:pPr>
            <a:r>
              <a:rPr lang="en-US" altLang="en-US" sz="1600" dirty="0">
                <a:cs typeface="Times New Roman" panose="02020603050405020304" pitchFamily="18" charset="0"/>
              </a:rPr>
              <a:t>4. MUTATION</a:t>
            </a:r>
          </a:p>
          <a:p>
            <a:pPr marL="609600" indent="-609600" eaLnBrk="1" hangingPunct="1">
              <a:lnSpc>
                <a:spcPct val="80000"/>
              </a:lnSpc>
              <a:buFontTx/>
              <a:buNone/>
            </a:pPr>
            <a:endParaRPr lang="en-US" altLang="en-US" sz="1600" dirty="0">
              <a:cs typeface="Times New Roman" panose="02020603050405020304" pitchFamily="18" charset="0"/>
            </a:endParaRPr>
          </a:p>
          <a:p>
            <a:pPr marL="609600" indent="-609600" eaLnBrk="1" hangingPunct="1">
              <a:lnSpc>
                <a:spcPct val="80000"/>
              </a:lnSpc>
              <a:buFontTx/>
              <a:buNone/>
            </a:pPr>
            <a:r>
              <a:rPr lang="en-US" altLang="en-US" sz="1600" dirty="0">
                <a:cs typeface="Times New Roman" panose="02020603050405020304" pitchFamily="18" charset="0"/>
              </a:rPr>
              <a:t>5. </a:t>
            </a:r>
            <a:r>
              <a:rPr lang="en-US" altLang="en-US" sz="2000" dirty="0">
                <a:cs typeface="Times New Roman" panose="02020603050405020304" pitchFamily="18" charset="0"/>
              </a:rPr>
              <a:t>Repeat steps 2, 3, and 4until termination criteria is satisfied.</a:t>
            </a:r>
          </a:p>
          <a:p>
            <a:endParaRPr lang="en-US" dirty="0"/>
          </a:p>
        </p:txBody>
      </p:sp>
      <p:sp>
        <p:nvSpPr>
          <p:cNvPr id="2" name="Rectangle 1">
            <a:extLst>
              <a:ext uri="{FF2B5EF4-FFF2-40B4-BE49-F238E27FC236}">
                <a16:creationId xmlns:a16="http://schemas.microsoft.com/office/drawing/2014/main" id="{F9A00A03-3DFD-49BD-B5FD-0B13D777B30F}"/>
              </a:ext>
            </a:extLst>
          </p:cNvPr>
          <p:cNvSpPr/>
          <p:nvPr/>
        </p:nvSpPr>
        <p:spPr>
          <a:xfrm>
            <a:off x="1066800" y="1676400"/>
            <a:ext cx="22098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iamond 2">
            <a:extLst>
              <a:ext uri="{FF2B5EF4-FFF2-40B4-BE49-F238E27FC236}">
                <a16:creationId xmlns:a16="http://schemas.microsoft.com/office/drawing/2014/main" id="{7F5E38AC-1503-4328-9C3A-B78E03F2640E}"/>
              </a:ext>
            </a:extLst>
          </p:cNvPr>
          <p:cNvSpPr/>
          <p:nvPr/>
        </p:nvSpPr>
        <p:spPr>
          <a:xfrm>
            <a:off x="1529666" y="2332396"/>
            <a:ext cx="1356151" cy="9469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309A0E3-355A-413A-8331-FCF912A44949}"/>
              </a:ext>
            </a:extLst>
          </p:cNvPr>
          <p:cNvSpPr/>
          <p:nvPr/>
        </p:nvSpPr>
        <p:spPr>
          <a:xfrm>
            <a:off x="923667" y="3547808"/>
            <a:ext cx="2667000" cy="31477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3561C66-8F56-4890-ADE4-696DD0E92B8A}"/>
              </a:ext>
            </a:extLst>
          </p:cNvPr>
          <p:cNvSpPr/>
          <p:nvPr/>
        </p:nvSpPr>
        <p:spPr>
          <a:xfrm>
            <a:off x="1409700" y="3749040"/>
            <a:ext cx="1600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2BABFF-6527-4A39-89BF-294556CC124F}"/>
              </a:ext>
            </a:extLst>
          </p:cNvPr>
          <p:cNvSpPr/>
          <p:nvPr/>
        </p:nvSpPr>
        <p:spPr>
          <a:xfrm>
            <a:off x="1409700" y="4589004"/>
            <a:ext cx="1600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A137C1-C481-4F6F-912A-2F0FDC1FAACD}"/>
              </a:ext>
            </a:extLst>
          </p:cNvPr>
          <p:cNvSpPr/>
          <p:nvPr/>
        </p:nvSpPr>
        <p:spPr>
          <a:xfrm>
            <a:off x="1432354" y="5518956"/>
            <a:ext cx="1600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5A9F732-1340-4024-80E6-F77CF110FCF8}"/>
              </a:ext>
            </a:extLst>
          </p:cNvPr>
          <p:cNvCxnSpPr>
            <a:cxnSpLocks/>
          </p:cNvCxnSpPr>
          <p:nvPr/>
        </p:nvCxnSpPr>
        <p:spPr>
          <a:xfrm>
            <a:off x="2209800" y="3256510"/>
            <a:ext cx="0" cy="45720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C0A5CD3-035E-49DA-A456-E4A3858805DB}"/>
              </a:ext>
            </a:extLst>
          </p:cNvPr>
          <p:cNvCxnSpPr>
            <a:cxnSpLocks/>
          </p:cNvCxnSpPr>
          <p:nvPr/>
        </p:nvCxnSpPr>
        <p:spPr>
          <a:xfrm>
            <a:off x="2209800" y="1961111"/>
            <a:ext cx="0" cy="45720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5E7E507-918C-4D33-B306-4D86CC8BA940}"/>
              </a:ext>
            </a:extLst>
          </p:cNvPr>
          <p:cNvCxnSpPr>
            <a:cxnSpLocks/>
          </p:cNvCxnSpPr>
          <p:nvPr/>
        </p:nvCxnSpPr>
        <p:spPr>
          <a:xfrm>
            <a:off x="2246870" y="5082570"/>
            <a:ext cx="0" cy="32763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5ED938B-52F2-4EF0-8A2F-9A2B756A31DA}"/>
              </a:ext>
            </a:extLst>
          </p:cNvPr>
          <p:cNvCxnSpPr>
            <a:cxnSpLocks/>
          </p:cNvCxnSpPr>
          <p:nvPr/>
        </p:nvCxnSpPr>
        <p:spPr>
          <a:xfrm flipH="1">
            <a:off x="2257167" y="5976156"/>
            <a:ext cx="1" cy="76546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8E3813D6-1ED4-49EC-813B-638C4901AFC8}"/>
              </a:ext>
            </a:extLst>
          </p:cNvPr>
          <p:cNvCxnSpPr>
            <a:cxnSpLocks/>
          </p:cNvCxnSpPr>
          <p:nvPr/>
        </p:nvCxnSpPr>
        <p:spPr>
          <a:xfrm flipV="1">
            <a:off x="629680" y="2282839"/>
            <a:ext cx="1578062" cy="1562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0E73AB3-CE31-45F5-8137-99A03DBDE9EE}"/>
              </a:ext>
            </a:extLst>
          </p:cNvPr>
          <p:cNvCxnSpPr>
            <a:cxnSpLocks/>
          </p:cNvCxnSpPr>
          <p:nvPr/>
        </p:nvCxnSpPr>
        <p:spPr>
          <a:xfrm>
            <a:off x="2246870" y="4225007"/>
            <a:ext cx="0" cy="25070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0525539-83B8-4722-B65D-54DE67713DCB}"/>
              </a:ext>
            </a:extLst>
          </p:cNvPr>
          <p:cNvCxnSpPr>
            <a:cxnSpLocks/>
          </p:cNvCxnSpPr>
          <p:nvPr/>
        </p:nvCxnSpPr>
        <p:spPr>
          <a:xfrm flipH="1">
            <a:off x="654394" y="6730236"/>
            <a:ext cx="1602773" cy="1138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21F428C-6C3F-47AB-B450-B2FB0B7E6C42}"/>
              </a:ext>
            </a:extLst>
          </p:cNvPr>
          <p:cNvCxnSpPr>
            <a:cxnSpLocks/>
          </p:cNvCxnSpPr>
          <p:nvPr/>
        </p:nvCxnSpPr>
        <p:spPr>
          <a:xfrm flipH="1" flipV="1">
            <a:off x="629680" y="2322414"/>
            <a:ext cx="24714" cy="445388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DA4E377-9CEE-440B-9981-D4767F88C3BB}"/>
              </a:ext>
            </a:extLst>
          </p:cNvPr>
          <p:cNvCxnSpPr>
            <a:cxnSpLocks/>
            <a:stCxn id="3" idx="3"/>
          </p:cNvCxnSpPr>
          <p:nvPr/>
        </p:nvCxnSpPr>
        <p:spPr>
          <a:xfrm>
            <a:off x="2885817" y="2805874"/>
            <a:ext cx="847983"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9E173C07-A320-4B39-905C-3DA3713B768F}"/>
                  </a:ext>
                </a:extLst>
              </p14:cNvPr>
              <p14:cNvContentPartPr/>
              <p14:nvPr/>
            </p14:nvContentPartPr>
            <p14:xfrm>
              <a:off x="4241160" y="1810440"/>
              <a:ext cx="360" cy="360"/>
            </p14:xfrm>
          </p:contentPart>
        </mc:Choice>
        <mc:Fallback>
          <p:pic>
            <p:nvPicPr>
              <p:cNvPr id="11" name="Ink 10">
                <a:extLst>
                  <a:ext uri="{FF2B5EF4-FFF2-40B4-BE49-F238E27FC236}">
                    <a16:creationId xmlns:a16="http://schemas.microsoft.com/office/drawing/2014/main" id="{9E173C07-A320-4B39-905C-3DA3713B768F}"/>
                  </a:ext>
                </a:extLst>
              </p:cNvPr>
              <p:cNvPicPr/>
              <p:nvPr/>
            </p:nvPicPr>
            <p:blipFill>
              <a:blip r:embed="rId3"/>
              <a:stretch>
                <a:fillRect/>
              </a:stretch>
            </p:blipFill>
            <p:spPr>
              <a:xfrm>
                <a:off x="4231800" y="1801080"/>
                <a:ext cx="19080" cy="19080"/>
              </a:xfrm>
              <a:prstGeom prst="rect">
                <a:avLst/>
              </a:prstGeom>
            </p:spPr>
          </p:pic>
        </mc:Fallback>
      </mc:AlternateContent>
    </p:spTree>
    <p:extLst>
      <p:ext uri="{BB962C8B-B14F-4D97-AF65-F5344CB8AC3E}">
        <p14:creationId xmlns:p14="http://schemas.microsoft.com/office/powerpoint/2010/main" val="2144306843"/>
      </p:ext>
    </p:extLst>
  </p:cSld>
  <p:clrMapOvr>
    <a:masterClrMapping/>
  </p:clrMapOvr>
  <mc:AlternateContent xmlns:mc="http://schemas.openxmlformats.org/markup-compatibility/2006">
    <mc:Choice xmlns:p14="http://schemas.microsoft.com/office/powerpoint/2010/main" Requires="p14">
      <p:transition spd="slow" p14:dur="2000" advTm="303480"/>
    </mc:Choice>
    <mc:Fallback>
      <p:transition spd="slow" advTm="30348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EA2CD22-ABDE-4A9E-9DC3-3D6C4242E772}"/>
              </a:ext>
            </a:extLst>
          </p:cNvPr>
          <p:cNvSpPr>
            <a:spLocks noGrp="1" noChangeArrowheads="1"/>
          </p:cNvSpPr>
          <p:nvPr>
            <p:ph type="title"/>
          </p:nvPr>
        </p:nvSpPr>
        <p:spPr/>
        <p:txBody>
          <a:bodyPr/>
          <a:lstStyle/>
          <a:p>
            <a:pPr eaLnBrk="1" hangingPunct="1"/>
            <a:r>
              <a:rPr lang="en-US" altLang="en-US" dirty="0"/>
              <a:t>Example</a:t>
            </a:r>
          </a:p>
        </p:txBody>
      </p:sp>
      <p:sp>
        <p:nvSpPr>
          <p:cNvPr id="14339" name="Rectangle 3">
            <a:extLst>
              <a:ext uri="{FF2B5EF4-FFF2-40B4-BE49-F238E27FC236}">
                <a16:creationId xmlns:a16="http://schemas.microsoft.com/office/drawing/2014/main" id="{8E7C7BB0-7874-4268-9CDA-320DE0C3FDDE}"/>
              </a:ext>
            </a:extLst>
          </p:cNvPr>
          <p:cNvSpPr>
            <a:spLocks noGrp="1" noChangeArrowheads="1"/>
          </p:cNvSpPr>
          <p:nvPr>
            <p:ph type="body" idx="1"/>
          </p:nvPr>
        </p:nvSpPr>
        <p:spPr/>
        <p:txBody>
          <a:bodyPr/>
          <a:lstStyle/>
          <a:p>
            <a:pPr marL="457200" indent="-457200" eaLnBrk="1" hangingPunct="1">
              <a:lnSpc>
                <a:spcPct val="90000"/>
              </a:lnSpc>
            </a:pPr>
            <a:r>
              <a:rPr lang="en-US" altLang="en-US" sz="2400">
                <a:cs typeface="Times New Roman" panose="02020603050405020304" pitchFamily="18" charset="0"/>
              </a:rPr>
              <a:t>Problem:  optimizing the function</a:t>
            </a:r>
          </a:p>
          <a:p>
            <a:pPr marL="457200" indent="-457200" eaLnBrk="1" hangingPunct="1">
              <a:lnSpc>
                <a:spcPct val="90000"/>
              </a:lnSpc>
              <a:buFontTx/>
              <a:buNone/>
            </a:pPr>
            <a:r>
              <a:rPr lang="en-US" altLang="en-US" sz="2400">
                <a:cs typeface="Times New Roman" panose="02020603050405020304" pitchFamily="18" charset="0"/>
              </a:rPr>
              <a:t> f(x)=x</a:t>
            </a:r>
            <a:r>
              <a:rPr lang="en-US" altLang="en-US" sz="2400" baseline="30000">
                <a:cs typeface="Times New Roman" panose="02020603050405020304" pitchFamily="18" charset="0"/>
              </a:rPr>
              <a:t>2</a:t>
            </a:r>
            <a:r>
              <a:rPr lang="en-US" altLang="en-US" sz="2400">
                <a:cs typeface="Times New Roman" panose="02020603050405020304" pitchFamily="18" charset="0"/>
              </a:rPr>
              <a:t>  over the interval  [0-31]  to maximize it.</a:t>
            </a:r>
          </a:p>
          <a:p>
            <a:pPr marL="457200" indent="-457200" eaLnBrk="1" hangingPunct="1">
              <a:lnSpc>
                <a:spcPct val="90000"/>
              </a:lnSpc>
              <a:buFontTx/>
              <a:buNone/>
            </a:pPr>
            <a:endParaRPr lang="en-US" altLang="en-US" sz="2400">
              <a:cs typeface="Times New Roman" panose="02020603050405020304" pitchFamily="18" charset="0"/>
            </a:endParaRPr>
          </a:p>
          <a:p>
            <a:pPr marL="457200" indent="-457200" eaLnBrk="1" hangingPunct="1">
              <a:lnSpc>
                <a:spcPct val="90000"/>
              </a:lnSpc>
              <a:buFontTx/>
              <a:buAutoNum type="arabicPeriod"/>
            </a:pPr>
            <a:r>
              <a:rPr lang="en-US" altLang="en-US" sz="2400">
                <a:cs typeface="Times New Roman" panose="02020603050405020304" pitchFamily="18" charset="0"/>
              </a:rPr>
              <a:t>Initialization</a:t>
            </a:r>
          </a:p>
          <a:p>
            <a:pPr marL="838200" lvl="1" indent="-381000" eaLnBrk="1" hangingPunct="1">
              <a:lnSpc>
                <a:spcPct val="90000"/>
              </a:lnSpc>
              <a:buFontTx/>
              <a:buAutoNum type="arabicPeriod"/>
            </a:pPr>
            <a:r>
              <a:rPr lang="en-US" altLang="en-US" sz="2000">
                <a:cs typeface="Times New Roman" panose="02020603050405020304" pitchFamily="18" charset="0"/>
              </a:rPr>
              <a:t>Population size:4</a:t>
            </a:r>
          </a:p>
          <a:p>
            <a:pPr marL="838200" lvl="1" indent="-381000" eaLnBrk="1" hangingPunct="1">
              <a:lnSpc>
                <a:spcPct val="90000"/>
              </a:lnSpc>
              <a:buFontTx/>
              <a:buAutoNum type="arabicPeriod"/>
            </a:pPr>
            <a:r>
              <a:rPr lang="en-US" altLang="en-US" sz="2000">
                <a:cs typeface="Times New Roman" panose="02020603050405020304" pitchFamily="18" charset="0"/>
              </a:rPr>
              <a:t>Number of generation 10</a:t>
            </a:r>
          </a:p>
          <a:p>
            <a:pPr marL="838200" lvl="1" indent="-381000" eaLnBrk="1" hangingPunct="1">
              <a:lnSpc>
                <a:spcPct val="90000"/>
              </a:lnSpc>
              <a:buFontTx/>
              <a:buAutoNum type="arabicPeriod"/>
            </a:pPr>
            <a:r>
              <a:rPr lang="en-US" altLang="en-US" sz="2000">
                <a:cs typeface="Times New Roman" panose="02020603050405020304" pitchFamily="18" charset="0"/>
              </a:rPr>
              <a:t>Crossover probability: 100%</a:t>
            </a:r>
          </a:p>
          <a:p>
            <a:pPr marL="838200" lvl="1" indent="-381000" eaLnBrk="1" hangingPunct="1">
              <a:lnSpc>
                <a:spcPct val="90000"/>
              </a:lnSpc>
              <a:buFontTx/>
              <a:buAutoNum type="arabicPeriod"/>
            </a:pPr>
            <a:r>
              <a:rPr lang="en-US" altLang="en-US" sz="2000">
                <a:cs typeface="Times New Roman" panose="02020603050405020304" pitchFamily="18" charset="0"/>
              </a:rPr>
              <a:t>Mutation probability: 5%</a:t>
            </a:r>
          </a:p>
          <a:p>
            <a:pPr marL="838200" lvl="1" indent="-381000" eaLnBrk="1" hangingPunct="1">
              <a:lnSpc>
                <a:spcPct val="90000"/>
              </a:lnSpc>
              <a:buFontTx/>
              <a:buAutoNum type="arabicPeriod"/>
            </a:pPr>
            <a:r>
              <a:rPr lang="en-US" altLang="en-US" sz="2000">
                <a:cs typeface="Times New Roman" panose="02020603050405020304" pitchFamily="18" charset="0"/>
              </a:rPr>
              <a:t>Potential solutions are generated randomly 10100, 01011, 00100, 11000</a:t>
            </a:r>
          </a:p>
          <a:p>
            <a:pPr marL="838200" lvl="1" indent="-381000" eaLnBrk="1" hangingPunct="1">
              <a:lnSpc>
                <a:spcPct val="90000"/>
              </a:lnSpc>
              <a:buFontTx/>
              <a:buAutoNum type="arabicPeriod"/>
            </a:pPr>
            <a:r>
              <a:rPr lang="en-US" altLang="en-US" sz="2000">
                <a:cs typeface="Times New Roman" panose="02020603050405020304" pitchFamily="18" charset="0"/>
              </a:rPr>
              <a:t>Fitness function: function itself</a:t>
            </a:r>
          </a:p>
          <a:p>
            <a:pPr marL="838200" lvl="1" indent="-381000" eaLnBrk="1" hangingPunct="1">
              <a:lnSpc>
                <a:spcPct val="90000"/>
              </a:lnSpc>
              <a:buFontTx/>
              <a:buNone/>
            </a:pPr>
            <a:endParaRPr lang="en-US" altLang="en-US" sz="2000"/>
          </a:p>
        </p:txBody>
      </p:sp>
    </p:spTree>
  </p:cSld>
  <p:clrMapOvr>
    <a:masterClrMapping/>
  </p:clrMapOvr>
  <mc:AlternateContent xmlns:mc="http://schemas.openxmlformats.org/markup-compatibility/2006">
    <mc:Choice xmlns:p14="http://schemas.microsoft.com/office/powerpoint/2010/main" Requires="p14">
      <p:transition spd="slow" p14:dur="2000" advTm="213025"/>
    </mc:Choice>
    <mc:Fallback>
      <p:transition spd="slow" advTm="21302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705136-78AE-472C-8986-5326CA065655}"/>
              </a:ext>
            </a:extLst>
          </p:cNvPr>
          <p:cNvSpPr>
            <a:spLocks noGrp="1"/>
          </p:cNvSpPr>
          <p:nvPr>
            <p:ph type="title"/>
          </p:nvPr>
        </p:nvSpPr>
        <p:spPr>
          <a:xfrm>
            <a:off x="685800" y="609600"/>
            <a:ext cx="7772400" cy="646331"/>
          </a:xfrm>
        </p:spPr>
        <p:txBody>
          <a:bodyPr/>
          <a:lstStyle/>
          <a:p>
            <a:endParaRPr lang="en-US" dirty="0"/>
          </a:p>
        </p:txBody>
      </p:sp>
      <p:sp>
        <p:nvSpPr>
          <p:cNvPr id="5" name="Content Placeholder 4">
            <a:extLst>
              <a:ext uri="{FF2B5EF4-FFF2-40B4-BE49-F238E27FC236}">
                <a16:creationId xmlns:a16="http://schemas.microsoft.com/office/drawing/2014/main" id="{7B86E276-E141-4F7F-9E02-024F483B8157}"/>
              </a:ext>
            </a:extLst>
          </p:cNvPr>
          <p:cNvSpPr>
            <a:spLocks noGrp="1"/>
          </p:cNvSpPr>
          <p:nvPr>
            <p:ph sz="half" idx="1"/>
          </p:nvPr>
        </p:nvSpPr>
        <p:spPr>
          <a:xfrm>
            <a:off x="685800" y="1524000"/>
            <a:ext cx="3810000" cy="4114800"/>
          </a:xfrm>
        </p:spPr>
        <p:txBody>
          <a:bodyPr/>
          <a:lstStyle/>
          <a:p>
            <a:pPr eaLnBrk="1" hangingPunct="1">
              <a:buFontTx/>
              <a:buNone/>
            </a:pPr>
            <a:r>
              <a:rPr lang="en-US" altLang="en-US" sz="1800" dirty="0">
                <a:cs typeface="Times New Roman" panose="02020603050405020304" pitchFamily="18" charset="0"/>
              </a:rPr>
              <a:t>2. Selection</a:t>
            </a:r>
          </a:p>
          <a:p>
            <a:pPr eaLnBrk="1" hangingPunct="1">
              <a:buFontTx/>
              <a:buNone/>
            </a:pPr>
            <a:r>
              <a:rPr lang="en-US" altLang="en-US" sz="1800" dirty="0">
                <a:cs typeface="Times New Roman" panose="02020603050405020304" pitchFamily="18" charset="0"/>
              </a:rPr>
              <a:t>	As shown in Table 1, the best string of the first generation 11000 is selected two times. The 10100 and   01011 are chosen once and the 00100 is not selected at all.</a:t>
            </a:r>
          </a:p>
          <a:p>
            <a:endParaRPr lang="en-US" dirty="0"/>
          </a:p>
        </p:txBody>
      </p:sp>
      <p:graphicFrame>
        <p:nvGraphicFramePr>
          <p:cNvPr id="7" name="Object 3">
            <a:extLst>
              <a:ext uri="{FF2B5EF4-FFF2-40B4-BE49-F238E27FC236}">
                <a16:creationId xmlns:a16="http://schemas.microsoft.com/office/drawing/2014/main" id="{15A67DC5-344A-45D7-891C-0F3909E66889}"/>
              </a:ext>
            </a:extLst>
          </p:cNvPr>
          <p:cNvGraphicFramePr>
            <a:graphicFrameLocks noGrp="1" noChangeAspect="1"/>
          </p:cNvGraphicFramePr>
          <p:nvPr>
            <p:ph sz="half" idx="2"/>
            <p:extLst>
              <p:ext uri="{D42A27DB-BD31-4B8C-83A1-F6EECF244321}">
                <p14:modId xmlns:p14="http://schemas.microsoft.com/office/powerpoint/2010/main" val="1404104957"/>
              </p:ext>
            </p:extLst>
          </p:nvPr>
        </p:nvGraphicFramePr>
        <p:xfrm>
          <a:off x="4648202" y="2895600"/>
          <a:ext cx="4914384" cy="2239851"/>
        </p:xfrm>
        <a:graphic>
          <a:graphicData uri="http://schemas.openxmlformats.org/presentationml/2006/ole">
            <mc:AlternateContent xmlns:mc="http://schemas.openxmlformats.org/markup-compatibility/2006">
              <mc:Choice xmlns:v="urn:schemas-microsoft-com:vml" Requires="v">
                <p:oleObj name="Document" r:id="rId2" imgW="5635226" imgH="2567968" progId="Word.Document.8">
                  <p:embed/>
                </p:oleObj>
              </mc:Choice>
              <mc:Fallback>
                <p:oleObj name="Document" r:id="rId2" imgW="5635226" imgH="2567968" progId="Word.Document.8">
                  <p:embed/>
                  <p:pic>
                    <p:nvPicPr>
                      <p:cNvPr id="17411" name="Object 3">
                        <a:extLst>
                          <a:ext uri="{FF2B5EF4-FFF2-40B4-BE49-F238E27FC236}">
                            <a16:creationId xmlns:a16="http://schemas.microsoft.com/office/drawing/2014/main" id="{022B0BE5-B2DA-453B-A596-481ED1EC2E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2" y="2895600"/>
                        <a:ext cx="4914384" cy="2239851"/>
                      </a:xfrm>
                      <a:prstGeom prst="rect">
                        <a:avLst/>
                      </a:prstGeom>
                      <a:noFill/>
                      <a:ln>
                        <a:noFill/>
                      </a:ln>
                    </p:spPr>
                  </p:pic>
                </p:oleObj>
              </mc:Fallback>
            </mc:AlternateContent>
          </a:graphicData>
        </a:graphic>
      </p:graphicFrame>
      <p:sp>
        <p:nvSpPr>
          <p:cNvPr id="9" name="TextBox 8">
            <a:extLst>
              <a:ext uri="{FF2B5EF4-FFF2-40B4-BE49-F238E27FC236}">
                <a16:creationId xmlns:a16="http://schemas.microsoft.com/office/drawing/2014/main" id="{2845210A-C695-4385-A7E0-E2337E2EDB1E}"/>
              </a:ext>
            </a:extLst>
          </p:cNvPr>
          <p:cNvSpPr txBox="1"/>
          <p:nvPr/>
        </p:nvSpPr>
        <p:spPr>
          <a:xfrm>
            <a:off x="4953000" y="1828800"/>
            <a:ext cx="3657600" cy="646331"/>
          </a:xfrm>
          <a:prstGeom prst="rect">
            <a:avLst/>
          </a:prstGeom>
          <a:noFill/>
        </p:spPr>
        <p:txBody>
          <a:bodyPr wrap="square">
            <a:spAutoFit/>
          </a:bodyPr>
          <a:lstStyle/>
          <a:p>
            <a:r>
              <a:rPr lang="en-US" altLang="en-US" sz="1800" dirty="0">
                <a:cs typeface="Times New Roman" panose="02020603050405020304" pitchFamily="18" charset="0"/>
              </a:rPr>
              <a:t>Table1 Simple process of genetic algorithm: selection</a:t>
            </a:r>
            <a:endParaRPr lang="en-US" sz="1800" dirty="0"/>
          </a:p>
        </p:txBody>
      </p:sp>
    </p:spTree>
    <p:extLst>
      <p:ext uri="{BB962C8B-B14F-4D97-AF65-F5344CB8AC3E}">
        <p14:creationId xmlns:p14="http://schemas.microsoft.com/office/powerpoint/2010/main" val="766714364"/>
      </p:ext>
    </p:extLst>
  </p:cSld>
  <p:clrMapOvr>
    <a:masterClrMapping/>
  </p:clrMapOvr>
  <mc:AlternateContent xmlns:mc="http://schemas.openxmlformats.org/markup-compatibility/2006">
    <mc:Choice xmlns:p14="http://schemas.microsoft.com/office/powerpoint/2010/main" Requires="p14">
      <p:transition spd="slow" p14:dur="2000" advTm="48695"/>
    </mc:Choice>
    <mc:Fallback>
      <p:transition spd="slow" advTm="4869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523CC6-8F3F-4600-BC63-28588E71B227}"/>
              </a:ext>
            </a:extLst>
          </p:cNvPr>
          <p:cNvSpPr>
            <a:spLocks noGrp="1"/>
          </p:cNvSpPr>
          <p:nvPr>
            <p:ph type="title"/>
          </p:nvPr>
        </p:nvSpPr>
        <p:spPr>
          <a:xfrm>
            <a:off x="685800" y="381000"/>
            <a:ext cx="7772400" cy="381000"/>
          </a:xfrm>
        </p:spPr>
        <p:txBody>
          <a:bodyPr/>
          <a:lstStyle/>
          <a:p>
            <a:endParaRPr lang="en-US" dirty="0"/>
          </a:p>
        </p:txBody>
      </p:sp>
      <p:sp>
        <p:nvSpPr>
          <p:cNvPr id="6" name="Content Placeholder 5">
            <a:extLst>
              <a:ext uri="{FF2B5EF4-FFF2-40B4-BE49-F238E27FC236}">
                <a16:creationId xmlns:a16="http://schemas.microsoft.com/office/drawing/2014/main" id="{F25485B8-B219-45D6-9E9A-1A65C340F885}"/>
              </a:ext>
            </a:extLst>
          </p:cNvPr>
          <p:cNvSpPr>
            <a:spLocks noGrp="1"/>
          </p:cNvSpPr>
          <p:nvPr>
            <p:ph sz="half" idx="1"/>
          </p:nvPr>
        </p:nvSpPr>
        <p:spPr>
          <a:xfrm>
            <a:off x="381000" y="1066800"/>
            <a:ext cx="4267200" cy="4953000"/>
          </a:xfrm>
        </p:spPr>
        <p:txBody>
          <a:bodyPr/>
          <a:lstStyle/>
          <a:p>
            <a:pPr eaLnBrk="1" hangingPunct="1">
              <a:buFontTx/>
              <a:buNone/>
            </a:pPr>
            <a:r>
              <a:rPr lang="en-US" altLang="en-US" sz="1400" dirty="0">
                <a:cs typeface="Times New Roman" panose="02020603050405020304" pitchFamily="18" charset="0"/>
              </a:rPr>
              <a:t>3. Crossover</a:t>
            </a:r>
          </a:p>
          <a:p>
            <a:pPr eaLnBrk="1" hangingPunct="1">
              <a:buFontTx/>
              <a:buNone/>
            </a:pPr>
            <a:r>
              <a:rPr lang="en-US" altLang="en-US" sz="1400" dirty="0">
                <a:cs typeface="Times New Roman" panose="02020603050405020304" pitchFamily="18" charset="0"/>
              </a:rPr>
              <a:t>	As shown in Table 2, the first crossover point is decided at 4, and the next crossover point is decided at 2 randomly. </a:t>
            </a:r>
          </a:p>
          <a:p>
            <a:pPr eaLnBrk="1" hangingPunct="1">
              <a:buFontTx/>
              <a:buNone/>
            </a:pPr>
            <a:r>
              <a:rPr lang="en-US" altLang="en-US" sz="1400" dirty="0">
                <a:cs typeface="Times New Roman" panose="02020603050405020304" pitchFamily="18" charset="0"/>
              </a:rPr>
              <a:t>4. mutation</a:t>
            </a:r>
          </a:p>
          <a:p>
            <a:pPr eaLnBrk="1" hangingPunct="1">
              <a:buFontTx/>
              <a:buNone/>
            </a:pPr>
            <a:r>
              <a:rPr lang="en-US" altLang="en-US" sz="1400" dirty="0">
                <a:cs typeface="Times New Roman" panose="02020603050405020304" pitchFamily="18" charset="0"/>
              </a:rPr>
              <a:t>	Mutation has not occurred at all in this experiment because of its low probability (5 %).</a:t>
            </a:r>
          </a:p>
          <a:p>
            <a:pPr eaLnBrk="1" hangingPunct="1">
              <a:buFontTx/>
              <a:buNone/>
            </a:pPr>
            <a:r>
              <a:rPr lang="en-US" altLang="en-US" sz="1400" dirty="0">
                <a:cs typeface="Times New Roman" panose="02020603050405020304" pitchFamily="18" charset="0"/>
              </a:rPr>
              <a:t>5. iteration</a:t>
            </a:r>
          </a:p>
          <a:p>
            <a:pPr eaLnBrk="1" hangingPunct="1">
              <a:buFontTx/>
              <a:buNone/>
            </a:pPr>
            <a:r>
              <a:rPr lang="en-US" altLang="en-US" sz="1400" dirty="0">
                <a:cs typeface="Times New Roman" panose="02020603050405020304" pitchFamily="18" charset="0"/>
              </a:rPr>
              <a:t>	after one generation, we can see the following progress. </a:t>
            </a:r>
          </a:p>
          <a:p>
            <a:pPr lvl="1" eaLnBrk="1" hangingPunct="1"/>
            <a:r>
              <a:rPr lang="en-US" altLang="en-US" sz="1400" dirty="0">
                <a:cs typeface="Times New Roman" panose="02020603050405020304" pitchFamily="18" charset="0"/>
              </a:rPr>
              <a:t>the average of four potential solutions is increased by 5.01</a:t>
            </a:r>
          </a:p>
          <a:p>
            <a:pPr lvl="1" eaLnBrk="1" hangingPunct="1"/>
            <a:r>
              <a:rPr lang="en-US" altLang="en-US" sz="1400" dirty="0">
                <a:cs typeface="Times New Roman" panose="02020603050405020304" pitchFamily="18" charset="0"/>
              </a:rPr>
              <a:t>the maximum value is increased by 4.</a:t>
            </a:r>
          </a:p>
          <a:p>
            <a:pPr lvl="1" eaLnBrk="1" hangingPunct="1"/>
            <a:r>
              <a:rPr lang="en-US" altLang="en-US" sz="1400" dirty="0">
                <a:cs typeface="Times New Roman" panose="02020603050405020304" pitchFamily="18" charset="0"/>
              </a:rPr>
              <a:t>However, it does not satisfy the termination criteria. </a:t>
            </a:r>
          </a:p>
          <a:p>
            <a:pPr lvl="1" eaLnBrk="1" hangingPunct="1"/>
            <a:r>
              <a:rPr lang="en-US" altLang="en-US" sz="1400" dirty="0">
                <a:cs typeface="Times New Roman" panose="02020603050405020304" pitchFamily="18" charset="0"/>
              </a:rPr>
              <a:t>It will repeat step 2, 3, and 4. That is, we need to do “selection, crossover, mutation” again.</a:t>
            </a:r>
          </a:p>
          <a:p>
            <a:pPr lvl="1" eaLnBrk="1" hangingPunct="1"/>
            <a:r>
              <a:rPr lang="en-US" altLang="en-US" sz="1400" dirty="0">
                <a:cs typeface="Times New Roman" panose="02020603050405020304" pitchFamily="18" charset="0"/>
              </a:rPr>
              <a:t> At this time, the result of 1</a:t>
            </a:r>
            <a:r>
              <a:rPr lang="en-US" altLang="en-US" sz="1400" baseline="30000" dirty="0">
                <a:cs typeface="Times New Roman" panose="02020603050405020304" pitchFamily="18" charset="0"/>
              </a:rPr>
              <a:t>st</a:t>
            </a:r>
            <a:r>
              <a:rPr lang="en-US" altLang="en-US" sz="1400" dirty="0">
                <a:cs typeface="Times New Roman" panose="02020603050405020304" pitchFamily="18" charset="0"/>
              </a:rPr>
              <a:t> generation will be  the input to the selection operation of the 2</a:t>
            </a:r>
            <a:r>
              <a:rPr lang="en-US" altLang="en-US" sz="1400" baseline="30000" dirty="0">
                <a:cs typeface="Times New Roman" panose="02020603050405020304" pitchFamily="18" charset="0"/>
              </a:rPr>
              <a:t>nd</a:t>
            </a:r>
            <a:r>
              <a:rPr lang="en-US" altLang="en-US" sz="1400" dirty="0">
                <a:cs typeface="Times New Roman" panose="02020603050405020304" pitchFamily="18" charset="0"/>
              </a:rPr>
              <a:t> generation.</a:t>
            </a:r>
          </a:p>
          <a:p>
            <a:endParaRPr lang="en-US" dirty="0"/>
          </a:p>
        </p:txBody>
      </p:sp>
      <p:sp>
        <p:nvSpPr>
          <p:cNvPr id="7" name="Content Placeholder 6">
            <a:extLst>
              <a:ext uri="{FF2B5EF4-FFF2-40B4-BE49-F238E27FC236}">
                <a16:creationId xmlns:a16="http://schemas.microsoft.com/office/drawing/2014/main" id="{F392387D-5494-4F56-8C5E-E59AEEACD0AB}"/>
              </a:ext>
            </a:extLst>
          </p:cNvPr>
          <p:cNvSpPr>
            <a:spLocks noGrp="1"/>
          </p:cNvSpPr>
          <p:nvPr>
            <p:ph sz="half" idx="2"/>
          </p:nvPr>
        </p:nvSpPr>
        <p:spPr/>
        <p:txBody>
          <a:bodyPr/>
          <a:lstStyle/>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8" name="Object 3">
            <a:extLst>
              <a:ext uri="{FF2B5EF4-FFF2-40B4-BE49-F238E27FC236}">
                <a16:creationId xmlns:a16="http://schemas.microsoft.com/office/drawing/2014/main" id="{D5290EBF-B63C-4F8B-9A02-DC1359BBA25A}"/>
              </a:ext>
            </a:extLst>
          </p:cNvPr>
          <p:cNvGraphicFramePr>
            <a:graphicFrameLocks noChangeAspect="1"/>
          </p:cNvGraphicFramePr>
          <p:nvPr>
            <p:extLst>
              <p:ext uri="{D42A27DB-BD31-4B8C-83A1-F6EECF244321}">
                <p14:modId xmlns:p14="http://schemas.microsoft.com/office/powerpoint/2010/main" val="2188377915"/>
              </p:ext>
            </p:extLst>
          </p:nvPr>
        </p:nvGraphicFramePr>
        <p:xfrm>
          <a:off x="4815840" y="1981200"/>
          <a:ext cx="3810000" cy="1090500"/>
        </p:xfrm>
        <a:graphic>
          <a:graphicData uri="http://schemas.openxmlformats.org/presentationml/2006/ole">
            <mc:AlternateContent xmlns:mc="http://schemas.openxmlformats.org/markup-compatibility/2006">
              <mc:Choice xmlns:v="urn:schemas-microsoft-com:vml" Requires="v">
                <p:oleObj name="Document" r:id="rId2" imgW="5627074" imgH="1617996" progId="Word.Document.8">
                  <p:embed/>
                </p:oleObj>
              </mc:Choice>
              <mc:Fallback>
                <p:oleObj name="Document" r:id="rId2" imgW="5627074" imgH="1617996" progId="Word.Document.8">
                  <p:embed/>
                  <p:pic>
                    <p:nvPicPr>
                      <p:cNvPr id="18435" name="Object 3">
                        <a:extLst>
                          <a:ext uri="{FF2B5EF4-FFF2-40B4-BE49-F238E27FC236}">
                            <a16:creationId xmlns:a16="http://schemas.microsoft.com/office/drawing/2014/main" id="{84490660-3CEC-465F-8A03-4303A40C4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840" y="1981200"/>
                        <a:ext cx="3810000" cy="1090500"/>
                      </a:xfrm>
                      <a:prstGeom prst="rect">
                        <a:avLst/>
                      </a:prstGeom>
                      <a:noFill/>
                      <a:ln>
                        <a:noFill/>
                      </a:ln>
                    </p:spPr>
                  </p:pic>
                </p:oleObj>
              </mc:Fallback>
            </mc:AlternateContent>
          </a:graphicData>
        </a:graphic>
      </p:graphicFrame>
      <p:sp>
        <p:nvSpPr>
          <p:cNvPr id="10" name="TextBox 9">
            <a:extLst>
              <a:ext uri="{FF2B5EF4-FFF2-40B4-BE49-F238E27FC236}">
                <a16:creationId xmlns:a16="http://schemas.microsoft.com/office/drawing/2014/main" id="{EE15534B-D147-4F6F-851E-280C8C97698A}"/>
              </a:ext>
            </a:extLst>
          </p:cNvPr>
          <p:cNvSpPr txBox="1"/>
          <p:nvPr/>
        </p:nvSpPr>
        <p:spPr>
          <a:xfrm>
            <a:off x="4953000" y="1079212"/>
            <a:ext cx="3672840" cy="597188"/>
          </a:xfrm>
          <a:prstGeom prst="rect">
            <a:avLst/>
          </a:prstGeom>
          <a:noFill/>
        </p:spPr>
        <p:txBody>
          <a:bodyPr wrap="square">
            <a:spAutoFit/>
          </a:bodyPr>
          <a:lstStyle/>
          <a:p>
            <a:r>
              <a:rPr lang="en-US" altLang="en-US" sz="1600" dirty="0">
                <a:cs typeface="Times New Roman" panose="02020603050405020304" pitchFamily="18" charset="0"/>
              </a:rPr>
              <a:t>Table 2. Simple process of genetic algorithm: after crossover</a:t>
            </a:r>
            <a:endParaRPr lang="en-US" sz="1600" dirty="0"/>
          </a:p>
        </p:txBody>
      </p:sp>
      <p:graphicFrame>
        <p:nvGraphicFramePr>
          <p:cNvPr id="11" name="Object 3">
            <a:extLst>
              <a:ext uri="{FF2B5EF4-FFF2-40B4-BE49-F238E27FC236}">
                <a16:creationId xmlns:a16="http://schemas.microsoft.com/office/drawing/2014/main" id="{DAC627E7-F366-47F8-B455-1D5A43FC7BC9}"/>
              </a:ext>
            </a:extLst>
          </p:cNvPr>
          <p:cNvGraphicFramePr>
            <a:graphicFrameLocks noChangeAspect="1"/>
          </p:cNvGraphicFramePr>
          <p:nvPr>
            <p:extLst>
              <p:ext uri="{D42A27DB-BD31-4B8C-83A1-F6EECF244321}">
                <p14:modId xmlns:p14="http://schemas.microsoft.com/office/powerpoint/2010/main" val="990512173"/>
              </p:ext>
            </p:extLst>
          </p:nvPr>
        </p:nvGraphicFramePr>
        <p:xfrm>
          <a:off x="4863810" y="4267200"/>
          <a:ext cx="3469519" cy="1295400"/>
        </p:xfrm>
        <a:graphic>
          <a:graphicData uri="http://schemas.openxmlformats.org/presentationml/2006/ole">
            <mc:AlternateContent xmlns:mc="http://schemas.openxmlformats.org/markup-compatibility/2006">
              <mc:Choice xmlns:v="urn:schemas-microsoft-com:vml" Requires="v">
                <p:oleObj name="Document" r:id="rId4" imgW="5629656" imgH="2101596" progId="Word.Document.8">
                  <p:embed/>
                </p:oleObj>
              </mc:Choice>
              <mc:Fallback>
                <p:oleObj name="Document" r:id="rId4" imgW="5629656" imgH="2101596" progId="Word.Document.8">
                  <p:embed/>
                  <p:pic>
                    <p:nvPicPr>
                      <p:cNvPr id="19459" name="Object 3">
                        <a:extLst>
                          <a:ext uri="{FF2B5EF4-FFF2-40B4-BE49-F238E27FC236}">
                            <a16:creationId xmlns:a16="http://schemas.microsoft.com/office/drawing/2014/main" id="{8B882815-D37C-4696-BF74-E8AD58C406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3810" y="4267200"/>
                        <a:ext cx="3469519" cy="1295400"/>
                      </a:xfrm>
                      <a:prstGeom prst="rect">
                        <a:avLst/>
                      </a:prstGeom>
                      <a:noFill/>
                      <a:ln>
                        <a:noFill/>
                      </a:ln>
                    </p:spPr>
                  </p:pic>
                </p:oleObj>
              </mc:Fallback>
            </mc:AlternateContent>
          </a:graphicData>
        </a:graphic>
      </p:graphicFrame>
      <p:sp>
        <p:nvSpPr>
          <p:cNvPr id="13" name="TextBox 12">
            <a:extLst>
              <a:ext uri="{FF2B5EF4-FFF2-40B4-BE49-F238E27FC236}">
                <a16:creationId xmlns:a16="http://schemas.microsoft.com/office/drawing/2014/main" id="{9932929B-583F-4C25-8198-E02AFCADEAE7}"/>
              </a:ext>
            </a:extLst>
          </p:cNvPr>
          <p:cNvSpPr txBox="1"/>
          <p:nvPr/>
        </p:nvSpPr>
        <p:spPr>
          <a:xfrm>
            <a:off x="5104311" y="3499852"/>
            <a:ext cx="3581400" cy="584775"/>
          </a:xfrm>
          <a:prstGeom prst="rect">
            <a:avLst/>
          </a:prstGeom>
          <a:noFill/>
        </p:spPr>
        <p:txBody>
          <a:bodyPr wrap="square">
            <a:spAutoFit/>
          </a:bodyPr>
          <a:lstStyle/>
          <a:p>
            <a:r>
              <a:rPr lang="en-US" altLang="en-US" sz="1600" dirty="0">
                <a:cs typeface="Times New Roman" panose="02020603050405020304" pitchFamily="18" charset="0"/>
              </a:rPr>
              <a:t>Table 3. Simple process of genetic algorithm: after one generation</a:t>
            </a:r>
            <a:r>
              <a:rPr lang="en-US" altLang="en-US" sz="1600" dirty="0"/>
              <a:t> </a:t>
            </a:r>
            <a:endParaRPr lang="en-US" sz="1600" dirty="0"/>
          </a:p>
        </p:txBody>
      </p:sp>
    </p:spTree>
    <p:extLst>
      <p:ext uri="{BB962C8B-B14F-4D97-AF65-F5344CB8AC3E}">
        <p14:creationId xmlns:p14="http://schemas.microsoft.com/office/powerpoint/2010/main" val="1396002209"/>
      </p:ext>
    </p:extLst>
  </p:cSld>
  <p:clrMapOvr>
    <a:masterClrMapping/>
  </p:clrMapOvr>
  <mc:AlternateContent xmlns:mc="http://schemas.openxmlformats.org/markup-compatibility/2006">
    <mc:Choice xmlns:p14="http://schemas.microsoft.com/office/powerpoint/2010/main" Requires="p14">
      <p:transition spd="slow" p14:dur="2000" advTm="168203"/>
    </mc:Choice>
    <mc:Fallback>
      <p:transition spd="slow" advTm="16820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AFD038-EA19-4AE2-B658-9B2F83E3DF6B}"/>
              </a:ext>
            </a:extLst>
          </p:cNvPr>
          <p:cNvSpPr>
            <a:spLocks noGrp="1"/>
          </p:cNvSpPr>
          <p:nvPr>
            <p:ph type="title"/>
          </p:nvPr>
        </p:nvSpPr>
        <p:spPr>
          <a:xfrm>
            <a:off x="685800" y="365760"/>
            <a:ext cx="7696200" cy="457200"/>
          </a:xfrm>
        </p:spPr>
        <p:txBody>
          <a:bodyPr/>
          <a:lstStyle/>
          <a:p>
            <a:r>
              <a:rPr lang="en-US" dirty="0"/>
              <a:t>One Generation</a:t>
            </a:r>
          </a:p>
        </p:txBody>
      </p:sp>
      <p:sp>
        <p:nvSpPr>
          <p:cNvPr id="6" name="Content Placeholder 5">
            <a:extLst>
              <a:ext uri="{FF2B5EF4-FFF2-40B4-BE49-F238E27FC236}">
                <a16:creationId xmlns:a16="http://schemas.microsoft.com/office/drawing/2014/main" id="{B8B9C5CF-1873-4969-A6DA-4FA673C78318}"/>
              </a:ext>
            </a:extLst>
          </p:cNvPr>
          <p:cNvSpPr>
            <a:spLocks noGrp="1"/>
          </p:cNvSpPr>
          <p:nvPr>
            <p:ph idx="1"/>
          </p:nvPr>
        </p:nvSpPr>
        <p:spPr>
          <a:xfrm>
            <a:off x="228600" y="1143000"/>
            <a:ext cx="8229600" cy="4800600"/>
          </a:xfrm>
        </p:spPr>
        <p:txBody>
          <a:bodyPr/>
          <a:lstStyle/>
          <a:p>
            <a:r>
              <a:rPr lang="en-US" dirty="0"/>
              <a:t>From initial to 1 generation</a:t>
            </a:r>
          </a:p>
          <a:p>
            <a:endParaRPr lang="en-US" dirty="0"/>
          </a:p>
          <a:p>
            <a:endParaRPr lang="en-US" dirty="0"/>
          </a:p>
          <a:p>
            <a:endParaRPr lang="en-US" dirty="0"/>
          </a:p>
          <a:p>
            <a:endParaRPr lang="en-US" dirty="0"/>
          </a:p>
          <a:p>
            <a:endParaRPr lang="en-US" dirty="0"/>
          </a:p>
          <a:p>
            <a:r>
              <a:rPr lang="en-US" sz="1800" dirty="0"/>
              <a:t>Initial</a:t>
            </a:r>
          </a:p>
          <a:p>
            <a:pPr marL="0" indent="0">
              <a:buNone/>
            </a:pPr>
            <a:r>
              <a:rPr lang="en-US" sz="1800" dirty="0"/>
              <a:t>                </a:t>
            </a:r>
            <a:r>
              <a:rPr lang="en-US" sz="1400" dirty="0"/>
              <a:t>0                                                                                                                                             31</a:t>
            </a:r>
          </a:p>
          <a:p>
            <a:r>
              <a:rPr lang="en-US" sz="1800" dirty="0"/>
              <a:t>1 Generation</a:t>
            </a:r>
          </a:p>
          <a:p>
            <a:endParaRPr lang="en-US" dirty="0"/>
          </a:p>
        </p:txBody>
      </p:sp>
      <p:graphicFrame>
        <p:nvGraphicFramePr>
          <p:cNvPr id="7" name="Table 7">
            <a:extLst>
              <a:ext uri="{FF2B5EF4-FFF2-40B4-BE49-F238E27FC236}">
                <a16:creationId xmlns:a16="http://schemas.microsoft.com/office/drawing/2014/main" id="{1F14D78E-A94C-49D2-88B8-44CBE48AF54E}"/>
              </a:ext>
            </a:extLst>
          </p:cNvPr>
          <p:cNvGraphicFramePr>
            <a:graphicFrameLocks noGrp="1"/>
          </p:cNvGraphicFramePr>
          <p:nvPr>
            <p:extLst>
              <p:ext uri="{D42A27DB-BD31-4B8C-83A1-F6EECF244321}">
                <p14:modId xmlns:p14="http://schemas.microsoft.com/office/powerpoint/2010/main" val="3005004996"/>
              </p:ext>
            </p:extLst>
          </p:nvPr>
        </p:nvGraphicFramePr>
        <p:xfrm>
          <a:off x="1295400" y="1744981"/>
          <a:ext cx="6400800" cy="2838565"/>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1121749102"/>
                    </a:ext>
                  </a:extLst>
                </a:gridCol>
                <a:gridCol w="609600">
                  <a:extLst>
                    <a:ext uri="{9D8B030D-6E8A-4147-A177-3AD203B41FA5}">
                      <a16:colId xmlns:a16="http://schemas.microsoft.com/office/drawing/2014/main" val="380133863"/>
                    </a:ext>
                  </a:extLst>
                </a:gridCol>
                <a:gridCol w="838200">
                  <a:extLst>
                    <a:ext uri="{9D8B030D-6E8A-4147-A177-3AD203B41FA5}">
                      <a16:colId xmlns:a16="http://schemas.microsoft.com/office/drawing/2014/main" val="980075380"/>
                    </a:ext>
                  </a:extLst>
                </a:gridCol>
                <a:gridCol w="685800">
                  <a:extLst>
                    <a:ext uri="{9D8B030D-6E8A-4147-A177-3AD203B41FA5}">
                      <a16:colId xmlns:a16="http://schemas.microsoft.com/office/drawing/2014/main" val="2531760563"/>
                    </a:ext>
                  </a:extLst>
                </a:gridCol>
                <a:gridCol w="990600">
                  <a:extLst>
                    <a:ext uri="{9D8B030D-6E8A-4147-A177-3AD203B41FA5}">
                      <a16:colId xmlns:a16="http://schemas.microsoft.com/office/drawing/2014/main" val="573251847"/>
                    </a:ext>
                  </a:extLst>
                </a:gridCol>
                <a:gridCol w="685800">
                  <a:extLst>
                    <a:ext uri="{9D8B030D-6E8A-4147-A177-3AD203B41FA5}">
                      <a16:colId xmlns:a16="http://schemas.microsoft.com/office/drawing/2014/main" val="1622214331"/>
                    </a:ext>
                  </a:extLst>
                </a:gridCol>
                <a:gridCol w="685800">
                  <a:extLst>
                    <a:ext uri="{9D8B030D-6E8A-4147-A177-3AD203B41FA5}">
                      <a16:colId xmlns:a16="http://schemas.microsoft.com/office/drawing/2014/main" val="3181226952"/>
                    </a:ext>
                  </a:extLst>
                </a:gridCol>
                <a:gridCol w="685800">
                  <a:extLst>
                    <a:ext uri="{9D8B030D-6E8A-4147-A177-3AD203B41FA5}">
                      <a16:colId xmlns:a16="http://schemas.microsoft.com/office/drawing/2014/main" val="123043559"/>
                    </a:ext>
                  </a:extLst>
                </a:gridCol>
              </a:tblGrid>
              <a:tr h="457228">
                <a:tc>
                  <a:txBody>
                    <a:bodyPr/>
                    <a:lstStyle/>
                    <a:p>
                      <a:r>
                        <a:rPr lang="en-US" sz="1400" dirty="0"/>
                        <a:t>Initial</a:t>
                      </a:r>
                    </a:p>
                  </a:txBody>
                  <a:tcPr/>
                </a:tc>
                <a:tc>
                  <a:txBody>
                    <a:bodyPr/>
                    <a:lstStyle/>
                    <a:p>
                      <a:r>
                        <a:rPr lang="en-US" sz="1400" dirty="0"/>
                        <a:t>X</a:t>
                      </a:r>
                    </a:p>
                  </a:txBody>
                  <a:tcPr/>
                </a:tc>
                <a:tc>
                  <a:txBody>
                    <a:bodyPr/>
                    <a:lstStyle/>
                    <a:p>
                      <a:r>
                        <a:rPr lang="en-US" sz="1400" dirty="0"/>
                        <a:t>Selection</a:t>
                      </a:r>
                    </a:p>
                  </a:txBody>
                  <a:tcPr/>
                </a:tc>
                <a:tc>
                  <a:txBody>
                    <a:bodyPr/>
                    <a:lstStyle/>
                    <a:p>
                      <a:r>
                        <a:rPr lang="en-US" sz="1400" dirty="0"/>
                        <a:t>X</a:t>
                      </a:r>
                    </a:p>
                  </a:txBody>
                  <a:tcPr/>
                </a:tc>
                <a:tc>
                  <a:txBody>
                    <a:bodyPr/>
                    <a:lstStyle/>
                    <a:p>
                      <a:r>
                        <a:rPr lang="en-US" sz="1400" dirty="0"/>
                        <a:t>Crossover</a:t>
                      </a:r>
                    </a:p>
                  </a:txBody>
                  <a:tcPr/>
                </a:tc>
                <a:tc>
                  <a:txBody>
                    <a:bodyPr/>
                    <a:lstStyle/>
                    <a:p>
                      <a:r>
                        <a:rPr lang="en-US" sz="1400" dirty="0"/>
                        <a:t>X</a:t>
                      </a:r>
                    </a:p>
                  </a:txBody>
                  <a:tcPr/>
                </a:tc>
                <a:tc>
                  <a:txBody>
                    <a:bodyPr/>
                    <a:lstStyle/>
                    <a:p>
                      <a:r>
                        <a:rPr lang="en-US" sz="1400" dirty="0"/>
                        <a:t>Mutation</a:t>
                      </a:r>
                    </a:p>
                  </a:txBody>
                  <a:tcPr/>
                </a:tc>
                <a:tc>
                  <a:txBody>
                    <a:bodyPr/>
                    <a:lstStyle/>
                    <a:p>
                      <a:r>
                        <a:rPr lang="en-US" sz="1400" dirty="0"/>
                        <a:t>X</a:t>
                      </a:r>
                    </a:p>
                  </a:txBody>
                  <a:tcPr/>
                </a:tc>
                <a:extLst>
                  <a:ext uri="{0D108BD9-81ED-4DB2-BD59-A6C34878D82A}">
                    <a16:rowId xmlns:a16="http://schemas.microsoft.com/office/drawing/2014/main" val="3254805287"/>
                  </a:ext>
                </a:extLst>
              </a:tr>
              <a:tr h="268958">
                <a:tc>
                  <a:txBody>
                    <a:bodyPr/>
                    <a:lstStyle/>
                    <a:p>
                      <a:r>
                        <a:rPr lang="en-US" sz="1400" dirty="0"/>
                        <a:t>10100</a:t>
                      </a:r>
                    </a:p>
                  </a:txBody>
                  <a:tcPr/>
                </a:tc>
                <a:tc>
                  <a:txBody>
                    <a:bodyPr/>
                    <a:lstStyle/>
                    <a:p>
                      <a:r>
                        <a:rPr lang="en-US" sz="1400" dirty="0"/>
                        <a:t>20</a:t>
                      </a:r>
                    </a:p>
                  </a:txBody>
                  <a:tcPr/>
                </a:tc>
                <a:tc>
                  <a:txBody>
                    <a:bodyPr/>
                    <a:lstStyle/>
                    <a:p>
                      <a:r>
                        <a:rPr lang="en-US" sz="1400" dirty="0"/>
                        <a:t>01011</a:t>
                      </a:r>
                    </a:p>
                  </a:txBody>
                  <a:tcPr/>
                </a:tc>
                <a:tc>
                  <a:txBody>
                    <a:bodyPr/>
                    <a:lstStyle/>
                    <a:p>
                      <a:r>
                        <a:rPr lang="en-US" sz="1400" dirty="0"/>
                        <a:t>11</a:t>
                      </a:r>
                    </a:p>
                  </a:txBody>
                  <a:tcPr/>
                </a:tc>
                <a:tc>
                  <a:txBody>
                    <a:bodyPr/>
                    <a:lstStyle/>
                    <a:p>
                      <a:r>
                        <a:rPr lang="en-US" sz="1400" dirty="0"/>
                        <a:t>01010</a:t>
                      </a:r>
                    </a:p>
                  </a:txBody>
                  <a:tcPr/>
                </a:tc>
                <a:tc>
                  <a:txBody>
                    <a:bodyPr/>
                    <a:lstStyle/>
                    <a:p>
                      <a:r>
                        <a:rPr lang="en-US" sz="1400" dirty="0"/>
                        <a:t>10</a:t>
                      </a:r>
                    </a:p>
                  </a:txBody>
                  <a:tcPr/>
                </a:tc>
                <a:tc>
                  <a:txBody>
                    <a:bodyPr/>
                    <a:lstStyle/>
                    <a:p>
                      <a:r>
                        <a:rPr lang="en-US" sz="1400" dirty="0"/>
                        <a:t>01010</a:t>
                      </a:r>
                    </a:p>
                  </a:txBody>
                  <a:tcPr/>
                </a:tc>
                <a:tc>
                  <a:txBody>
                    <a:bodyPr/>
                    <a:lstStyle/>
                    <a:p>
                      <a:r>
                        <a:rPr lang="en-US" sz="1400" dirty="0"/>
                        <a:t>10</a:t>
                      </a:r>
                    </a:p>
                  </a:txBody>
                  <a:tcPr/>
                </a:tc>
                <a:extLst>
                  <a:ext uri="{0D108BD9-81ED-4DB2-BD59-A6C34878D82A}">
                    <a16:rowId xmlns:a16="http://schemas.microsoft.com/office/drawing/2014/main" val="1203740369"/>
                  </a:ext>
                </a:extLst>
              </a:tr>
              <a:tr h="268958">
                <a:tc>
                  <a:txBody>
                    <a:bodyPr/>
                    <a:lstStyle/>
                    <a:p>
                      <a:r>
                        <a:rPr lang="en-US" sz="1400" dirty="0"/>
                        <a:t>01011</a:t>
                      </a:r>
                    </a:p>
                  </a:txBody>
                  <a:tcPr/>
                </a:tc>
                <a:tc>
                  <a:txBody>
                    <a:bodyPr/>
                    <a:lstStyle/>
                    <a:p>
                      <a:r>
                        <a:rPr lang="en-US" sz="1400" dirty="0"/>
                        <a:t>11</a:t>
                      </a:r>
                    </a:p>
                  </a:txBody>
                  <a:tcPr/>
                </a:tc>
                <a:tc>
                  <a:txBody>
                    <a:bodyPr/>
                    <a:lstStyle/>
                    <a:p>
                      <a:r>
                        <a:rPr lang="en-US" sz="1400" dirty="0"/>
                        <a:t>11000</a:t>
                      </a:r>
                    </a:p>
                  </a:txBody>
                  <a:tcPr/>
                </a:tc>
                <a:tc>
                  <a:txBody>
                    <a:bodyPr/>
                    <a:lstStyle/>
                    <a:p>
                      <a:r>
                        <a:rPr lang="en-US" sz="1400" dirty="0"/>
                        <a:t>24</a:t>
                      </a:r>
                    </a:p>
                  </a:txBody>
                  <a:tcPr/>
                </a:tc>
                <a:tc>
                  <a:txBody>
                    <a:bodyPr/>
                    <a:lstStyle/>
                    <a:p>
                      <a:r>
                        <a:rPr lang="en-US" sz="1400" dirty="0"/>
                        <a:t>11001</a:t>
                      </a:r>
                    </a:p>
                  </a:txBody>
                  <a:tcPr/>
                </a:tc>
                <a:tc>
                  <a:txBody>
                    <a:bodyPr/>
                    <a:lstStyle/>
                    <a:p>
                      <a:r>
                        <a:rPr lang="en-US" sz="1400" dirty="0"/>
                        <a:t>25</a:t>
                      </a:r>
                    </a:p>
                  </a:txBody>
                  <a:tcPr/>
                </a:tc>
                <a:tc>
                  <a:txBody>
                    <a:bodyPr/>
                    <a:lstStyle/>
                    <a:p>
                      <a:r>
                        <a:rPr lang="en-US" sz="1400" dirty="0"/>
                        <a:t>11001</a:t>
                      </a:r>
                    </a:p>
                  </a:txBody>
                  <a:tcPr/>
                </a:tc>
                <a:tc>
                  <a:txBody>
                    <a:bodyPr/>
                    <a:lstStyle/>
                    <a:p>
                      <a:r>
                        <a:rPr lang="en-US" sz="1400" dirty="0"/>
                        <a:t>25</a:t>
                      </a:r>
                    </a:p>
                  </a:txBody>
                  <a:tcPr/>
                </a:tc>
                <a:extLst>
                  <a:ext uri="{0D108BD9-81ED-4DB2-BD59-A6C34878D82A}">
                    <a16:rowId xmlns:a16="http://schemas.microsoft.com/office/drawing/2014/main" val="806248838"/>
                  </a:ext>
                </a:extLst>
              </a:tr>
              <a:tr h="268958">
                <a:tc>
                  <a:txBody>
                    <a:bodyPr/>
                    <a:lstStyle/>
                    <a:p>
                      <a:r>
                        <a:rPr lang="en-US" sz="1400" dirty="0"/>
                        <a:t>00100</a:t>
                      </a:r>
                    </a:p>
                  </a:txBody>
                  <a:tcPr/>
                </a:tc>
                <a:tc>
                  <a:txBody>
                    <a:bodyPr/>
                    <a:lstStyle/>
                    <a:p>
                      <a:r>
                        <a:rPr lang="en-US" sz="1400" dirty="0"/>
                        <a:t>4</a:t>
                      </a:r>
                    </a:p>
                  </a:txBody>
                  <a:tcPr/>
                </a:tc>
                <a:tc>
                  <a:txBody>
                    <a:bodyPr/>
                    <a:lstStyle/>
                    <a:p>
                      <a:r>
                        <a:rPr lang="en-US" sz="1400" dirty="0"/>
                        <a:t>11000</a:t>
                      </a:r>
                    </a:p>
                  </a:txBody>
                  <a:tcPr/>
                </a:tc>
                <a:tc>
                  <a:txBody>
                    <a:bodyPr/>
                    <a:lstStyle/>
                    <a:p>
                      <a:r>
                        <a:rPr lang="en-US" sz="1400" dirty="0"/>
                        <a:t>24</a:t>
                      </a:r>
                    </a:p>
                  </a:txBody>
                  <a:tcPr/>
                </a:tc>
                <a:tc>
                  <a:txBody>
                    <a:bodyPr/>
                    <a:lstStyle/>
                    <a:p>
                      <a:r>
                        <a:rPr lang="en-US" sz="1400" dirty="0"/>
                        <a:t>11100</a:t>
                      </a:r>
                    </a:p>
                  </a:txBody>
                  <a:tcPr/>
                </a:tc>
                <a:tc>
                  <a:txBody>
                    <a:bodyPr/>
                    <a:lstStyle/>
                    <a:p>
                      <a:r>
                        <a:rPr lang="en-US" sz="1400" dirty="0"/>
                        <a:t>28</a:t>
                      </a:r>
                    </a:p>
                  </a:txBody>
                  <a:tcPr/>
                </a:tc>
                <a:tc>
                  <a:txBody>
                    <a:bodyPr/>
                    <a:lstStyle/>
                    <a:p>
                      <a:r>
                        <a:rPr lang="en-US" sz="1400" dirty="0"/>
                        <a:t>11100</a:t>
                      </a:r>
                    </a:p>
                  </a:txBody>
                  <a:tcPr/>
                </a:tc>
                <a:tc>
                  <a:txBody>
                    <a:bodyPr/>
                    <a:lstStyle/>
                    <a:p>
                      <a:r>
                        <a:rPr lang="en-US" sz="1400" dirty="0"/>
                        <a:t>28</a:t>
                      </a:r>
                    </a:p>
                  </a:txBody>
                  <a:tcPr/>
                </a:tc>
                <a:extLst>
                  <a:ext uri="{0D108BD9-81ED-4DB2-BD59-A6C34878D82A}">
                    <a16:rowId xmlns:a16="http://schemas.microsoft.com/office/drawing/2014/main" val="3394156978"/>
                  </a:ext>
                </a:extLst>
              </a:tr>
              <a:tr h="268958">
                <a:tc>
                  <a:txBody>
                    <a:bodyPr/>
                    <a:lstStyle/>
                    <a:p>
                      <a:r>
                        <a:rPr lang="en-US" sz="1400" dirty="0"/>
                        <a:t>11000</a:t>
                      </a:r>
                    </a:p>
                  </a:txBody>
                  <a:tcPr/>
                </a:tc>
                <a:tc>
                  <a:txBody>
                    <a:bodyPr/>
                    <a:lstStyle/>
                    <a:p>
                      <a:r>
                        <a:rPr lang="en-US" sz="1400" dirty="0"/>
                        <a:t>24</a:t>
                      </a:r>
                    </a:p>
                  </a:txBody>
                  <a:tcPr/>
                </a:tc>
                <a:tc>
                  <a:txBody>
                    <a:bodyPr/>
                    <a:lstStyle/>
                    <a:p>
                      <a:r>
                        <a:rPr lang="en-US" sz="1400" dirty="0"/>
                        <a:t>10100</a:t>
                      </a:r>
                    </a:p>
                  </a:txBody>
                  <a:tcPr/>
                </a:tc>
                <a:tc>
                  <a:txBody>
                    <a:bodyPr/>
                    <a:lstStyle/>
                    <a:p>
                      <a:r>
                        <a:rPr lang="en-US" sz="1400" dirty="0"/>
                        <a:t>20</a:t>
                      </a:r>
                    </a:p>
                  </a:txBody>
                  <a:tcPr/>
                </a:tc>
                <a:tc>
                  <a:txBody>
                    <a:bodyPr/>
                    <a:lstStyle/>
                    <a:p>
                      <a:r>
                        <a:rPr lang="en-US" sz="1400" dirty="0"/>
                        <a:t>10000</a:t>
                      </a:r>
                    </a:p>
                  </a:txBody>
                  <a:tcPr/>
                </a:tc>
                <a:tc>
                  <a:txBody>
                    <a:bodyPr/>
                    <a:lstStyle/>
                    <a:p>
                      <a:r>
                        <a:rPr lang="en-US" sz="1400" dirty="0"/>
                        <a:t>16</a:t>
                      </a:r>
                    </a:p>
                  </a:txBody>
                  <a:tcPr/>
                </a:tc>
                <a:tc>
                  <a:txBody>
                    <a:bodyPr/>
                    <a:lstStyle/>
                    <a:p>
                      <a:r>
                        <a:rPr lang="en-US" sz="1400" dirty="0"/>
                        <a:t>10000</a:t>
                      </a:r>
                    </a:p>
                  </a:txBody>
                  <a:tcPr/>
                </a:tc>
                <a:tc>
                  <a:txBody>
                    <a:bodyPr/>
                    <a:lstStyle/>
                    <a:p>
                      <a:r>
                        <a:rPr lang="en-US" sz="1400" dirty="0"/>
                        <a:t>16</a:t>
                      </a:r>
                    </a:p>
                  </a:txBody>
                  <a:tcPr/>
                </a:tc>
                <a:extLst>
                  <a:ext uri="{0D108BD9-81ED-4DB2-BD59-A6C34878D82A}">
                    <a16:rowId xmlns:a16="http://schemas.microsoft.com/office/drawing/2014/main" val="500631395"/>
                  </a:ext>
                </a:extLst>
              </a:tr>
              <a:tr h="457228">
                <a:tc>
                  <a:txBody>
                    <a:bodyPr/>
                    <a:lstStyle/>
                    <a:p>
                      <a:r>
                        <a:rPr lang="en-US" sz="1400" dirty="0"/>
                        <a:t>Summation</a:t>
                      </a:r>
                    </a:p>
                  </a:txBody>
                  <a:tcPr/>
                </a:tc>
                <a:tc>
                  <a:txBody>
                    <a:bodyPr/>
                    <a:lstStyle/>
                    <a:p>
                      <a:r>
                        <a:rPr lang="en-US" sz="1400" dirty="0"/>
                        <a:t>59</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r>
                        <a:rPr lang="en-US" sz="1400" dirty="0"/>
                        <a:t>79</a:t>
                      </a:r>
                    </a:p>
                  </a:txBody>
                  <a:tcPr/>
                </a:tc>
                <a:extLst>
                  <a:ext uri="{0D108BD9-81ED-4DB2-BD59-A6C34878D82A}">
                    <a16:rowId xmlns:a16="http://schemas.microsoft.com/office/drawing/2014/main" val="165237038"/>
                  </a:ext>
                </a:extLst>
              </a:tr>
              <a:tr h="339177">
                <a:tc>
                  <a:txBody>
                    <a:bodyPr/>
                    <a:lstStyle/>
                    <a:p>
                      <a:r>
                        <a:rPr lang="en-US" sz="1400" dirty="0"/>
                        <a:t>average</a:t>
                      </a:r>
                    </a:p>
                  </a:txBody>
                  <a:tcPr/>
                </a:tc>
                <a:tc>
                  <a:txBody>
                    <a:bodyPr/>
                    <a:lstStyle/>
                    <a:p>
                      <a:r>
                        <a:rPr lang="en-US" sz="1400" dirty="0"/>
                        <a:t>14.74</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r>
                        <a:rPr lang="en-US" sz="1400" dirty="0"/>
                        <a:t>19.75</a:t>
                      </a:r>
                    </a:p>
                  </a:txBody>
                  <a:tcPr/>
                </a:tc>
                <a:extLst>
                  <a:ext uri="{0D108BD9-81ED-4DB2-BD59-A6C34878D82A}">
                    <a16:rowId xmlns:a16="http://schemas.microsoft.com/office/drawing/2014/main" val="854734713"/>
                  </a:ext>
                </a:extLst>
              </a:tr>
              <a:tr h="268958">
                <a:tc>
                  <a:txBody>
                    <a:bodyPr/>
                    <a:lstStyle/>
                    <a:p>
                      <a:r>
                        <a:rPr lang="en-US" sz="1400" dirty="0"/>
                        <a:t>max</a:t>
                      </a:r>
                    </a:p>
                  </a:txBody>
                  <a:tcPr/>
                </a:tc>
                <a:tc>
                  <a:txBody>
                    <a:bodyPr/>
                    <a:lstStyle/>
                    <a:p>
                      <a:r>
                        <a:rPr lang="en-US" sz="1400" dirty="0"/>
                        <a:t>24</a:t>
                      </a:r>
                    </a:p>
                  </a:txBody>
                  <a:tcPr/>
                </a:tc>
                <a:tc>
                  <a:txBody>
                    <a:bodyPr/>
                    <a:lstStyle/>
                    <a:p>
                      <a:endParaRPr lang="en-US" sz="140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r>
                        <a:rPr lang="en-US" sz="1400" dirty="0"/>
                        <a:t>28</a:t>
                      </a:r>
                    </a:p>
                  </a:txBody>
                  <a:tcPr/>
                </a:tc>
                <a:extLst>
                  <a:ext uri="{0D108BD9-81ED-4DB2-BD59-A6C34878D82A}">
                    <a16:rowId xmlns:a16="http://schemas.microsoft.com/office/drawing/2014/main" val="3289150023"/>
                  </a:ext>
                </a:extLst>
              </a:tr>
            </a:tbl>
          </a:graphicData>
        </a:graphic>
      </p:graphicFrame>
      <p:cxnSp>
        <p:nvCxnSpPr>
          <p:cNvPr id="9" name="Straight Connector 8">
            <a:extLst>
              <a:ext uri="{FF2B5EF4-FFF2-40B4-BE49-F238E27FC236}">
                <a16:creationId xmlns:a16="http://schemas.microsoft.com/office/drawing/2014/main" id="{42282E06-4AF4-4353-85A2-45E98D41F57C}"/>
              </a:ext>
            </a:extLst>
          </p:cNvPr>
          <p:cNvCxnSpPr/>
          <p:nvPr/>
        </p:nvCxnSpPr>
        <p:spPr>
          <a:xfrm>
            <a:off x="1295400" y="4953000"/>
            <a:ext cx="640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FD8C4AE-6780-45FC-9A93-6C2FE7728E31}"/>
              </a:ext>
            </a:extLst>
          </p:cNvPr>
          <p:cNvCxnSpPr/>
          <p:nvPr/>
        </p:nvCxnSpPr>
        <p:spPr>
          <a:xfrm>
            <a:off x="1295400" y="5562600"/>
            <a:ext cx="64008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9A69F456-D8F3-4BD5-A390-C4766F27574A}"/>
              </a:ext>
            </a:extLst>
          </p:cNvPr>
          <p:cNvSpPr/>
          <p:nvPr/>
        </p:nvSpPr>
        <p:spPr>
          <a:xfrm flipV="1">
            <a:off x="5638800" y="4907281"/>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5FEBEF0-E45E-4D11-9781-A36E8004C14F}"/>
              </a:ext>
            </a:extLst>
          </p:cNvPr>
          <p:cNvSpPr/>
          <p:nvPr/>
        </p:nvSpPr>
        <p:spPr>
          <a:xfrm flipV="1">
            <a:off x="3276600" y="4907282"/>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B182917-6EA9-4B7E-97B4-C32CE50BA131}"/>
              </a:ext>
            </a:extLst>
          </p:cNvPr>
          <p:cNvSpPr/>
          <p:nvPr/>
        </p:nvSpPr>
        <p:spPr>
          <a:xfrm flipV="1">
            <a:off x="1866900" y="4910117"/>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0B8589A-0636-4C67-9352-4B9FCAC41302}"/>
              </a:ext>
            </a:extLst>
          </p:cNvPr>
          <p:cNvSpPr/>
          <p:nvPr/>
        </p:nvSpPr>
        <p:spPr>
          <a:xfrm flipV="1">
            <a:off x="6172200" y="4930140"/>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8082883-D600-4964-9025-E3D4B39C0438}"/>
              </a:ext>
            </a:extLst>
          </p:cNvPr>
          <p:cNvSpPr/>
          <p:nvPr/>
        </p:nvSpPr>
        <p:spPr>
          <a:xfrm flipV="1">
            <a:off x="3124200" y="5516882"/>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1521670-5159-4D8B-8ADE-67A7F18863B3}"/>
              </a:ext>
            </a:extLst>
          </p:cNvPr>
          <p:cNvSpPr/>
          <p:nvPr/>
        </p:nvSpPr>
        <p:spPr>
          <a:xfrm flipV="1">
            <a:off x="5029200" y="5546270"/>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87DAF6B-3F19-48A1-B318-E812BFED457F}"/>
              </a:ext>
            </a:extLst>
          </p:cNvPr>
          <p:cNvSpPr/>
          <p:nvPr/>
        </p:nvSpPr>
        <p:spPr>
          <a:xfrm flipV="1">
            <a:off x="7315200" y="5539740"/>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DC4B45E-C731-40D2-80DB-4FEFCFE807E6}"/>
              </a:ext>
            </a:extLst>
          </p:cNvPr>
          <p:cNvSpPr/>
          <p:nvPr/>
        </p:nvSpPr>
        <p:spPr>
          <a:xfrm flipV="1">
            <a:off x="6515100" y="5539739"/>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0090687"/>
      </p:ext>
    </p:extLst>
  </p:cSld>
  <p:clrMapOvr>
    <a:masterClrMapping/>
  </p:clrMapOvr>
  <mc:AlternateContent xmlns:mc="http://schemas.openxmlformats.org/markup-compatibility/2006">
    <mc:Choice xmlns:p14="http://schemas.microsoft.com/office/powerpoint/2010/main" Requires="p14">
      <p:transition spd="slow" p14:dur="2000" advTm="178230"/>
    </mc:Choice>
    <mc:Fallback>
      <p:transition spd="slow" advTm="17823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18EF21A-9D7A-4C50-823F-80AFBB68B00F}"/>
              </a:ext>
            </a:extLst>
          </p:cNvPr>
          <p:cNvSpPr>
            <a:spLocks noGrp="1" noChangeArrowheads="1"/>
          </p:cNvSpPr>
          <p:nvPr>
            <p:ph type="title"/>
          </p:nvPr>
        </p:nvSpPr>
        <p:spPr/>
        <p:txBody>
          <a:bodyPr/>
          <a:lstStyle/>
          <a:p>
            <a:pPr eaLnBrk="1" hangingPunct="1"/>
            <a:r>
              <a:rPr lang="en-US" altLang="en-US"/>
              <a:t>GA: drawbacks</a:t>
            </a:r>
          </a:p>
        </p:txBody>
      </p:sp>
      <p:sp>
        <p:nvSpPr>
          <p:cNvPr id="20483" name="Rectangle 3">
            <a:extLst>
              <a:ext uri="{FF2B5EF4-FFF2-40B4-BE49-F238E27FC236}">
                <a16:creationId xmlns:a16="http://schemas.microsoft.com/office/drawing/2014/main" id="{A2DFD0DF-38DA-451F-882A-C67B21490476}"/>
              </a:ext>
            </a:extLst>
          </p:cNvPr>
          <p:cNvSpPr>
            <a:spLocks noGrp="1" noChangeArrowheads="1"/>
          </p:cNvSpPr>
          <p:nvPr>
            <p:ph type="body" idx="1"/>
          </p:nvPr>
        </p:nvSpPr>
        <p:spPr/>
        <p:txBody>
          <a:bodyPr/>
          <a:lstStyle/>
          <a:p>
            <a:pPr eaLnBrk="1" hangingPunct="1"/>
            <a:r>
              <a:rPr lang="en-US" altLang="en-US" sz="2800" dirty="0">
                <a:cs typeface="Times New Roman" panose="02020603050405020304" pitchFamily="18" charset="0"/>
              </a:rPr>
              <a:t>It takes much time and it needs constraints and bounds that are not too close to being exhaustive.</a:t>
            </a:r>
          </a:p>
          <a:p>
            <a:pPr eaLnBrk="1" hangingPunct="1"/>
            <a:r>
              <a:rPr lang="en-US" altLang="en-US" sz="2800" dirty="0">
                <a:cs typeface="Times New Roman" panose="02020603050405020304" pitchFamily="18" charset="0"/>
              </a:rPr>
              <a:t>A good fitness function is necessary in genetic algorithms.</a:t>
            </a:r>
          </a:p>
        </p:txBody>
      </p:sp>
    </p:spTree>
  </p:cSld>
  <p:clrMapOvr>
    <a:masterClrMapping/>
  </p:clrMapOvr>
  <mc:AlternateContent xmlns:mc="http://schemas.openxmlformats.org/markup-compatibility/2006">
    <mc:Choice xmlns:p14="http://schemas.microsoft.com/office/powerpoint/2010/main" Requires="p14">
      <p:transition spd="slow" p14:dur="2000" advTm="37894"/>
    </mc:Choice>
    <mc:Fallback>
      <p:transition spd="slow" advTm="3789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930B38E-B186-4DC6-B197-278237756A2C}"/>
              </a:ext>
            </a:extLst>
          </p:cNvPr>
          <p:cNvSpPr>
            <a:spLocks noGrp="1" noChangeArrowheads="1"/>
          </p:cNvSpPr>
          <p:nvPr>
            <p:ph type="title"/>
          </p:nvPr>
        </p:nvSpPr>
        <p:spPr>
          <a:xfrm>
            <a:off x="609600" y="457200"/>
            <a:ext cx="7772400" cy="1143000"/>
          </a:xfrm>
        </p:spPr>
        <p:txBody>
          <a:bodyPr/>
          <a:lstStyle/>
          <a:p>
            <a:pPr eaLnBrk="1" hangingPunct="1"/>
            <a:r>
              <a:rPr lang="en-US" altLang="en-US" dirty="0"/>
              <a:t>GA Characteristics</a:t>
            </a:r>
          </a:p>
        </p:txBody>
      </p:sp>
      <p:sp>
        <p:nvSpPr>
          <p:cNvPr id="21507" name="Rectangle 3">
            <a:extLst>
              <a:ext uri="{FF2B5EF4-FFF2-40B4-BE49-F238E27FC236}">
                <a16:creationId xmlns:a16="http://schemas.microsoft.com/office/drawing/2014/main" id="{B274670E-5038-4401-8A60-4C215F23D35D}"/>
              </a:ext>
            </a:extLst>
          </p:cNvPr>
          <p:cNvSpPr>
            <a:spLocks noGrp="1" noChangeArrowheads="1"/>
          </p:cNvSpPr>
          <p:nvPr>
            <p:ph type="body" idx="1"/>
          </p:nvPr>
        </p:nvSpPr>
        <p:spPr>
          <a:xfrm>
            <a:off x="762000" y="1600200"/>
            <a:ext cx="7696200" cy="4495800"/>
          </a:xfrm>
        </p:spPr>
        <p:txBody>
          <a:bodyPr/>
          <a:lstStyle/>
          <a:p>
            <a:pPr eaLnBrk="1" hangingPunct="1">
              <a:lnSpc>
                <a:spcPct val="90000"/>
              </a:lnSpc>
              <a:buFontTx/>
              <a:buNone/>
            </a:pPr>
            <a:r>
              <a:rPr lang="en-US" altLang="en-US" sz="2000" dirty="0">
                <a:cs typeface="Times New Roman" panose="02020603050405020304" pitchFamily="18" charset="0"/>
              </a:rPr>
              <a:t>(1) a population of points to the next points (</a:t>
            </a:r>
            <a:r>
              <a:rPr lang="en-US" altLang="en-US" sz="2000" dirty="0" err="1">
                <a:cs typeface="Times New Roman" panose="02020603050405020304" pitchFamily="18" charset="0"/>
              </a:rPr>
              <a:t>called`chromosomes</a:t>
            </a:r>
            <a:r>
              <a:rPr lang="en-US" altLang="en-US" sz="2000" dirty="0">
                <a:cs typeface="Times New Roman" panose="02020603050405020304" pitchFamily="18" charset="0"/>
              </a:rPr>
              <a:t>') in the decision space.</a:t>
            </a:r>
          </a:p>
          <a:p>
            <a:pPr lvl="1" eaLnBrk="1" hangingPunct="1">
              <a:lnSpc>
                <a:spcPct val="90000"/>
              </a:lnSpc>
            </a:pPr>
            <a:r>
              <a:rPr lang="en-US" altLang="en-US" sz="1800" dirty="0">
                <a:cs typeface="Times New Roman" panose="02020603050405020304" pitchFamily="18" charset="0"/>
              </a:rPr>
              <a:t>This allows the genetic algorithm to reach many peaks in parallel and this reduces the probability of getting stuck on a false peak. </a:t>
            </a:r>
          </a:p>
          <a:p>
            <a:pPr lvl="1" eaLnBrk="1" hangingPunct="1">
              <a:lnSpc>
                <a:spcPct val="90000"/>
              </a:lnSpc>
            </a:pPr>
            <a:r>
              <a:rPr lang="en-US" altLang="en-US" sz="1800" dirty="0">
                <a:cs typeface="Times New Roman" panose="02020603050405020304" pitchFamily="18" charset="0"/>
                <a:sym typeface="Wingdings" panose="05000000000000000000" pitchFamily="2" charset="2"/>
              </a:rPr>
              <a:t>possible solution for local minimum problem </a:t>
            </a:r>
            <a:endParaRPr lang="en-US" altLang="en-US" sz="1800" dirty="0">
              <a:cs typeface="Times New Roman" panose="02020603050405020304" pitchFamily="18" charset="0"/>
            </a:endParaRPr>
          </a:p>
          <a:p>
            <a:pPr eaLnBrk="1" hangingPunct="1">
              <a:lnSpc>
                <a:spcPct val="90000"/>
              </a:lnSpc>
              <a:buFontTx/>
              <a:buNone/>
            </a:pPr>
            <a:endParaRPr lang="en-US" altLang="en-US" sz="1800" dirty="0">
              <a:cs typeface="Times New Roman" panose="02020603050405020304" pitchFamily="18" charset="0"/>
            </a:endParaRPr>
          </a:p>
          <a:p>
            <a:pPr eaLnBrk="1" hangingPunct="1">
              <a:lnSpc>
                <a:spcPct val="90000"/>
              </a:lnSpc>
              <a:buFontTx/>
              <a:buNone/>
            </a:pPr>
            <a:r>
              <a:rPr lang="en-US" altLang="en-US" sz="2000" dirty="0">
                <a:cs typeface="Times New Roman" panose="02020603050405020304" pitchFamily="18" charset="0"/>
              </a:rPr>
              <a:t>(2) Many search techniques need information to work properly, but a genetic algorithm does not need this information.</a:t>
            </a:r>
          </a:p>
          <a:p>
            <a:pPr lvl="1" eaLnBrk="1" hangingPunct="1">
              <a:lnSpc>
                <a:spcPct val="90000"/>
              </a:lnSpc>
            </a:pPr>
            <a:r>
              <a:rPr lang="en-US" altLang="en-US" sz="1800" dirty="0">
                <a:cs typeface="Times New Roman" panose="02020603050405020304" pitchFamily="18" charset="0"/>
              </a:rPr>
              <a:t>Many real problems</a:t>
            </a:r>
          </a:p>
          <a:p>
            <a:pPr marL="0" indent="0">
              <a:buNone/>
            </a:pPr>
            <a:endParaRPr lang="en-US" sz="1800" dirty="0"/>
          </a:p>
          <a:p>
            <a:pPr marL="0" indent="0">
              <a:buNone/>
            </a:pPr>
            <a:r>
              <a:rPr lang="en-US" sz="2000" dirty="0"/>
              <a:t>(3) Optimization strategy: a solution close enough to the optimal solution.</a:t>
            </a:r>
          </a:p>
          <a:p>
            <a:pPr lvl="1"/>
            <a:r>
              <a:rPr lang="en-US" sz="1800" dirty="0"/>
              <a:t>Many AI-related problems </a:t>
            </a:r>
          </a:p>
          <a:p>
            <a:pPr eaLnBrk="1" hangingPunct="1">
              <a:lnSpc>
                <a:spcPct val="90000"/>
              </a:lnSpc>
              <a:buFontTx/>
              <a:buNone/>
            </a:pPr>
            <a:endParaRPr lang="en-US" altLang="en-US" sz="2800" dirty="0">
              <a:cs typeface="Times New Roman" panose="02020603050405020304" pitchFamily="18" charset="0"/>
            </a:endParaRPr>
          </a:p>
          <a:p>
            <a:pPr eaLnBrk="1" hangingPunct="1">
              <a:lnSpc>
                <a:spcPct val="90000"/>
              </a:lnSpc>
            </a:pPr>
            <a:endParaRPr lang="en-US"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advTm="287465"/>
    </mc:Choice>
    <mc:Fallback>
      <p:transition spd="slow" advTm="28746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2D1A5F1-2358-4250-9D2D-5D759D80C6D2}"/>
              </a:ext>
            </a:extLst>
          </p:cNvPr>
          <p:cNvSpPr>
            <a:spLocks noGrp="1" noChangeArrowheads="1"/>
          </p:cNvSpPr>
          <p:nvPr>
            <p:ph type="title"/>
          </p:nvPr>
        </p:nvSpPr>
        <p:spPr/>
        <p:txBody>
          <a:bodyPr/>
          <a:lstStyle/>
          <a:p>
            <a:pPr eaLnBrk="1" hangingPunct="1"/>
            <a:r>
              <a:rPr lang="en-US" altLang="en-US">
                <a:cs typeface="Times New Roman" panose="02020603050405020304" pitchFamily="18" charset="0"/>
              </a:rPr>
              <a:t>Main Operations</a:t>
            </a:r>
            <a:endParaRPr lang="en-US" altLang="en-US"/>
          </a:p>
        </p:txBody>
      </p:sp>
      <p:sp>
        <p:nvSpPr>
          <p:cNvPr id="4099" name="Rectangle 3">
            <a:extLst>
              <a:ext uri="{FF2B5EF4-FFF2-40B4-BE49-F238E27FC236}">
                <a16:creationId xmlns:a16="http://schemas.microsoft.com/office/drawing/2014/main" id="{292FD9F3-BCE1-474B-9349-6554BAD332AB}"/>
              </a:ext>
            </a:extLst>
          </p:cNvPr>
          <p:cNvSpPr>
            <a:spLocks noGrp="1" noChangeArrowheads="1"/>
          </p:cNvSpPr>
          <p:nvPr>
            <p:ph type="body" idx="1"/>
          </p:nvPr>
        </p:nvSpPr>
        <p:spPr/>
        <p:txBody>
          <a:bodyPr/>
          <a:lstStyle/>
          <a:p>
            <a:pPr eaLnBrk="1" hangingPunct="1">
              <a:lnSpc>
                <a:spcPct val="90000"/>
              </a:lnSpc>
              <a:buFontTx/>
              <a:buNone/>
            </a:pPr>
            <a:endParaRPr lang="en-US" altLang="en-US" sz="2800">
              <a:cs typeface="Times New Roman" panose="02020603050405020304" pitchFamily="18" charset="0"/>
            </a:endParaRPr>
          </a:p>
          <a:p>
            <a:pPr eaLnBrk="1" hangingPunct="1">
              <a:lnSpc>
                <a:spcPct val="90000"/>
              </a:lnSpc>
            </a:pPr>
            <a:r>
              <a:rPr lang="en-US" altLang="en-US" sz="2800">
                <a:cs typeface="Times New Roman" panose="02020603050405020304" pitchFamily="18" charset="0"/>
              </a:rPr>
              <a:t>Selection </a:t>
            </a:r>
          </a:p>
          <a:p>
            <a:pPr eaLnBrk="1" hangingPunct="1">
              <a:lnSpc>
                <a:spcPct val="90000"/>
              </a:lnSpc>
            </a:pPr>
            <a:r>
              <a:rPr lang="en-US" altLang="en-US" sz="2800">
                <a:cs typeface="Times New Roman" panose="02020603050405020304" pitchFamily="18" charset="0"/>
              </a:rPr>
              <a:t>Crossover </a:t>
            </a:r>
          </a:p>
          <a:p>
            <a:pPr eaLnBrk="1" hangingPunct="1">
              <a:lnSpc>
                <a:spcPct val="90000"/>
              </a:lnSpc>
            </a:pPr>
            <a:r>
              <a:rPr lang="en-US" altLang="en-US" sz="2800">
                <a:cs typeface="Times New Roman" panose="02020603050405020304" pitchFamily="18" charset="0"/>
              </a:rPr>
              <a:t>Mutation </a:t>
            </a:r>
          </a:p>
          <a:p>
            <a:pPr eaLnBrk="1" hangingPunct="1">
              <a:lnSpc>
                <a:spcPct val="90000"/>
              </a:lnSpc>
            </a:pPr>
            <a:endParaRPr lang="en-US" altLang="en-US" sz="2800">
              <a:cs typeface="Times New Roman" panose="02020603050405020304" pitchFamily="18" charset="0"/>
            </a:endParaRPr>
          </a:p>
          <a:p>
            <a:pPr eaLnBrk="1" hangingPunct="1">
              <a:lnSpc>
                <a:spcPct val="90000"/>
              </a:lnSpc>
              <a:buFontTx/>
              <a:buNone/>
            </a:pPr>
            <a:r>
              <a:rPr lang="en-US" altLang="en-US" sz="1800">
                <a:cs typeface="Times New Roman" panose="02020603050405020304" pitchFamily="18" charset="0"/>
              </a:rPr>
              <a:t>(Goldberg D. E., ``Genetic and Evolutionary Algorithms Come of Age,'' Communications of the ACM, Vol. 37,No. 3, 1994, 113-119 Davis L., Handbook of Genetic Algorithms, Van Nostrand Reinhold, 1991).</a:t>
            </a:r>
          </a:p>
          <a:p>
            <a:pPr eaLnBrk="1" hangingPunct="1">
              <a:lnSpc>
                <a:spcPct val="90000"/>
              </a:lnSpc>
            </a:pPr>
            <a:endParaRPr lang="en-US" altLang="en-US" sz="1800"/>
          </a:p>
        </p:txBody>
      </p:sp>
    </p:spTree>
  </p:cSld>
  <p:clrMapOvr>
    <a:masterClrMapping/>
  </p:clrMapOvr>
  <mc:AlternateContent xmlns:mc="http://schemas.openxmlformats.org/markup-compatibility/2006" xmlns:p14="http://schemas.microsoft.com/office/powerpoint/2010/main">
    <mc:Choice Requires="p14">
      <p:transition spd="slow" p14:dur="2000" advTm="25311"/>
    </mc:Choice>
    <mc:Fallback xmlns="">
      <p:transition spd="slow" advTm="2531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EE7BC99-9C6D-420E-B672-2A7A6B4895F5}"/>
              </a:ext>
            </a:extLst>
          </p:cNvPr>
          <p:cNvSpPr>
            <a:spLocks noGrp="1" noChangeArrowheads="1"/>
          </p:cNvSpPr>
          <p:nvPr>
            <p:ph type="title"/>
          </p:nvPr>
        </p:nvSpPr>
        <p:spPr/>
        <p:txBody>
          <a:bodyPr/>
          <a:lstStyle/>
          <a:p>
            <a:pPr eaLnBrk="1" hangingPunct="1"/>
            <a:r>
              <a:rPr lang="en-US" altLang="en-US">
                <a:cs typeface="Times New Roman" panose="02020603050405020304" pitchFamily="18" charset="0"/>
              </a:rPr>
              <a:t>Selection</a:t>
            </a:r>
            <a:endParaRPr lang="en-US" altLang="en-US"/>
          </a:p>
        </p:txBody>
      </p:sp>
      <p:sp>
        <p:nvSpPr>
          <p:cNvPr id="5123" name="Rectangle 3">
            <a:extLst>
              <a:ext uri="{FF2B5EF4-FFF2-40B4-BE49-F238E27FC236}">
                <a16:creationId xmlns:a16="http://schemas.microsoft.com/office/drawing/2014/main" id="{5DE82D28-6014-47A1-8E14-AA2EAD63F594}"/>
              </a:ext>
            </a:extLst>
          </p:cNvPr>
          <p:cNvSpPr>
            <a:spLocks noGrp="1" noChangeArrowheads="1"/>
          </p:cNvSpPr>
          <p:nvPr>
            <p:ph type="body" idx="1"/>
          </p:nvPr>
        </p:nvSpPr>
        <p:spPr>
          <a:xfrm>
            <a:off x="685800" y="1676400"/>
            <a:ext cx="7772400" cy="4114800"/>
          </a:xfrm>
        </p:spPr>
        <p:txBody>
          <a:bodyPr/>
          <a:lstStyle/>
          <a:p>
            <a:pPr eaLnBrk="1" hangingPunct="1">
              <a:lnSpc>
                <a:spcPct val="90000"/>
              </a:lnSpc>
            </a:pPr>
            <a:r>
              <a:rPr lang="en-US" altLang="en-US" sz="2800" dirty="0">
                <a:cs typeface="Times New Roman" panose="02020603050405020304" pitchFamily="18" charset="0"/>
              </a:rPr>
              <a:t>purpose</a:t>
            </a:r>
          </a:p>
          <a:p>
            <a:pPr lvl="1" eaLnBrk="1" hangingPunct="1">
              <a:lnSpc>
                <a:spcPct val="90000"/>
              </a:lnSpc>
            </a:pPr>
            <a:r>
              <a:rPr lang="en-US" altLang="en-US" sz="2400" dirty="0">
                <a:cs typeface="Times New Roman" panose="02020603050405020304" pitchFamily="18" charset="0"/>
              </a:rPr>
              <a:t> give more opportunity of reproduction for good chromosomes.</a:t>
            </a:r>
          </a:p>
          <a:p>
            <a:pPr eaLnBrk="1" hangingPunct="1">
              <a:lnSpc>
                <a:spcPct val="90000"/>
              </a:lnSpc>
            </a:pPr>
            <a:r>
              <a:rPr lang="en-US" altLang="en-US" sz="2800" dirty="0"/>
              <a:t>idea</a:t>
            </a:r>
          </a:p>
          <a:p>
            <a:pPr lvl="1" eaLnBrk="1" hangingPunct="1">
              <a:lnSpc>
                <a:spcPct val="90000"/>
              </a:lnSpc>
            </a:pPr>
            <a:r>
              <a:rPr lang="en-US" altLang="en-US" sz="2400" dirty="0"/>
              <a:t>According to Darwin’s evolution theory, the best (strongest) one survive and create new children.</a:t>
            </a:r>
          </a:p>
          <a:p>
            <a:pPr eaLnBrk="1" hangingPunct="1">
              <a:lnSpc>
                <a:spcPct val="90000"/>
              </a:lnSpc>
            </a:pPr>
            <a:r>
              <a:rPr lang="en-US" altLang="en-US" sz="2800" dirty="0"/>
              <a:t>simulation</a:t>
            </a:r>
          </a:p>
          <a:p>
            <a:pPr lvl="1" eaLnBrk="1" hangingPunct="1">
              <a:lnSpc>
                <a:spcPct val="90000"/>
              </a:lnSpc>
            </a:pPr>
            <a:r>
              <a:rPr lang="en-US" altLang="en-US" sz="2400" dirty="0"/>
              <a:t>Many ways</a:t>
            </a:r>
          </a:p>
          <a:p>
            <a:pPr lvl="1" eaLnBrk="1" hangingPunct="1">
              <a:lnSpc>
                <a:spcPct val="90000"/>
              </a:lnSpc>
            </a:pPr>
            <a:endParaRPr lang="en-US"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advTm="56015"/>
    </mc:Choice>
    <mc:Fallback xmlns="">
      <p:transition spd="slow" advTm="5601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06868B1-D774-41D4-B71A-93AA09D00F79}"/>
              </a:ext>
            </a:extLst>
          </p:cNvPr>
          <p:cNvSpPr>
            <a:spLocks noGrp="1" noChangeArrowheads="1"/>
          </p:cNvSpPr>
          <p:nvPr>
            <p:ph type="title"/>
          </p:nvPr>
        </p:nvSpPr>
        <p:spPr>
          <a:xfrm>
            <a:off x="685800" y="322217"/>
            <a:ext cx="7543800" cy="685800"/>
          </a:xfrm>
        </p:spPr>
        <p:txBody>
          <a:bodyPr/>
          <a:lstStyle/>
          <a:p>
            <a:pPr eaLnBrk="1" hangingPunct="1"/>
            <a:r>
              <a:rPr lang="en-US" altLang="en-US" sz="3200" dirty="0"/>
              <a:t>Roulette Wheel </a:t>
            </a:r>
            <a:r>
              <a:rPr lang="en-US" altLang="en-US" sz="3200" u="sng" dirty="0"/>
              <a:t>Selection</a:t>
            </a:r>
          </a:p>
        </p:txBody>
      </p:sp>
      <p:sp>
        <p:nvSpPr>
          <p:cNvPr id="6147" name="Rectangle 3">
            <a:extLst>
              <a:ext uri="{FF2B5EF4-FFF2-40B4-BE49-F238E27FC236}">
                <a16:creationId xmlns:a16="http://schemas.microsoft.com/office/drawing/2014/main" id="{8FB30240-E870-4E64-A959-A0646110D260}"/>
              </a:ext>
            </a:extLst>
          </p:cNvPr>
          <p:cNvSpPr>
            <a:spLocks noGrp="1" noChangeArrowheads="1"/>
          </p:cNvSpPr>
          <p:nvPr>
            <p:ph type="body" idx="1"/>
          </p:nvPr>
        </p:nvSpPr>
        <p:spPr>
          <a:xfrm>
            <a:off x="990600" y="1008017"/>
            <a:ext cx="7467600" cy="5087983"/>
          </a:xfrm>
        </p:spPr>
        <p:txBody>
          <a:bodyPr/>
          <a:lstStyle/>
          <a:p>
            <a:pPr eaLnBrk="1" hangingPunct="1">
              <a:lnSpc>
                <a:spcPct val="90000"/>
              </a:lnSpc>
            </a:pPr>
            <a:r>
              <a:rPr lang="en-US" altLang="en-US" sz="2200" dirty="0"/>
              <a:t>Idea: the better chromosomes have more chances to be selected as a parent. Parents are evaluated by the fitness function.</a:t>
            </a:r>
          </a:p>
          <a:p>
            <a:pPr eaLnBrk="1" hangingPunct="1">
              <a:lnSpc>
                <a:spcPct val="90000"/>
              </a:lnSpc>
            </a:pPr>
            <a:r>
              <a:rPr lang="en-US" altLang="en-US" sz="2200" dirty="0"/>
              <a:t>The imaginary roulette wheel that</a:t>
            </a:r>
            <a:r>
              <a:rPr lang="en-US" altLang="en-US" sz="2200" dirty="0">
                <a:cs typeface="Times New Roman" panose="02020603050405020304" pitchFamily="18" charset="0"/>
              </a:rPr>
              <a:t> has a roulette wheel slot sized proportionally to its fitness value for each current solution (string, chromosome) in the population is used.</a:t>
            </a:r>
            <a:endParaRPr lang="en-US" altLang="en-US" sz="2200" dirty="0"/>
          </a:p>
          <a:p>
            <a:pPr eaLnBrk="1" hangingPunct="1">
              <a:lnSpc>
                <a:spcPct val="90000"/>
              </a:lnSpc>
            </a:pPr>
            <a:r>
              <a:rPr lang="en-US" altLang="en-US" sz="2200" dirty="0"/>
              <a:t>Simulation</a:t>
            </a:r>
          </a:p>
          <a:p>
            <a:pPr lvl="1" eaLnBrk="1" hangingPunct="1">
              <a:lnSpc>
                <a:spcPct val="90000"/>
              </a:lnSpc>
            </a:pPr>
            <a:r>
              <a:rPr lang="en-US" altLang="en-US" sz="2000" dirty="0"/>
              <a:t>Spin the wheel.</a:t>
            </a:r>
          </a:p>
          <a:p>
            <a:pPr lvl="1" eaLnBrk="1" hangingPunct="1">
              <a:lnSpc>
                <a:spcPct val="90000"/>
              </a:lnSpc>
            </a:pPr>
            <a:r>
              <a:rPr lang="en-US" altLang="en-US" sz="2000" dirty="0"/>
              <a:t>Throw a marble to the roulette wheel and select a chromosome. </a:t>
            </a:r>
          </a:p>
          <a:p>
            <a:pPr marL="57150" indent="0" eaLnBrk="1" hangingPunct="1">
              <a:lnSpc>
                <a:spcPct val="90000"/>
              </a:lnSpc>
              <a:buNone/>
            </a:pPr>
            <a:r>
              <a:rPr lang="en-US" altLang="en-US" sz="2200" dirty="0"/>
              <a:t>As a result, chromosome with bigger fitness value will be selected more than others. </a:t>
            </a:r>
            <a:endParaRPr lang="en-US" altLang="en-US" sz="2800" dirty="0"/>
          </a:p>
        </p:txBody>
      </p:sp>
      <p:pic>
        <p:nvPicPr>
          <p:cNvPr id="2" name="Picture 1">
            <a:extLst>
              <a:ext uri="{FF2B5EF4-FFF2-40B4-BE49-F238E27FC236}">
                <a16:creationId xmlns:a16="http://schemas.microsoft.com/office/drawing/2014/main" id="{86E93FFF-1D3A-4DA4-972E-7C49367724C7}"/>
              </a:ext>
            </a:extLst>
          </p:cNvPr>
          <p:cNvPicPr>
            <a:picLocks noChangeAspect="1"/>
          </p:cNvPicPr>
          <p:nvPr/>
        </p:nvPicPr>
        <p:blipFill>
          <a:blip r:embed="rId2"/>
          <a:stretch>
            <a:fillRect/>
          </a:stretch>
        </p:blipFill>
        <p:spPr>
          <a:xfrm>
            <a:off x="5638800" y="4665774"/>
            <a:ext cx="2971800" cy="18438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86434"/>
    </mc:Choice>
    <mc:Fallback xmlns="">
      <p:transition spd="slow" advTm="18643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541D81-A13E-49F9-9BA3-F84C6EB91B0D}"/>
              </a:ext>
            </a:extLst>
          </p:cNvPr>
          <p:cNvSpPr>
            <a:spLocks noGrp="1"/>
          </p:cNvSpPr>
          <p:nvPr>
            <p:ph type="title"/>
          </p:nvPr>
        </p:nvSpPr>
        <p:spPr>
          <a:xfrm>
            <a:off x="720634" y="190500"/>
            <a:ext cx="7737566" cy="647700"/>
          </a:xfrm>
        </p:spPr>
        <p:txBody>
          <a:bodyPr/>
          <a:lstStyle/>
          <a:p>
            <a:r>
              <a:rPr lang="en-US" altLang="en-US" sz="3200" dirty="0"/>
              <a:t>Simulation of Selection</a:t>
            </a:r>
            <a:endParaRPr lang="en-US" sz="3200" dirty="0"/>
          </a:p>
        </p:txBody>
      </p:sp>
      <p:sp>
        <p:nvSpPr>
          <p:cNvPr id="5" name="Content Placeholder 4">
            <a:extLst>
              <a:ext uri="{FF2B5EF4-FFF2-40B4-BE49-F238E27FC236}">
                <a16:creationId xmlns:a16="http://schemas.microsoft.com/office/drawing/2014/main" id="{A0A21F88-22CA-4782-AE19-DD0823B4D837}"/>
              </a:ext>
            </a:extLst>
          </p:cNvPr>
          <p:cNvSpPr>
            <a:spLocks noGrp="1"/>
          </p:cNvSpPr>
          <p:nvPr>
            <p:ph sz="half" idx="1"/>
          </p:nvPr>
        </p:nvSpPr>
        <p:spPr>
          <a:xfrm>
            <a:off x="609601" y="1066800"/>
            <a:ext cx="3886200" cy="4876800"/>
          </a:xfrm>
        </p:spPr>
        <p:txBody>
          <a:bodyPr/>
          <a:lstStyle/>
          <a:p>
            <a:pPr marL="609600" indent="-609600" eaLnBrk="1" hangingPunct="1">
              <a:buFontTx/>
              <a:buAutoNum type="arabicPeriod"/>
            </a:pPr>
            <a:r>
              <a:rPr lang="en-US" altLang="en-US" sz="2000" dirty="0"/>
              <a:t>Make sum (</a:t>
            </a:r>
            <a:r>
              <a:rPr lang="en-US" altLang="en-US" sz="2000" b="1" dirty="0"/>
              <a:t>S</a:t>
            </a:r>
            <a:r>
              <a:rPr lang="en-US" altLang="en-US" sz="2000" dirty="0"/>
              <a:t>) of fitness values of all chromosomes in population</a:t>
            </a:r>
          </a:p>
          <a:p>
            <a:pPr marL="609600" indent="-609600" eaLnBrk="1" hangingPunct="1">
              <a:buFontTx/>
              <a:buAutoNum type="arabicPeriod"/>
            </a:pPr>
            <a:r>
              <a:rPr lang="en-US" altLang="en-US" sz="2000" dirty="0"/>
              <a:t>Pick a random number (</a:t>
            </a:r>
            <a:r>
              <a:rPr lang="en-US" altLang="en-US" sz="2000" i="1" dirty="0"/>
              <a:t>p</a:t>
            </a:r>
            <a:r>
              <a:rPr lang="en-US" altLang="en-US" sz="2000" dirty="0"/>
              <a:t>) from interval 1 to </a:t>
            </a:r>
            <a:r>
              <a:rPr lang="en-US" altLang="en-US" sz="2000" b="1" dirty="0"/>
              <a:t>S</a:t>
            </a:r>
          </a:p>
          <a:p>
            <a:pPr marL="609600" indent="-609600" eaLnBrk="1" hangingPunct="1">
              <a:buFontTx/>
              <a:buAutoNum type="arabicPeriod"/>
            </a:pPr>
            <a:r>
              <a:rPr lang="en-US" altLang="en-US" sz="2000" dirty="0"/>
              <a:t>Add the fitness value (</a:t>
            </a:r>
            <a:r>
              <a:rPr lang="en-US" altLang="en-US" sz="2000" i="1" dirty="0"/>
              <a:t>s</a:t>
            </a:r>
            <a:r>
              <a:rPr lang="en-US" altLang="en-US" sz="2000" dirty="0"/>
              <a:t>) through chromosomes. If </a:t>
            </a:r>
            <a:r>
              <a:rPr lang="en-US" altLang="en-US" sz="2000" i="1" dirty="0"/>
              <a:t>s</a:t>
            </a:r>
            <a:r>
              <a:rPr lang="en-US" altLang="en-US" sz="2000" dirty="0"/>
              <a:t> is greater than </a:t>
            </a:r>
            <a:r>
              <a:rPr lang="en-US" altLang="en-US" sz="2000" i="1" dirty="0"/>
              <a:t>p</a:t>
            </a:r>
            <a:r>
              <a:rPr lang="en-US" altLang="en-US" sz="2000" dirty="0"/>
              <a:t>, select the chromosome. Otherwise, continue to add the fitness value.</a:t>
            </a:r>
          </a:p>
          <a:p>
            <a:endParaRPr lang="en-US"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5AA1F5E-B288-4D14-AC50-44E9B0868012}"/>
                  </a:ext>
                </a:extLst>
              </p:cNvPr>
              <p:cNvSpPr>
                <a:spLocks noGrp="1"/>
              </p:cNvSpPr>
              <p:nvPr>
                <p:ph sz="half" idx="2"/>
              </p:nvPr>
            </p:nvSpPr>
            <p:spPr>
              <a:xfrm>
                <a:off x="4648200" y="1066800"/>
                <a:ext cx="3886199" cy="5600700"/>
              </a:xfrm>
            </p:spPr>
            <p:txBody>
              <a:bodyPr/>
              <a:lstStyle/>
              <a:p>
                <a:r>
                  <a:rPr lang="en-US" sz="1400" dirty="0"/>
                  <a:t>For example, </a:t>
                </a:r>
                <a:r>
                  <a:rPr lang="en-US" sz="1200" dirty="0"/>
                  <a:t>The fitness value of chromosome 1 is 20. The fitness value of chromosome 2 is 30. The fitness value of chromosome 3 is 50. The fitness value of chromosome 4 is 100.</a:t>
                </a:r>
                <a:endParaRPr lang="en-US" sz="1400" b="1" dirty="0"/>
              </a:p>
              <a:p>
                <a:pPr>
                  <a:buAutoNum type="arabicPeriod"/>
                </a:pPr>
                <a:r>
                  <a:rPr lang="en-US" sz="1200" b="1" dirty="0"/>
                  <a:t>S</a:t>
                </a:r>
                <a:r>
                  <a:rPr lang="en-US" sz="1200" dirty="0"/>
                  <a:t> = 20+30+50+100 = 200.</a:t>
                </a:r>
              </a:p>
              <a:p>
                <a:pPr marL="0" indent="0">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ea typeface="Malgun Gothic" panose="020B0503020000020004" pitchFamily="34" charset="-127"/>
                          <a:cs typeface="Times New Roman" panose="02020603050405020304" pitchFamily="18" charset="0"/>
                        </a:rPr>
                        <m:t>1≤</m:t>
                      </m:r>
                      <m:r>
                        <a:rPr lang="en-US" sz="1200" i="1">
                          <a:latin typeface="Cambria Math" panose="02040503050406030204" pitchFamily="18" charset="0"/>
                          <a:ea typeface="Malgun Gothic" panose="020B0503020000020004" pitchFamily="34" charset="-127"/>
                          <a:cs typeface="Times New Roman" panose="02020603050405020304" pitchFamily="18" charset="0"/>
                        </a:rPr>
                        <m:t>𝑝</m:t>
                      </m:r>
                      <m:r>
                        <a:rPr lang="en-US" sz="1200" i="1">
                          <a:latin typeface="Cambria Math" panose="02040503050406030204" pitchFamily="18" charset="0"/>
                          <a:ea typeface="Malgun Gothic" panose="020B0503020000020004" pitchFamily="34" charset="-127"/>
                          <a:cs typeface="Times New Roman" panose="02020603050405020304" pitchFamily="18" charset="0"/>
                        </a:rPr>
                        <m:t>≤200</m:t>
                      </m:r>
                    </m:oMath>
                  </m:oMathPara>
                </a14:m>
                <a:endParaRPr lang="en-US" sz="1200" dirty="0">
                  <a:latin typeface="Calibri" panose="020F0502020204030204" pitchFamily="34" charset="0"/>
                  <a:ea typeface="Malgun Gothic" panose="020B0503020000020004" pitchFamily="34" charset="-127"/>
                  <a:cs typeface="Times New Roman" panose="02020603050405020304" pitchFamily="18" charset="0"/>
                </a:endParaRPr>
              </a:p>
              <a:p>
                <a:pPr marL="0" indent="0">
                  <a:buNone/>
                </a:pPr>
                <a:r>
                  <a:rPr lang="en-US" sz="1200" dirty="0"/>
                  <a:t>2. </a:t>
                </a:r>
                <a:r>
                  <a:rPr lang="en-US" sz="1200" dirty="0">
                    <a:sym typeface="Wingdings" panose="05000000000000000000" pitchFamily="2" charset="2"/>
                  </a:rPr>
                  <a:t>Pick a random number </a:t>
                </a:r>
                <a:r>
                  <a:rPr lang="en-US" sz="1200" i="1" dirty="0">
                    <a:sym typeface="Wingdings" panose="05000000000000000000" pitchFamily="2" charset="2"/>
                  </a:rPr>
                  <a:t>p</a:t>
                </a:r>
                <a:r>
                  <a:rPr lang="en-US" sz="1200" dirty="0">
                    <a:sym typeface="Wingdings" panose="05000000000000000000" pitchFamily="2" charset="2"/>
                  </a:rPr>
                  <a:t>. </a:t>
                </a:r>
                <a:r>
                  <a:rPr lang="en-US" sz="1200" dirty="0"/>
                  <a:t>Suppose </a:t>
                </a:r>
                <a:r>
                  <a:rPr lang="en-US" sz="1200" i="1" dirty="0"/>
                  <a:t>p</a:t>
                </a:r>
                <a:r>
                  <a:rPr lang="en-US" sz="1200" dirty="0"/>
                  <a:t> is 72. </a:t>
                </a:r>
              </a:p>
              <a:p>
                <a:pPr marL="0" indent="0">
                  <a:buNone/>
                </a:pPr>
                <a:r>
                  <a:rPr lang="en-US" sz="1200" dirty="0"/>
                  <a:t>3. 20 &gt; 72?, No</a:t>
                </a:r>
              </a:p>
              <a:p>
                <a:pPr marL="0" indent="0">
                  <a:buNone/>
                </a:pPr>
                <a:r>
                  <a:rPr lang="en-US" sz="1200" dirty="0"/>
                  <a:t>    (20+ 30) &gt; 72?, No</a:t>
                </a:r>
              </a:p>
              <a:p>
                <a:pPr marL="0" indent="0">
                  <a:buNone/>
                </a:pPr>
                <a:r>
                  <a:rPr lang="en-US" sz="1200" dirty="0"/>
                  <a:t>    (20+30+50) &gt; 72?, Yes </a:t>
                </a:r>
                <a:r>
                  <a:rPr lang="en-US" sz="1200" dirty="0">
                    <a:sym typeface="Wingdings" panose="05000000000000000000" pitchFamily="2" charset="2"/>
                  </a:rPr>
                  <a:t> select chromosome 3</a:t>
                </a:r>
              </a:p>
              <a:p>
                <a:pPr marL="0" indent="0">
                  <a:buNone/>
                </a:pPr>
                <a:endParaRPr lang="en-US" sz="1200" dirty="0">
                  <a:sym typeface="Wingdings" panose="05000000000000000000" pitchFamily="2" charset="2"/>
                </a:endParaRPr>
              </a:p>
              <a:p>
                <a:pPr marL="0" indent="0">
                  <a:buNone/>
                </a:pPr>
                <a:r>
                  <a:rPr lang="en-US" sz="1200" dirty="0">
                    <a:sym typeface="Wingdings" panose="05000000000000000000" pitchFamily="2" charset="2"/>
                  </a:rPr>
                  <a:t>2. Pick a random number </a:t>
                </a:r>
                <a:r>
                  <a:rPr lang="en-US" sz="1200" i="1" dirty="0">
                    <a:sym typeface="Wingdings" panose="05000000000000000000" pitchFamily="2" charset="2"/>
                  </a:rPr>
                  <a:t>p</a:t>
                </a:r>
                <a:r>
                  <a:rPr lang="en-US" sz="1200" dirty="0">
                    <a:sym typeface="Wingdings" panose="05000000000000000000" pitchFamily="2" charset="2"/>
                  </a:rPr>
                  <a:t> again. Suppose </a:t>
                </a:r>
                <a:r>
                  <a:rPr lang="en-US" sz="1200" i="1" dirty="0">
                    <a:sym typeface="Wingdings" panose="05000000000000000000" pitchFamily="2" charset="2"/>
                  </a:rPr>
                  <a:t>p</a:t>
                </a:r>
                <a:r>
                  <a:rPr lang="en-US" sz="1200" dirty="0">
                    <a:sym typeface="Wingdings" panose="05000000000000000000" pitchFamily="2" charset="2"/>
                  </a:rPr>
                  <a:t> is 124.</a:t>
                </a:r>
              </a:p>
              <a:p>
                <a:pPr marL="0" indent="0">
                  <a:buNone/>
                </a:pPr>
                <a:r>
                  <a:rPr lang="en-US" sz="1200" dirty="0"/>
                  <a:t>3. 20 &gt; 124?, No</a:t>
                </a:r>
              </a:p>
              <a:p>
                <a:pPr marL="0" indent="0">
                  <a:buNone/>
                </a:pPr>
                <a:r>
                  <a:rPr lang="en-US" sz="1200" dirty="0"/>
                  <a:t>    (20+ 30) &gt; 124?, No</a:t>
                </a:r>
              </a:p>
              <a:p>
                <a:pPr marL="0" indent="0">
                  <a:buNone/>
                </a:pPr>
                <a:r>
                  <a:rPr lang="en-US" sz="1200" dirty="0"/>
                  <a:t>    (20+30+50) &gt; 124?, No</a:t>
                </a:r>
                <a:endParaRPr lang="en-US" sz="1200" dirty="0">
                  <a:sym typeface="Wingdings" panose="05000000000000000000" pitchFamily="2" charset="2"/>
                </a:endParaRPr>
              </a:p>
              <a:p>
                <a:pPr marL="0" indent="0">
                  <a:buNone/>
                </a:pPr>
                <a:r>
                  <a:rPr lang="en-US" sz="1200" dirty="0"/>
                  <a:t>    (20+30+50+100) &gt; 124?, Yes </a:t>
                </a:r>
                <a:r>
                  <a:rPr lang="en-US" sz="1200" dirty="0">
                    <a:sym typeface="Wingdings" panose="05000000000000000000" pitchFamily="2" charset="2"/>
                  </a:rPr>
                  <a:t> select      	                                    chromosome 4</a:t>
                </a:r>
              </a:p>
              <a:p>
                <a:pPr marL="0" indent="0">
                  <a:buNone/>
                </a:pPr>
                <a:r>
                  <a:rPr lang="en-US" sz="1200" dirty="0">
                    <a:sym typeface="Wingdings" panose="05000000000000000000" pitchFamily="2" charset="2"/>
                  </a:rPr>
                  <a:t>2. Pick a random number </a:t>
                </a:r>
                <a:r>
                  <a:rPr lang="en-US" sz="1200" i="1" dirty="0">
                    <a:sym typeface="Wingdings" panose="05000000000000000000" pitchFamily="2" charset="2"/>
                  </a:rPr>
                  <a:t>p</a:t>
                </a:r>
                <a:r>
                  <a:rPr lang="en-US" sz="1200" dirty="0">
                    <a:sym typeface="Wingdings" panose="05000000000000000000" pitchFamily="2" charset="2"/>
                  </a:rPr>
                  <a:t> again. Suppose </a:t>
                </a:r>
                <a:r>
                  <a:rPr lang="en-US" sz="1200" i="1" dirty="0">
                    <a:sym typeface="Wingdings" panose="05000000000000000000" pitchFamily="2" charset="2"/>
                  </a:rPr>
                  <a:t>p</a:t>
                </a:r>
                <a:r>
                  <a:rPr lang="en-US" sz="1200" dirty="0">
                    <a:sym typeface="Wingdings" panose="05000000000000000000" pitchFamily="2" charset="2"/>
                  </a:rPr>
                  <a:t> is 26. </a:t>
                </a:r>
              </a:p>
              <a:p>
                <a:pPr marL="0" indent="0">
                  <a:buNone/>
                </a:pPr>
                <a:r>
                  <a:rPr lang="en-US" sz="1200" dirty="0">
                    <a:sym typeface="Wingdings" panose="05000000000000000000" pitchFamily="2" charset="2"/>
                  </a:rPr>
                  <a:t> select chromosome 2</a:t>
                </a:r>
              </a:p>
              <a:p>
                <a:pPr marL="0" indent="0">
                  <a:buNone/>
                </a:pPr>
                <a:r>
                  <a:rPr lang="en-US" sz="1200" dirty="0">
                    <a:sym typeface="Wingdings" panose="05000000000000000000" pitchFamily="2" charset="2"/>
                  </a:rPr>
                  <a:t>2. Pick a random number </a:t>
                </a:r>
                <a:r>
                  <a:rPr lang="en-US" sz="1200" i="1" dirty="0">
                    <a:sym typeface="Wingdings" panose="05000000000000000000" pitchFamily="2" charset="2"/>
                  </a:rPr>
                  <a:t>p</a:t>
                </a:r>
                <a:r>
                  <a:rPr lang="en-US" sz="1200" dirty="0">
                    <a:sym typeface="Wingdings" panose="05000000000000000000" pitchFamily="2" charset="2"/>
                  </a:rPr>
                  <a:t> again. Suppose </a:t>
                </a:r>
                <a:r>
                  <a:rPr lang="en-US" sz="1200" i="1" dirty="0">
                    <a:sym typeface="Wingdings" panose="05000000000000000000" pitchFamily="2" charset="2"/>
                  </a:rPr>
                  <a:t>p</a:t>
                </a:r>
                <a:r>
                  <a:rPr lang="en-US" sz="1200" dirty="0">
                    <a:sym typeface="Wingdings" panose="05000000000000000000" pitchFamily="2" charset="2"/>
                  </a:rPr>
                  <a:t> is 173. </a:t>
                </a:r>
              </a:p>
              <a:p>
                <a:pPr marL="0" indent="0">
                  <a:buNone/>
                </a:pPr>
                <a:r>
                  <a:rPr lang="en-US" sz="1200" dirty="0">
                    <a:sym typeface="Wingdings" panose="05000000000000000000" pitchFamily="2" charset="2"/>
                  </a:rPr>
                  <a:t> select chromosome 4</a:t>
                </a:r>
              </a:p>
              <a:p>
                <a:pPr marL="0" indent="0">
                  <a:buNone/>
                </a:pPr>
                <a:r>
                  <a:rPr lang="en-US" sz="1600" u="sng" dirty="0"/>
                  <a:t>Simulation result:</a:t>
                </a:r>
              </a:p>
              <a:p>
                <a:pPr marL="400050" lvl="1" indent="0">
                  <a:buNone/>
                </a:pPr>
                <a:r>
                  <a:rPr lang="en-US" sz="1200" dirty="0"/>
                  <a:t>Chromosome 2 is selected once.</a:t>
                </a:r>
                <a:br>
                  <a:rPr lang="en-US" sz="1200" dirty="0"/>
                </a:br>
                <a:r>
                  <a:rPr lang="en-US" sz="1200" dirty="0"/>
                  <a:t>Chromosome 3 is selected once.</a:t>
                </a:r>
                <a:br>
                  <a:rPr lang="en-US" sz="1200" dirty="0"/>
                </a:br>
                <a:r>
                  <a:rPr lang="en-US" sz="1200" dirty="0"/>
                  <a:t>Chromosome 4 is selected twice.</a:t>
                </a:r>
                <a:br>
                  <a:rPr lang="en-US" sz="1200" dirty="0"/>
                </a:br>
                <a:r>
                  <a:rPr lang="en-US" sz="1200" dirty="0"/>
                  <a:t>Chromosome 1 is not selected (survived).</a:t>
                </a:r>
              </a:p>
              <a:p>
                <a:endParaRPr lang="en-US" sz="1400" dirty="0"/>
              </a:p>
              <a:p>
                <a:endParaRPr lang="en-US" dirty="0"/>
              </a:p>
            </p:txBody>
          </p:sp>
        </mc:Choice>
        <mc:Fallback xmlns="">
          <p:sp>
            <p:nvSpPr>
              <p:cNvPr id="6" name="Content Placeholder 5">
                <a:extLst>
                  <a:ext uri="{FF2B5EF4-FFF2-40B4-BE49-F238E27FC236}">
                    <a16:creationId xmlns:a16="http://schemas.microsoft.com/office/drawing/2014/main" id="{25AA1F5E-B288-4D14-AC50-44E9B0868012}"/>
                  </a:ext>
                </a:extLst>
              </p:cNvPr>
              <p:cNvSpPr>
                <a:spLocks noGrp="1" noRot="1" noChangeAspect="1" noMove="1" noResize="1" noEditPoints="1" noAdjustHandles="1" noChangeArrowheads="1" noChangeShapeType="1" noTextEdit="1"/>
              </p:cNvSpPr>
              <p:nvPr>
                <p:ph sz="half" idx="2"/>
              </p:nvPr>
            </p:nvSpPr>
            <p:spPr>
              <a:xfrm>
                <a:off x="4648200" y="1066800"/>
                <a:ext cx="3886199" cy="5600700"/>
              </a:xfrm>
              <a:blipFill>
                <a:blip r:embed="rId4"/>
                <a:stretch>
                  <a:fillRect l="-942" t="-218" r="-157" b="-326"/>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64ECA86-5731-46E3-8770-1A740E375D3F}"/>
              </a:ext>
            </a:extLst>
          </p:cNvPr>
          <p:cNvPicPr>
            <a:picLocks noChangeAspect="1"/>
          </p:cNvPicPr>
          <p:nvPr/>
        </p:nvPicPr>
        <p:blipFill>
          <a:blip r:embed="rId5"/>
          <a:stretch>
            <a:fillRect/>
          </a:stretch>
        </p:blipFill>
        <p:spPr>
          <a:xfrm>
            <a:off x="914401" y="4724400"/>
            <a:ext cx="2438400" cy="1515073"/>
          </a:xfrm>
          <a:prstGeom prst="rect">
            <a:avLst/>
          </a:prstGeom>
        </p:spPr>
      </p:pic>
      <p:sp>
        <p:nvSpPr>
          <p:cNvPr id="8" name="Rectangle 7">
            <a:extLst>
              <a:ext uri="{FF2B5EF4-FFF2-40B4-BE49-F238E27FC236}">
                <a16:creationId xmlns:a16="http://schemas.microsoft.com/office/drawing/2014/main" id="{C8AB963E-84D5-4F4F-A60A-AC999C4D7EBB}"/>
              </a:ext>
            </a:extLst>
          </p:cNvPr>
          <p:cNvSpPr/>
          <p:nvPr/>
        </p:nvSpPr>
        <p:spPr>
          <a:xfrm>
            <a:off x="609601" y="1066800"/>
            <a:ext cx="3809999" cy="5029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33F77C7-CAD6-4CB3-BAE0-6E957FC122CE}"/>
              </a:ext>
            </a:extLst>
          </p:cNvPr>
          <p:cNvSpPr/>
          <p:nvPr/>
        </p:nvSpPr>
        <p:spPr>
          <a:xfrm>
            <a:off x="4648199" y="1066800"/>
            <a:ext cx="4114800" cy="563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322645"/>
      </p:ext>
    </p:extLst>
  </p:cSld>
  <p:clrMapOvr>
    <a:masterClrMapping/>
  </p:clrMapOvr>
  <mc:AlternateContent xmlns:mc="http://schemas.openxmlformats.org/markup-compatibility/2006" xmlns:p14="http://schemas.microsoft.com/office/powerpoint/2010/main">
    <mc:Choice Requires="p14">
      <p:transition spd="slow" p14:dur="2000" advTm="80040"/>
    </mc:Choice>
    <mc:Fallback xmlns="">
      <p:transition spd="slow" advTm="8004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541D81-A13E-49F9-9BA3-F84C6EB91B0D}"/>
              </a:ext>
            </a:extLst>
          </p:cNvPr>
          <p:cNvSpPr>
            <a:spLocks noGrp="1"/>
          </p:cNvSpPr>
          <p:nvPr>
            <p:ph type="title"/>
          </p:nvPr>
        </p:nvSpPr>
        <p:spPr>
          <a:xfrm>
            <a:off x="720634" y="190500"/>
            <a:ext cx="7737566" cy="647700"/>
          </a:xfrm>
        </p:spPr>
        <p:txBody>
          <a:bodyPr/>
          <a:lstStyle/>
          <a:p>
            <a:r>
              <a:rPr lang="en-US" altLang="en-US" sz="3200" dirty="0"/>
              <a:t>Simulation of Selection</a:t>
            </a:r>
            <a:endParaRPr lang="en-US" sz="3200" dirty="0"/>
          </a:p>
        </p:txBody>
      </p:sp>
      <p:sp>
        <p:nvSpPr>
          <p:cNvPr id="5" name="Content Placeholder 4">
            <a:extLst>
              <a:ext uri="{FF2B5EF4-FFF2-40B4-BE49-F238E27FC236}">
                <a16:creationId xmlns:a16="http://schemas.microsoft.com/office/drawing/2014/main" id="{A0A21F88-22CA-4782-AE19-DD0823B4D837}"/>
              </a:ext>
            </a:extLst>
          </p:cNvPr>
          <p:cNvSpPr>
            <a:spLocks noGrp="1"/>
          </p:cNvSpPr>
          <p:nvPr>
            <p:ph sz="half" idx="1"/>
          </p:nvPr>
        </p:nvSpPr>
        <p:spPr>
          <a:xfrm>
            <a:off x="609601" y="1066800"/>
            <a:ext cx="3886200" cy="4876800"/>
          </a:xfrm>
        </p:spPr>
        <p:txBody>
          <a:bodyPr/>
          <a:lstStyle/>
          <a:p>
            <a:pPr marL="609600" indent="-609600" eaLnBrk="1" hangingPunct="1">
              <a:buFontTx/>
              <a:buAutoNum type="arabicPeriod"/>
            </a:pPr>
            <a:r>
              <a:rPr lang="en-US" altLang="en-US" sz="2000" dirty="0"/>
              <a:t>Make sum (</a:t>
            </a:r>
            <a:r>
              <a:rPr lang="en-US" altLang="en-US" sz="2000" b="1" dirty="0"/>
              <a:t>S</a:t>
            </a:r>
            <a:r>
              <a:rPr lang="en-US" altLang="en-US" sz="2000" dirty="0"/>
              <a:t>) of fitness values of all chromosomes in population</a:t>
            </a:r>
          </a:p>
          <a:p>
            <a:pPr marL="609600" indent="-609600" eaLnBrk="1" hangingPunct="1">
              <a:buFontTx/>
              <a:buAutoNum type="arabicPeriod"/>
            </a:pPr>
            <a:r>
              <a:rPr lang="en-US" altLang="en-US" sz="2000" dirty="0"/>
              <a:t>Pick a random number (</a:t>
            </a:r>
            <a:r>
              <a:rPr lang="en-US" altLang="en-US" sz="2000" i="1" dirty="0"/>
              <a:t>p</a:t>
            </a:r>
            <a:r>
              <a:rPr lang="en-US" altLang="en-US" sz="2000" dirty="0"/>
              <a:t>) from interval 1 to </a:t>
            </a:r>
            <a:r>
              <a:rPr lang="en-US" altLang="en-US" sz="2000" b="1" dirty="0"/>
              <a:t>S</a:t>
            </a:r>
          </a:p>
          <a:p>
            <a:pPr marL="609600" indent="-609600" eaLnBrk="1" hangingPunct="1">
              <a:buFontTx/>
              <a:buAutoNum type="arabicPeriod"/>
            </a:pPr>
            <a:r>
              <a:rPr lang="en-US" altLang="en-US" sz="2000" dirty="0"/>
              <a:t>Add the fitness value (</a:t>
            </a:r>
            <a:r>
              <a:rPr lang="en-US" altLang="en-US" sz="2000" i="1" dirty="0"/>
              <a:t>s</a:t>
            </a:r>
            <a:r>
              <a:rPr lang="en-US" altLang="en-US" sz="2000" dirty="0"/>
              <a:t>) through chromosomes. If </a:t>
            </a:r>
            <a:r>
              <a:rPr lang="en-US" altLang="en-US" sz="2000" i="1" dirty="0"/>
              <a:t>s</a:t>
            </a:r>
            <a:r>
              <a:rPr lang="en-US" altLang="en-US" sz="2000" dirty="0"/>
              <a:t> is greater than </a:t>
            </a:r>
            <a:r>
              <a:rPr lang="en-US" altLang="en-US" sz="2000" i="1" dirty="0"/>
              <a:t>p</a:t>
            </a:r>
            <a:r>
              <a:rPr lang="en-US" altLang="en-US" sz="2000" dirty="0"/>
              <a:t>, select the chromosome. Otherwise, continue to add the fitness value.</a:t>
            </a:r>
          </a:p>
          <a:p>
            <a:endParaRPr lang="en-US"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5AA1F5E-B288-4D14-AC50-44E9B0868012}"/>
                  </a:ext>
                </a:extLst>
              </p:cNvPr>
              <p:cNvSpPr>
                <a:spLocks noGrp="1"/>
              </p:cNvSpPr>
              <p:nvPr>
                <p:ph sz="half" idx="2"/>
              </p:nvPr>
            </p:nvSpPr>
            <p:spPr>
              <a:xfrm>
                <a:off x="4648200" y="1066800"/>
                <a:ext cx="3886199" cy="5600700"/>
              </a:xfrm>
            </p:spPr>
            <p:txBody>
              <a:bodyPr/>
              <a:lstStyle/>
              <a:p>
                <a:r>
                  <a:rPr lang="en-US" sz="1400" dirty="0"/>
                  <a:t>For example, </a:t>
                </a:r>
                <a:r>
                  <a:rPr lang="en-US" sz="1200" dirty="0"/>
                  <a:t>The fitness value of chromosome 1 is 20. The fitness value of chromosome 2 is 30. The fitness value of chromosome 3 is 50. The fitness value of chromosome 4 is 100.</a:t>
                </a:r>
                <a:endParaRPr lang="en-US" sz="1400" b="1" dirty="0"/>
              </a:p>
              <a:p>
                <a:pPr>
                  <a:buAutoNum type="arabicPeriod"/>
                </a:pPr>
                <a:r>
                  <a:rPr lang="en-US" sz="1200" b="1" dirty="0"/>
                  <a:t>S</a:t>
                </a:r>
                <a:r>
                  <a:rPr lang="en-US" sz="1200" dirty="0"/>
                  <a:t> = 20+30+50+100 = 200.</a:t>
                </a:r>
              </a:p>
              <a:p>
                <a:pPr marL="0" indent="0">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ea typeface="Malgun Gothic" panose="020B0503020000020004" pitchFamily="34" charset="-127"/>
                          <a:cs typeface="Times New Roman" panose="02020603050405020304" pitchFamily="18" charset="0"/>
                        </a:rPr>
                        <m:t>1≤</m:t>
                      </m:r>
                      <m:r>
                        <a:rPr lang="en-US" sz="1200" i="1">
                          <a:latin typeface="Cambria Math" panose="02040503050406030204" pitchFamily="18" charset="0"/>
                          <a:ea typeface="Malgun Gothic" panose="020B0503020000020004" pitchFamily="34" charset="-127"/>
                          <a:cs typeface="Times New Roman" panose="02020603050405020304" pitchFamily="18" charset="0"/>
                        </a:rPr>
                        <m:t>𝑝</m:t>
                      </m:r>
                      <m:r>
                        <a:rPr lang="en-US" sz="1200" i="1">
                          <a:latin typeface="Cambria Math" panose="02040503050406030204" pitchFamily="18" charset="0"/>
                          <a:ea typeface="Malgun Gothic" panose="020B0503020000020004" pitchFamily="34" charset="-127"/>
                          <a:cs typeface="Times New Roman" panose="02020603050405020304" pitchFamily="18" charset="0"/>
                        </a:rPr>
                        <m:t>≤200</m:t>
                      </m:r>
                    </m:oMath>
                  </m:oMathPara>
                </a14:m>
                <a:endParaRPr lang="en-US" sz="1200" dirty="0">
                  <a:latin typeface="Calibri" panose="020F0502020204030204" pitchFamily="34" charset="0"/>
                  <a:ea typeface="Malgun Gothic" panose="020B0503020000020004" pitchFamily="34" charset="-127"/>
                  <a:cs typeface="Times New Roman" panose="02020603050405020304" pitchFamily="18" charset="0"/>
                </a:endParaRPr>
              </a:p>
              <a:p>
                <a:pPr marL="0" indent="0">
                  <a:buNone/>
                </a:pPr>
                <a:r>
                  <a:rPr lang="en-US" sz="1200" dirty="0"/>
                  <a:t>2. </a:t>
                </a:r>
                <a:r>
                  <a:rPr lang="en-US" sz="1200" dirty="0">
                    <a:sym typeface="Wingdings" panose="05000000000000000000" pitchFamily="2" charset="2"/>
                  </a:rPr>
                  <a:t>Pick a random number </a:t>
                </a:r>
                <a:r>
                  <a:rPr lang="en-US" sz="1200" i="1" dirty="0">
                    <a:sym typeface="Wingdings" panose="05000000000000000000" pitchFamily="2" charset="2"/>
                  </a:rPr>
                  <a:t>p</a:t>
                </a:r>
                <a:r>
                  <a:rPr lang="en-US" sz="1200" dirty="0">
                    <a:sym typeface="Wingdings" panose="05000000000000000000" pitchFamily="2" charset="2"/>
                  </a:rPr>
                  <a:t>. </a:t>
                </a:r>
                <a:r>
                  <a:rPr lang="en-US" sz="1200" dirty="0"/>
                  <a:t>Suppose </a:t>
                </a:r>
                <a:r>
                  <a:rPr lang="en-US" sz="1200" i="1" dirty="0"/>
                  <a:t>p</a:t>
                </a:r>
                <a:r>
                  <a:rPr lang="en-US" sz="1200" dirty="0"/>
                  <a:t> is 72. </a:t>
                </a:r>
              </a:p>
              <a:p>
                <a:pPr marL="0" indent="0">
                  <a:buNone/>
                </a:pPr>
                <a:r>
                  <a:rPr lang="en-US" sz="1200" dirty="0"/>
                  <a:t>3. 20 &gt; 72?, No</a:t>
                </a:r>
              </a:p>
              <a:p>
                <a:pPr marL="0" indent="0">
                  <a:buNone/>
                </a:pPr>
                <a:r>
                  <a:rPr lang="en-US" sz="1200" dirty="0"/>
                  <a:t>    (20+ 30) &gt; 72?, No</a:t>
                </a:r>
              </a:p>
              <a:p>
                <a:pPr marL="0" indent="0">
                  <a:buNone/>
                </a:pPr>
                <a:r>
                  <a:rPr lang="en-US" sz="1200" dirty="0"/>
                  <a:t>    (20+30+50) &gt; 72?, Yes </a:t>
                </a:r>
                <a:r>
                  <a:rPr lang="en-US" sz="1200" dirty="0">
                    <a:sym typeface="Wingdings" panose="05000000000000000000" pitchFamily="2" charset="2"/>
                  </a:rPr>
                  <a:t> select chromosome 3</a:t>
                </a:r>
              </a:p>
              <a:p>
                <a:pPr marL="0" indent="0">
                  <a:buNone/>
                </a:pPr>
                <a:endParaRPr lang="en-US" sz="1200" dirty="0">
                  <a:sym typeface="Wingdings" panose="05000000000000000000" pitchFamily="2" charset="2"/>
                </a:endParaRPr>
              </a:p>
              <a:p>
                <a:pPr marL="0" indent="0">
                  <a:buNone/>
                </a:pPr>
                <a:r>
                  <a:rPr lang="en-US" sz="1200" dirty="0">
                    <a:sym typeface="Wingdings" panose="05000000000000000000" pitchFamily="2" charset="2"/>
                  </a:rPr>
                  <a:t>2. Pick a random number </a:t>
                </a:r>
                <a:r>
                  <a:rPr lang="en-US" sz="1200" i="1" dirty="0">
                    <a:sym typeface="Wingdings" panose="05000000000000000000" pitchFamily="2" charset="2"/>
                  </a:rPr>
                  <a:t>p</a:t>
                </a:r>
                <a:r>
                  <a:rPr lang="en-US" sz="1200" dirty="0">
                    <a:sym typeface="Wingdings" panose="05000000000000000000" pitchFamily="2" charset="2"/>
                  </a:rPr>
                  <a:t> again. Suppose </a:t>
                </a:r>
                <a:r>
                  <a:rPr lang="en-US" sz="1200" i="1" dirty="0">
                    <a:sym typeface="Wingdings" panose="05000000000000000000" pitchFamily="2" charset="2"/>
                  </a:rPr>
                  <a:t>p</a:t>
                </a:r>
                <a:r>
                  <a:rPr lang="en-US" sz="1200" dirty="0">
                    <a:sym typeface="Wingdings" panose="05000000000000000000" pitchFamily="2" charset="2"/>
                  </a:rPr>
                  <a:t> is 124.</a:t>
                </a:r>
              </a:p>
              <a:p>
                <a:pPr marL="0" indent="0">
                  <a:buNone/>
                </a:pPr>
                <a:r>
                  <a:rPr lang="en-US" sz="1200" dirty="0"/>
                  <a:t>3. 20 &gt; 124?, No</a:t>
                </a:r>
              </a:p>
              <a:p>
                <a:pPr marL="0" indent="0">
                  <a:buNone/>
                </a:pPr>
                <a:r>
                  <a:rPr lang="en-US" sz="1200" dirty="0"/>
                  <a:t>    (20+ 30) &gt; 124?, No</a:t>
                </a:r>
              </a:p>
              <a:p>
                <a:pPr marL="0" indent="0">
                  <a:buNone/>
                </a:pPr>
                <a:r>
                  <a:rPr lang="en-US" sz="1200" dirty="0"/>
                  <a:t>    (20+30+50) &gt; 124?, No</a:t>
                </a:r>
                <a:endParaRPr lang="en-US" sz="1200" dirty="0">
                  <a:sym typeface="Wingdings" panose="05000000000000000000" pitchFamily="2" charset="2"/>
                </a:endParaRPr>
              </a:p>
              <a:p>
                <a:pPr marL="0" indent="0">
                  <a:buNone/>
                </a:pPr>
                <a:r>
                  <a:rPr lang="en-US" sz="1200" dirty="0"/>
                  <a:t>    (20+30+50+100) &gt; 124?, Yes </a:t>
                </a:r>
                <a:r>
                  <a:rPr lang="en-US" sz="1200" dirty="0">
                    <a:sym typeface="Wingdings" panose="05000000000000000000" pitchFamily="2" charset="2"/>
                  </a:rPr>
                  <a:t> select      	                                    chromosome 4</a:t>
                </a:r>
              </a:p>
              <a:p>
                <a:pPr marL="0" indent="0">
                  <a:buNone/>
                </a:pPr>
                <a:r>
                  <a:rPr lang="en-US" sz="1200" dirty="0">
                    <a:sym typeface="Wingdings" panose="05000000000000000000" pitchFamily="2" charset="2"/>
                  </a:rPr>
                  <a:t>2. Pick a random number </a:t>
                </a:r>
                <a:r>
                  <a:rPr lang="en-US" sz="1200" i="1" dirty="0">
                    <a:sym typeface="Wingdings" panose="05000000000000000000" pitchFamily="2" charset="2"/>
                  </a:rPr>
                  <a:t>p</a:t>
                </a:r>
                <a:r>
                  <a:rPr lang="en-US" sz="1200" dirty="0">
                    <a:sym typeface="Wingdings" panose="05000000000000000000" pitchFamily="2" charset="2"/>
                  </a:rPr>
                  <a:t> again. Suppose </a:t>
                </a:r>
                <a:r>
                  <a:rPr lang="en-US" sz="1200" i="1" dirty="0">
                    <a:sym typeface="Wingdings" panose="05000000000000000000" pitchFamily="2" charset="2"/>
                  </a:rPr>
                  <a:t>p</a:t>
                </a:r>
                <a:r>
                  <a:rPr lang="en-US" sz="1200" dirty="0">
                    <a:sym typeface="Wingdings" panose="05000000000000000000" pitchFamily="2" charset="2"/>
                  </a:rPr>
                  <a:t> is 26. </a:t>
                </a:r>
              </a:p>
              <a:p>
                <a:pPr marL="0" indent="0">
                  <a:buNone/>
                </a:pPr>
                <a:r>
                  <a:rPr lang="en-US" sz="1200" dirty="0">
                    <a:sym typeface="Wingdings" panose="05000000000000000000" pitchFamily="2" charset="2"/>
                  </a:rPr>
                  <a:t> select chromosome 2</a:t>
                </a:r>
              </a:p>
              <a:p>
                <a:pPr marL="0" indent="0">
                  <a:buNone/>
                </a:pPr>
                <a:r>
                  <a:rPr lang="en-US" sz="1200" dirty="0">
                    <a:sym typeface="Wingdings" panose="05000000000000000000" pitchFamily="2" charset="2"/>
                  </a:rPr>
                  <a:t>2. Pick a random number </a:t>
                </a:r>
                <a:r>
                  <a:rPr lang="en-US" sz="1200" i="1" dirty="0">
                    <a:sym typeface="Wingdings" panose="05000000000000000000" pitchFamily="2" charset="2"/>
                  </a:rPr>
                  <a:t>p</a:t>
                </a:r>
                <a:r>
                  <a:rPr lang="en-US" sz="1200" dirty="0">
                    <a:sym typeface="Wingdings" panose="05000000000000000000" pitchFamily="2" charset="2"/>
                  </a:rPr>
                  <a:t> again. Suppose </a:t>
                </a:r>
                <a:r>
                  <a:rPr lang="en-US" sz="1200" i="1" dirty="0">
                    <a:sym typeface="Wingdings" panose="05000000000000000000" pitchFamily="2" charset="2"/>
                  </a:rPr>
                  <a:t>p</a:t>
                </a:r>
                <a:r>
                  <a:rPr lang="en-US" sz="1200" dirty="0">
                    <a:sym typeface="Wingdings" panose="05000000000000000000" pitchFamily="2" charset="2"/>
                  </a:rPr>
                  <a:t> is 173. </a:t>
                </a:r>
              </a:p>
              <a:p>
                <a:pPr marL="0" indent="0">
                  <a:buNone/>
                </a:pPr>
                <a:r>
                  <a:rPr lang="en-US" sz="1200" dirty="0">
                    <a:sym typeface="Wingdings" panose="05000000000000000000" pitchFamily="2" charset="2"/>
                  </a:rPr>
                  <a:t> select chromosome 4</a:t>
                </a:r>
              </a:p>
              <a:p>
                <a:pPr marL="0" indent="0">
                  <a:buNone/>
                </a:pPr>
                <a:r>
                  <a:rPr lang="en-US" sz="1600" u="sng" dirty="0"/>
                  <a:t>Simulation result:</a:t>
                </a:r>
              </a:p>
              <a:p>
                <a:pPr marL="400050" lvl="1" indent="0">
                  <a:buNone/>
                </a:pPr>
                <a:r>
                  <a:rPr lang="en-US" sz="1200" dirty="0"/>
                  <a:t>Chromosome 2 is selected once.</a:t>
                </a:r>
                <a:br>
                  <a:rPr lang="en-US" sz="1200" dirty="0"/>
                </a:br>
                <a:r>
                  <a:rPr lang="en-US" sz="1200" dirty="0"/>
                  <a:t>Chromosome 3 is selected once.</a:t>
                </a:r>
                <a:br>
                  <a:rPr lang="en-US" sz="1200" dirty="0"/>
                </a:br>
                <a:r>
                  <a:rPr lang="en-US" sz="1200" dirty="0"/>
                  <a:t>Chromosome 4 is selected twice.</a:t>
                </a:r>
                <a:br>
                  <a:rPr lang="en-US" sz="1200" dirty="0"/>
                </a:br>
                <a:r>
                  <a:rPr lang="en-US" sz="1200" dirty="0"/>
                  <a:t>Chromosome 1 is not selected (survived).</a:t>
                </a:r>
              </a:p>
              <a:p>
                <a:endParaRPr lang="en-US" sz="1400" dirty="0"/>
              </a:p>
              <a:p>
                <a:endParaRPr lang="en-US" dirty="0"/>
              </a:p>
            </p:txBody>
          </p:sp>
        </mc:Choice>
        <mc:Fallback xmlns="">
          <p:sp>
            <p:nvSpPr>
              <p:cNvPr id="6" name="Content Placeholder 5">
                <a:extLst>
                  <a:ext uri="{FF2B5EF4-FFF2-40B4-BE49-F238E27FC236}">
                    <a16:creationId xmlns:a16="http://schemas.microsoft.com/office/drawing/2014/main" id="{25AA1F5E-B288-4D14-AC50-44E9B0868012}"/>
                  </a:ext>
                </a:extLst>
              </p:cNvPr>
              <p:cNvSpPr>
                <a:spLocks noGrp="1" noRot="1" noChangeAspect="1" noMove="1" noResize="1" noEditPoints="1" noAdjustHandles="1" noChangeArrowheads="1" noChangeShapeType="1" noTextEdit="1"/>
              </p:cNvSpPr>
              <p:nvPr>
                <p:ph sz="half" idx="2"/>
              </p:nvPr>
            </p:nvSpPr>
            <p:spPr>
              <a:xfrm>
                <a:off x="4648200" y="1066800"/>
                <a:ext cx="3886199" cy="5600700"/>
              </a:xfrm>
              <a:blipFill>
                <a:blip r:embed="rId4"/>
                <a:stretch>
                  <a:fillRect l="-942" t="-218" r="-157" b="-326"/>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64ECA86-5731-46E3-8770-1A740E375D3F}"/>
              </a:ext>
            </a:extLst>
          </p:cNvPr>
          <p:cNvPicPr>
            <a:picLocks noChangeAspect="1"/>
          </p:cNvPicPr>
          <p:nvPr/>
        </p:nvPicPr>
        <p:blipFill>
          <a:blip r:embed="rId5"/>
          <a:stretch>
            <a:fillRect/>
          </a:stretch>
        </p:blipFill>
        <p:spPr>
          <a:xfrm>
            <a:off x="914401" y="4724400"/>
            <a:ext cx="2438400" cy="1515073"/>
          </a:xfrm>
          <a:prstGeom prst="rect">
            <a:avLst/>
          </a:prstGeom>
        </p:spPr>
      </p:pic>
      <p:sp>
        <p:nvSpPr>
          <p:cNvPr id="8" name="Rectangle 7">
            <a:extLst>
              <a:ext uri="{FF2B5EF4-FFF2-40B4-BE49-F238E27FC236}">
                <a16:creationId xmlns:a16="http://schemas.microsoft.com/office/drawing/2014/main" id="{C8AB963E-84D5-4F4F-A60A-AC999C4D7EBB}"/>
              </a:ext>
            </a:extLst>
          </p:cNvPr>
          <p:cNvSpPr/>
          <p:nvPr/>
        </p:nvSpPr>
        <p:spPr>
          <a:xfrm>
            <a:off x="609601" y="1066800"/>
            <a:ext cx="3809999" cy="5029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33F77C7-CAD6-4CB3-BAE0-6E957FC122CE}"/>
              </a:ext>
            </a:extLst>
          </p:cNvPr>
          <p:cNvSpPr/>
          <p:nvPr/>
        </p:nvSpPr>
        <p:spPr>
          <a:xfrm>
            <a:off x="4648199" y="1066800"/>
            <a:ext cx="4114800" cy="563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9599906"/>
      </p:ext>
    </p:extLst>
  </p:cSld>
  <p:clrMapOvr>
    <a:masterClrMapping/>
  </p:clrMapOvr>
  <mc:AlternateContent xmlns:mc="http://schemas.openxmlformats.org/markup-compatibility/2006" xmlns:p14="http://schemas.microsoft.com/office/powerpoint/2010/main">
    <mc:Choice Requires="p14">
      <p:transition spd="slow" p14:dur="2000" advTm="257885"/>
    </mc:Choice>
    <mc:Fallback xmlns="">
      <p:transition spd="slow" advTm="25788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ECC1645-0E3E-409E-81A2-8A999DB1645E}"/>
              </a:ext>
            </a:extLst>
          </p:cNvPr>
          <p:cNvSpPr>
            <a:spLocks noGrp="1" noChangeArrowheads="1"/>
          </p:cNvSpPr>
          <p:nvPr>
            <p:ph type="title"/>
          </p:nvPr>
        </p:nvSpPr>
        <p:spPr/>
        <p:txBody>
          <a:bodyPr/>
          <a:lstStyle/>
          <a:p>
            <a:pPr eaLnBrk="1" hangingPunct="1"/>
            <a:r>
              <a:rPr lang="en-US" altLang="en-US" dirty="0">
                <a:cs typeface="Times New Roman" panose="02020603050405020304" pitchFamily="18" charset="0"/>
              </a:rPr>
              <a:t>Crossover (1)</a:t>
            </a:r>
            <a:endParaRPr lang="en-US" altLang="en-US" dirty="0"/>
          </a:p>
        </p:txBody>
      </p:sp>
      <p:sp>
        <p:nvSpPr>
          <p:cNvPr id="9219" name="Rectangle 3">
            <a:extLst>
              <a:ext uri="{FF2B5EF4-FFF2-40B4-BE49-F238E27FC236}">
                <a16:creationId xmlns:a16="http://schemas.microsoft.com/office/drawing/2014/main" id="{D992D62E-FC0D-4AE5-8CF7-BC02EED0C00D}"/>
              </a:ext>
            </a:extLst>
          </p:cNvPr>
          <p:cNvSpPr>
            <a:spLocks noGrp="1" noChangeArrowheads="1"/>
          </p:cNvSpPr>
          <p:nvPr>
            <p:ph type="body" idx="1"/>
          </p:nvPr>
        </p:nvSpPr>
        <p:spPr/>
        <p:txBody>
          <a:bodyPr/>
          <a:lstStyle/>
          <a:p>
            <a:pPr eaLnBrk="1" hangingPunct="1">
              <a:lnSpc>
                <a:spcPct val="80000"/>
              </a:lnSpc>
            </a:pPr>
            <a:r>
              <a:rPr lang="en-US" altLang="en-US" sz="2800" dirty="0">
                <a:cs typeface="Times New Roman" panose="02020603050405020304" pitchFamily="18" charset="0"/>
              </a:rPr>
              <a:t>purpose</a:t>
            </a:r>
          </a:p>
          <a:p>
            <a:pPr lvl="1" eaLnBrk="1" hangingPunct="1">
              <a:lnSpc>
                <a:spcPct val="80000"/>
              </a:lnSpc>
            </a:pPr>
            <a:r>
              <a:rPr lang="en-US" altLang="en-US" sz="2400" dirty="0">
                <a:cs typeface="Times New Roman" panose="02020603050405020304" pitchFamily="18" charset="0"/>
              </a:rPr>
              <a:t> reproduces two children chromosomes by exchanging elements (genetics) between two parents' chromosomes.</a:t>
            </a:r>
          </a:p>
          <a:p>
            <a:pPr lvl="1" eaLnBrk="1" hangingPunct="1">
              <a:lnSpc>
                <a:spcPct val="80000"/>
              </a:lnSpc>
            </a:pPr>
            <a:endParaRPr lang="en-US" altLang="en-US" sz="2400" dirty="0">
              <a:cs typeface="Times New Roman" panose="02020603050405020304" pitchFamily="18" charset="0"/>
            </a:endParaRPr>
          </a:p>
          <a:p>
            <a:pPr eaLnBrk="1" hangingPunct="1">
              <a:lnSpc>
                <a:spcPct val="80000"/>
              </a:lnSpc>
            </a:pPr>
            <a:r>
              <a:rPr lang="en-US" altLang="en-US" dirty="0"/>
              <a:t>idea </a:t>
            </a:r>
          </a:p>
          <a:p>
            <a:pPr lvl="1" eaLnBrk="1" hangingPunct="1">
              <a:lnSpc>
                <a:spcPct val="80000"/>
              </a:lnSpc>
            </a:pPr>
            <a:r>
              <a:rPr lang="en-US" altLang="en-US" sz="2400" dirty="0"/>
              <a:t>crossover selects genes from parents and creates a new set of chromosomes. </a:t>
            </a:r>
          </a:p>
          <a:p>
            <a:pPr lvl="1" eaLnBrk="1" hangingPunct="1">
              <a:lnSpc>
                <a:spcPct val="80000"/>
              </a:lnSpc>
            </a:pPr>
            <a:endParaRPr lang="en-US" altLang="en-US" sz="2400" dirty="0"/>
          </a:p>
          <a:p>
            <a:pPr eaLnBrk="1" hangingPunct="1">
              <a:lnSpc>
                <a:spcPct val="80000"/>
              </a:lnSpc>
            </a:pPr>
            <a:r>
              <a:rPr lang="en-US" altLang="en-US" sz="2800" dirty="0"/>
              <a:t>simulation</a:t>
            </a:r>
          </a:p>
          <a:p>
            <a:pPr lvl="1" eaLnBrk="1" hangingPunct="1">
              <a:lnSpc>
                <a:spcPct val="80000"/>
              </a:lnSpc>
            </a:pPr>
            <a:r>
              <a:rPr lang="en-US" altLang="en-US" sz="2400" dirty="0"/>
              <a:t>Many ways</a:t>
            </a:r>
          </a:p>
          <a:p>
            <a:pPr eaLnBrk="1" hangingPunct="1">
              <a:lnSpc>
                <a:spcPct val="80000"/>
              </a:lnSpc>
            </a:pPr>
            <a:endParaRPr lang="en-US"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advTm="49167"/>
    </mc:Choice>
    <mc:Fallback xmlns="">
      <p:transition spd="slow" advTm="4916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04C8857-D952-4553-B2C5-D796CED04ABF}"/>
              </a:ext>
            </a:extLst>
          </p:cNvPr>
          <p:cNvSpPr>
            <a:spLocks noGrp="1" noChangeArrowheads="1"/>
          </p:cNvSpPr>
          <p:nvPr>
            <p:ph type="title"/>
          </p:nvPr>
        </p:nvSpPr>
        <p:spPr>
          <a:xfrm>
            <a:off x="718457" y="304800"/>
            <a:ext cx="7739743" cy="609600"/>
          </a:xfrm>
        </p:spPr>
        <p:txBody>
          <a:bodyPr/>
          <a:lstStyle/>
          <a:p>
            <a:pPr eaLnBrk="1" hangingPunct="1"/>
            <a:r>
              <a:rPr lang="en-US" altLang="en-US" dirty="0"/>
              <a:t>Crossover (2)</a:t>
            </a:r>
          </a:p>
        </p:txBody>
      </p:sp>
      <p:sp>
        <p:nvSpPr>
          <p:cNvPr id="10243" name="Rectangle 3">
            <a:extLst>
              <a:ext uri="{FF2B5EF4-FFF2-40B4-BE49-F238E27FC236}">
                <a16:creationId xmlns:a16="http://schemas.microsoft.com/office/drawing/2014/main" id="{179C8126-7697-4338-A956-F4CA9AC3FFCC}"/>
              </a:ext>
            </a:extLst>
          </p:cNvPr>
          <p:cNvSpPr>
            <a:spLocks noGrp="1" noChangeArrowheads="1"/>
          </p:cNvSpPr>
          <p:nvPr>
            <p:ph type="body" idx="1"/>
          </p:nvPr>
        </p:nvSpPr>
        <p:spPr>
          <a:xfrm>
            <a:off x="838200" y="1066800"/>
            <a:ext cx="7620000" cy="5029200"/>
          </a:xfrm>
        </p:spPr>
        <p:txBody>
          <a:bodyPr/>
          <a:lstStyle/>
          <a:p>
            <a:pPr eaLnBrk="1" hangingPunct="1">
              <a:lnSpc>
                <a:spcPct val="90000"/>
              </a:lnSpc>
            </a:pPr>
            <a:r>
              <a:rPr lang="en-US" altLang="en-US" sz="2400" dirty="0"/>
              <a:t>The simple method: </a:t>
            </a:r>
            <a:r>
              <a:rPr lang="en-US" altLang="en-US" sz="2400" b="1" dirty="0"/>
              <a:t>we need to decide the crossover point p randomly.</a:t>
            </a:r>
            <a:endParaRPr lang="en-US" altLang="en-US" sz="2000" dirty="0"/>
          </a:p>
          <a:p>
            <a:pPr lvl="1" eaLnBrk="1" hangingPunct="1">
              <a:lnSpc>
                <a:spcPct val="90000"/>
              </a:lnSpc>
            </a:pPr>
            <a:r>
              <a:rPr lang="en-US" altLang="en-US" sz="2000" dirty="0"/>
              <a:t>One child will get genes from 1 through p from the first parent, and the rest from the second parent.</a:t>
            </a:r>
          </a:p>
          <a:p>
            <a:pPr lvl="1" eaLnBrk="1" hangingPunct="1">
              <a:lnSpc>
                <a:spcPct val="90000"/>
              </a:lnSpc>
            </a:pPr>
            <a:r>
              <a:rPr lang="en-US" altLang="en-US" sz="2000" dirty="0"/>
              <a:t>The second child will get genes from 1 through p from the second parent, and the rest from the first parent.</a:t>
            </a:r>
          </a:p>
          <a:p>
            <a:pPr marL="914400" lvl="2" indent="0" eaLnBrk="1" hangingPunct="1">
              <a:lnSpc>
                <a:spcPct val="90000"/>
              </a:lnSpc>
              <a:buNone/>
            </a:pPr>
            <a:endParaRPr lang="en-US" altLang="en-US" sz="2000" dirty="0"/>
          </a:p>
          <a:p>
            <a:pPr eaLnBrk="1" hangingPunct="1">
              <a:lnSpc>
                <a:spcPct val="90000"/>
              </a:lnSpc>
              <a:buFontTx/>
              <a:buNone/>
            </a:pPr>
            <a:r>
              <a:rPr lang="en-US" altLang="en-US" sz="1800" dirty="0"/>
              <a:t>(example) Parent1:       </a:t>
            </a:r>
            <a:r>
              <a:rPr lang="en-US" altLang="en-US" sz="1800" dirty="0">
                <a:solidFill>
                  <a:srgbClr val="FF0000"/>
                </a:solidFill>
              </a:rPr>
              <a:t>101000  </a:t>
            </a:r>
            <a:r>
              <a:rPr lang="en-US" altLang="en-US" sz="1800" dirty="0"/>
              <a:t>                  Parent2:     </a:t>
            </a:r>
            <a:r>
              <a:rPr lang="en-US" altLang="en-US" sz="1800" dirty="0">
                <a:solidFill>
                  <a:srgbClr val="00B0F0"/>
                </a:solidFill>
              </a:rPr>
              <a:t>110011</a:t>
            </a:r>
            <a:endParaRPr lang="en-US" altLang="en-US" sz="1800" dirty="0"/>
          </a:p>
          <a:p>
            <a:pPr eaLnBrk="1" hangingPunct="1">
              <a:lnSpc>
                <a:spcPct val="90000"/>
              </a:lnSpc>
              <a:buFontTx/>
              <a:buNone/>
            </a:pPr>
            <a:r>
              <a:rPr lang="en-US" altLang="en-US" sz="1800" dirty="0"/>
              <a:t>Crossover point(randomly selected): 2</a:t>
            </a:r>
          </a:p>
          <a:p>
            <a:pPr eaLnBrk="1" hangingPunct="1">
              <a:lnSpc>
                <a:spcPct val="90000"/>
              </a:lnSpc>
              <a:buFontTx/>
              <a:buNone/>
            </a:pPr>
            <a:r>
              <a:rPr lang="en-US" altLang="en-US" sz="1800" dirty="0"/>
              <a:t>                  child1:         </a:t>
            </a:r>
            <a:r>
              <a:rPr lang="en-US" altLang="en-US" sz="1800" dirty="0">
                <a:solidFill>
                  <a:srgbClr val="FF0000"/>
                </a:solidFill>
              </a:rPr>
              <a:t>10</a:t>
            </a:r>
            <a:r>
              <a:rPr lang="en-US" altLang="en-US" sz="1800" dirty="0">
                <a:solidFill>
                  <a:srgbClr val="00B0F0"/>
                </a:solidFill>
              </a:rPr>
              <a:t>0011</a:t>
            </a:r>
            <a:r>
              <a:rPr lang="en-US" altLang="en-US" sz="1800" dirty="0"/>
              <a:t>                    child 2:      </a:t>
            </a:r>
            <a:r>
              <a:rPr lang="en-US" altLang="en-US" sz="1800" dirty="0">
                <a:solidFill>
                  <a:srgbClr val="00B0F0"/>
                </a:solidFill>
              </a:rPr>
              <a:t>11</a:t>
            </a:r>
            <a:r>
              <a:rPr lang="en-US" altLang="en-US" sz="1800" dirty="0">
                <a:solidFill>
                  <a:srgbClr val="FF0000"/>
                </a:solidFill>
              </a:rPr>
              <a:t>1000</a:t>
            </a:r>
            <a:r>
              <a:rPr lang="en-US" altLang="en-US" sz="1800" dirty="0"/>
              <a:t> </a:t>
            </a:r>
          </a:p>
          <a:p>
            <a:pPr eaLnBrk="1" hangingPunct="1">
              <a:lnSpc>
                <a:spcPct val="90000"/>
              </a:lnSpc>
              <a:buFontTx/>
              <a:buNone/>
            </a:pPr>
            <a:endParaRPr lang="en-US" altLang="en-US" sz="1800" dirty="0"/>
          </a:p>
          <a:p>
            <a:pPr eaLnBrk="1" hangingPunct="1">
              <a:lnSpc>
                <a:spcPct val="90000"/>
              </a:lnSpc>
              <a:buFontTx/>
              <a:buNone/>
            </a:pPr>
            <a:r>
              <a:rPr lang="en-US" altLang="en-US" sz="1800" dirty="0"/>
              <a:t>(example) Parent1:       </a:t>
            </a:r>
            <a:r>
              <a:rPr lang="en-US" altLang="en-US" sz="1800" dirty="0">
                <a:solidFill>
                  <a:srgbClr val="FF0000"/>
                </a:solidFill>
              </a:rPr>
              <a:t>111001  </a:t>
            </a:r>
            <a:r>
              <a:rPr lang="en-US" altLang="en-US" sz="1800" dirty="0"/>
              <a:t>                  Parent2:      </a:t>
            </a:r>
            <a:r>
              <a:rPr lang="en-US" altLang="en-US" sz="1800" dirty="0">
                <a:solidFill>
                  <a:srgbClr val="00B0F0"/>
                </a:solidFill>
              </a:rPr>
              <a:t>101010</a:t>
            </a:r>
            <a:endParaRPr lang="en-US" altLang="en-US" sz="1800" dirty="0"/>
          </a:p>
          <a:p>
            <a:pPr eaLnBrk="1" hangingPunct="1">
              <a:lnSpc>
                <a:spcPct val="90000"/>
              </a:lnSpc>
              <a:buFontTx/>
              <a:buNone/>
            </a:pPr>
            <a:r>
              <a:rPr lang="en-US" altLang="en-US" sz="1800" dirty="0"/>
              <a:t>Crossover point(randomly selected): 3</a:t>
            </a:r>
          </a:p>
          <a:p>
            <a:pPr eaLnBrk="1" hangingPunct="1">
              <a:lnSpc>
                <a:spcPct val="90000"/>
              </a:lnSpc>
              <a:buFontTx/>
              <a:buNone/>
            </a:pPr>
            <a:r>
              <a:rPr lang="en-US" altLang="en-US" sz="1800" dirty="0"/>
              <a:t>                  child1:         </a:t>
            </a:r>
            <a:r>
              <a:rPr lang="en-US" altLang="en-US" sz="1800" dirty="0">
                <a:solidFill>
                  <a:srgbClr val="FF0000"/>
                </a:solidFill>
              </a:rPr>
              <a:t>111</a:t>
            </a:r>
            <a:r>
              <a:rPr lang="en-US" altLang="en-US" sz="1800" dirty="0">
                <a:solidFill>
                  <a:srgbClr val="00B0F0"/>
                </a:solidFill>
              </a:rPr>
              <a:t>010</a:t>
            </a:r>
            <a:r>
              <a:rPr lang="en-US" altLang="en-US" sz="1800" dirty="0"/>
              <a:t>                    child 2:        </a:t>
            </a:r>
            <a:r>
              <a:rPr lang="en-US" altLang="en-US" sz="1800" dirty="0">
                <a:solidFill>
                  <a:srgbClr val="00B0F0"/>
                </a:solidFill>
              </a:rPr>
              <a:t>101</a:t>
            </a:r>
            <a:r>
              <a:rPr lang="en-US" altLang="en-US" sz="1800" dirty="0">
                <a:solidFill>
                  <a:srgbClr val="FF0000"/>
                </a:solidFill>
              </a:rPr>
              <a:t>001</a:t>
            </a:r>
            <a:r>
              <a:rPr lang="en-US" altLang="en-US" sz="1800" dirty="0"/>
              <a:t> </a:t>
            </a:r>
          </a:p>
          <a:p>
            <a:pPr eaLnBrk="1" hangingPunct="1">
              <a:lnSpc>
                <a:spcPct val="90000"/>
              </a:lnSpc>
              <a:buFontTx/>
              <a:buNone/>
            </a:pPr>
            <a:endParaRPr lang="en-US" altLang="en-US" sz="1800" dirty="0"/>
          </a:p>
        </p:txBody>
      </p:sp>
    </p:spTree>
  </p:cSld>
  <p:clrMapOvr>
    <a:masterClrMapping/>
  </p:clrMapOvr>
  <mc:AlternateContent xmlns:mc="http://schemas.openxmlformats.org/markup-compatibility/2006" xmlns:p14="http://schemas.microsoft.com/office/powerpoint/2010/main">
    <mc:Choice Requires="p14">
      <p:transition spd="slow" p14:dur="2000" advTm="145234"/>
    </mc:Choice>
    <mc:Fallback xmlns="">
      <p:transition spd="slow" advTm="14523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CA4CB78-585F-4CD6-8D5F-592870497E01}"/>
              </a:ext>
            </a:extLst>
          </p:cNvPr>
          <p:cNvSpPr>
            <a:spLocks noGrp="1" noChangeArrowheads="1"/>
          </p:cNvSpPr>
          <p:nvPr>
            <p:ph type="title"/>
          </p:nvPr>
        </p:nvSpPr>
        <p:spPr>
          <a:xfrm>
            <a:off x="762000" y="304800"/>
            <a:ext cx="7772400" cy="609600"/>
          </a:xfrm>
        </p:spPr>
        <p:txBody>
          <a:bodyPr/>
          <a:lstStyle/>
          <a:p>
            <a:pPr eaLnBrk="1" hangingPunct="1"/>
            <a:r>
              <a:rPr lang="en-US" altLang="en-US" dirty="0"/>
              <a:t>Crossover (3)</a:t>
            </a:r>
          </a:p>
        </p:txBody>
      </p:sp>
      <p:sp>
        <p:nvSpPr>
          <p:cNvPr id="11267" name="Rectangle 3">
            <a:extLst>
              <a:ext uri="{FF2B5EF4-FFF2-40B4-BE49-F238E27FC236}">
                <a16:creationId xmlns:a16="http://schemas.microsoft.com/office/drawing/2014/main" id="{076BB340-9CDC-479E-A84A-8EDC0A9459E1}"/>
              </a:ext>
            </a:extLst>
          </p:cNvPr>
          <p:cNvSpPr>
            <a:spLocks noGrp="1" noChangeArrowheads="1"/>
          </p:cNvSpPr>
          <p:nvPr>
            <p:ph type="body" idx="1"/>
          </p:nvPr>
        </p:nvSpPr>
        <p:spPr>
          <a:xfrm>
            <a:off x="744582" y="1143000"/>
            <a:ext cx="7789817" cy="5257800"/>
          </a:xfrm>
        </p:spPr>
        <p:txBody>
          <a:bodyPr/>
          <a:lstStyle/>
          <a:p>
            <a:pPr eaLnBrk="1" hangingPunct="1"/>
            <a:r>
              <a:rPr lang="en-US" altLang="en-US" sz="2800" dirty="0"/>
              <a:t>Variations</a:t>
            </a:r>
          </a:p>
          <a:p>
            <a:pPr lvl="1" eaLnBrk="1" hangingPunct="1"/>
            <a:r>
              <a:rPr lang="en-US" altLang="en-US" sz="2400" dirty="0"/>
              <a:t>There are more ways in Crossover operation.</a:t>
            </a:r>
          </a:p>
          <a:p>
            <a:pPr lvl="1" eaLnBrk="1" hangingPunct="1"/>
            <a:r>
              <a:rPr lang="en-US" altLang="en-US" sz="2400" dirty="0"/>
              <a:t>More than one crossover points</a:t>
            </a:r>
          </a:p>
          <a:p>
            <a:pPr eaLnBrk="1" hangingPunct="1"/>
            <a:r>
              <a:rPr lang="en-US" altLang="en-US" sz="2800" dirty="0"/>
              <a:t>It depends on the encoding of the problem. </a:t>
            </a:r>
          </a:p>
          <a:p>
            <a:pPr lvl="1" eaLnBrk="1" hangingPunct="1"/>
            <a:r>
              <a:rPr lang="en-US" altLang="en-US" sz="2400" dirty="0"/>
              <a:t>Crossover can make no sense in some cases!</a:t>
            </a:r>
            <a:endParaRPr lang="en-US" altLang="en-US" sz="1600" dirty="0"/>
          </a:p>
          <a:p>
            <a:pPr eaLnBrk="1" hangingPunct="1">
              <a:lnSpc>
                <a:spcPct val="90000"/>
              </a:lnSpc>
              <a:buFontTx/>
              <a:buNone/>
            </a:pPr>
            <a:endParaRPr lang="en-US" altLang="en-US" sz="1600" dirty="0"/>
          </a:p>
          <a:p>
            <a:pPr eaLnBrk="1" hangingPunct="1">
              <a:lnSpc>
                <a:spcPct val="90000"/>
              </a:lnSpc>
              <a:buFontTx/>
              <a:buNone/>
            </a:pPr>
            <a:r>
              <a:rPr lang="en-US" altLang="en-US" sz="1600" dirty="0"/>
              <a:t>(example) Traveling Salesman Problem </a:t>
            </a:r>
            <a:r>
              <a:rPr lang="en-US" sz="1600" b="0" i="0" dirty="0">
                <a:solidFill>
                  <a:srgbClr val="4D5156"/>
                </a:solidFill>
                <a:effectLst/>
                <a:latin typeface="Roboto"/>
              </a:rPr>
              <a:t>"Given a set of cities and the distances between each pair of cities, what is the shortest possible route that visits each city exactly once and returns to the starting city?"</a:t>
            </a:r>
            <a:endParaRPr lang="en-US" altLang="en-US" sz="1600" dirty="0"/>
          </a:p>
          <a:p>
            <a:pPr eaLnBrk="1" hangingPunct="1">
              <a:lnSpc>
                <a:spcPct val="90000"/>
              </a:lnSpc>
              <a:buFontTx/>
              <a:buNone/>
            </a:pPr>
            <a:endParaRPr lang="en-US" altLang="en-US" sz="1600" dirty="0"/>
          </a:p>
          <a:p>
            <a:pPr eaLnBrk="1" hangingPunct="1">
              <a:lnSpc>
                <a:spcPct val="90000"/>
              </a:lnSpc>
              <a:buFontTx/>
              <a:buNone/>
            </a:pPr>
            <a:r>
              <a:rPr lang="en-US" altLang="en-US" sz="1600" dirty="0"/>
              <a:t>Parent1:       </a:t>
            </a:r>
            <a:r>
              <a:rPr lang="en-US" altLang="en-US" sz="1600" dirty="0">
                <a:solidFill>
                  <a:srgbClr val="FF0000"/>
                </a:solidFill>
              </a:rPr>
              <a:t>1234561  </a:t>
            </a:r>
            <a:r>
              <a:rPr lang="en-US" altLang="en-US" sz="1600" dirty="0"/>
              <a:t>                  Parent2:        </a:t>
            </a:r>
            <a:r>
              <a:rPr lang="en-US" altLang="en-US" sz="1600" dirty="0">
                <a:solidFill>
                  <a:srgbClr val="00B0F0"/>
                </a:solidFill>
              </a:rPr>
              <a:t>1436521</a:t>
            </a:r>
          </a:p>
          <a:p>
            <a:pPr eaLnBrk="1" hangingPunct="1">
              <a:lnSpc>
                <a:spcPct val="90000"/>
              </a:lnSpc>
              <a:buFontTx/>
              <a:buNone/>
            </a:pPr>
            <a:endParaRPr lang="en-US" altLang="en-US" sz="1600" dirty="0"/>
          </a:p>
          <a:p>
            <a:pPr eaLnBrk="1" hangingPunct="1">
              <a:lnSpc>
                <a:spcPct val="90000"/>
              </a:lnSpc>
              <a:buFontTx/>
              <a:buNone/>
            </a:pPr>
            <a:r>
              <a:rPr lang="en-US" altLang="en-US" sz="1600" dirty="0"/>
              <a:t>Crossover point(randomly selected): 3</a:t>
            </a:r>
          </a:p>
          <a:p>
            <a:pPr eaLnBrk="1" hangingPunct="1">
              <a:lnSpc>
                <a:spcPct val="90000"/>
              </a:lnSpc>
              <a:buFontTx/>
              <a:buNone/>
            </a:pPr>
            <a:endParaRPr lang="en-US" altLang="en-US" sz="1600" dirty="0"/>
          </a:p>
          <a:p>
            <a:pPr eaLnBrk="1" hangingPunct="1">
              <a:lnSpc>
                <a:spcPct val="90000"/>
              </a:lnSpc>
              <a:buFontTx/>
              <a:buNone/>
            </a:pPr>
            <a:r>
              <a:rPr lang="en-US" altLang="en-US" sz="1600" dirty="0"/>
              <a:t> child1:          </a:t>
            </a:r>
            <a:r>
              <a:rPr lang="en-US" altLang="en-US" sz="1600" dirty="0">
                <a:solidFill>
                  <a:srgbClr val="FF0000"/>
                </a:solidFill>
              </a:rPr>
              <a:t>123</a:t>
            </a:r>
            <a:r>
              <a:rPr lang="en-US" altLang="en-US" sz="1600" dirty="0">
                <a:solidFill>
                  <a:srgbClr val="00B0F0"/>
                </a:solidFill>
              </a:rPr>
              <a:t>6521</a:t>
            </a:r>
            <a:r>
              <a:rPr lang="en-US" altLang="en-US" sz="1600" dirty="0"/>
              <a:t>                    child 2:        </a:t>
            </a:r>
            <a:r>
              <a:rPr lang="en-US" altLang="en-US" sz="1600" dirty="0">
                <a:solidFill>
                  <a:srgbClr val="00B0F0"/>
                </a:solidFill>
              </a:rPr>
              <a:t>143</a:t>
            </a:r>
            <a:r>
              <a:rPr lang="en-US" altLang="en-US" sz="1600" dirty="0">
                <a:solidFill>
                  <a:srgbClr val="FF0000"/>
                </a:solidFill>
              </a:rPr>
              <a:t>4561</a:t>
            </a:r>
            <a:r>
              <a:rPr lang="en-US" altLang="en-US" sz="1600" dirty="0"/>
              <a:t> </a:t>
            </a:r>
          </a:p>
          <a:p>
            <a:pPr lvl="1" eaLnBrk="1" hangingPunct="1">
              <a:buFontTx/>
              <a:buNone/>
            </a:pP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180135"/>
    </mc:Choice>
    <mc:Fallback>
      <p:transition spd="slow" advTm="180135"/>
    </mc:Fallback>
  </mc:AlternateContent>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2444</TotalTime>
  <Words>1625</Words>
  <Application>Microsoft Office PowerPoint</Application>
  <PresentationFormat>On-screen Show (4:3)</PresentationFormat>
  <Paragraphs>257</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Roboto</vt:lpstr>
      <vt:lpstr>Calibri</vt:lpstr>
      <vt:lpstr>Cambria Math</vt:lpstr>
      <vt:lpstr>Times New Roman</vt:lpstr>
      <vt:lpstr>Default Design</vt:lpstr>
      <vt:lpstr>Document</vt:lpstr>
      <vt:lpstr> Genetic Algorithms</vt:lpstr>
      <vt:lpstr>Main Operations</vt:lpstr>
      <vt:lpstr>Selection</vt:lpstr>
      <vt:lpstr>Roulette Wheel Selection</vt:lpstr>
      <vt:lpstr>Simulation of Selection</vt:lpstr>
      <vt:lpstr>Simulation of Selection</vt:lpstr>
      <vt:lpstr>Crossover (1)</vt:lpstr>
      <vt:lpstr>Crossover (2)</vt:lpstr>
      <vt:lpstr>Crossover (3)</vt:lpstr>
      <vt:lpstr>Mutation</vt:lpstr>
      <vt:lpstr>Simplified GA program </vt:lpstr>
      <vt:lpstr>Example</vt:lpstr>
      <vt:lpstr>PowerPoint Presentation</vt:lpstr>
      <vt:lpstr>PowerPoint Presentation</vt:lpstr>
      <vt:lpstr>One Generation</vt:lpstr>
      <vt:lpstr>GA: drawbacks</vt:lpstr>
      <vt:lpstr>GA Characteristics</vt:lpstr>
    </vt:vector>
  </TitlesOfParts>
  <Company>Western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algorithms</dc:title>
  <dc:creator>BLee</dc:creator>
  <cp:lastModifiedBy>Byoung Lee</cp:lastModifiedBy>
  <cp:revision>137</cp:revision>
  <dcterms:created xsi:type="dcterms:W3CDTF">2001-10-16T01:25:43Z</dcterms:created>
  <dcterms:modified xsi:type="dcterms:W3CDTF">2021-04-23T20:57:37Z</dcterms:modified>
</cp:coreProperties>
</file>