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75" r:id="rId5"/>
    <p:sldId id="280" r:id="rId6"/>
    <p:sldId id="276" r:id="rId7"/>
    <p:sldId id="284" r:id="rId8"/>
    <p:sldId id="278" r:id="rId9"/>
    <p:sldId id="282" r:id="rId10"/>
    <p:sldId id="279" r:id="rId11"/>
    <p:sldId id="277" r:id="rId12"/>
    <p:sldId id="28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033" autoAdjust="0"/>
  </p:normalViewPr>
  <p:slideViewPr>
    <p:cSldViewPr snapToGrid="0" snapToObjects="1">
      <p:cViewPr varScale="1">
        <p:scale>
          <a:sx n="76" d="100"/>
          <a:sy n="76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0896-9D84-45F8-989E-F22D981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Graduation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0BF6-C061-4C19-9E30-7BEA5277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Arial Rounded MT Bold" panose="020F0704030504030204" pitchFamily="34" charset="0"/>
              </a:rPr>
              <a:t>Student:Ali</a:t>
            </a:r>
            <a:r>
              <a:rPr lang="en-US" sz="2800" b="1" dirty="0">
                <a:latin typeface="Arial Rounded MT Bold" panose="020F0704030504030204" pitchFamily="34" charset="0"/>
              </a:rPr>
              <a:t> Mohamed Reda </a:t>
            </a:r>
            <a:r>
              <a:rPr lang="en-US" sz="2800" b="1" dirty="0" err="1">
                <a:latin typeface="Arial Rounded MT Bold" panose="020F0704030504030204" pitchFamily="34" charset="0"/>
              </a:rPr>
              <a:t>Attiha</a:t>
            </a:r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 err="1">
                <a:latin typeface="Arial Rounded MT Bold" panose="020F0704030504030204" pitchFamily="34" charset="0"/>
              </a:rPr>
              <a:t>Track:Software</a:t>
            </a:r>
            <a:r>
              <a:rPr lang="en-US" sz="2800" b="1" dirty="0">
                <a:latin typeface="Arial Rounded MT Bold" panose="020F0704030504030204" pitchFamily="34" charset="0"/>
              </a:rPr>
              <a:t> Testing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Supervisor </a:t>
            </a:r>
            <a:r>
              <a:rPr lang="en-US" sz="2800" b="1" dirty="0" err="1">
                <a:latin typeface="Arial Rounded MT Bold" panose="020F0704030504030204" pitchFamily="34" charset="0"/>
              </a:rPr>
              <a:t>Name:George</a:t>
            </a:r>
            <a:r>
              <a:rPr lang="en-US" sz="2800" b="1" dirty="0">
                <a:latin typeface="Arial Rounded MT Bold" panose="020F0704030504030204" pitchFamily="34" charset="0"/>
              </a:rPr>
              <a:t> </a:t>
            </a:r>
            <a:r>
              <a:rPr lang="en-US" sz="2800" b="1" dirty="0" err="1">
                <a:latin typeface="Arial Rounded MT Bold" panose="020F0704030504030204" pitchFamily="34" charset="0"/>
              </a:rPr>
              <a:t>Nafady</a:t>
            </a:r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Date of Presentation:28/10/2024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0A24B-0E70-4115-B677-559062D8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87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6A5D-9C80-4904-8EB7-61A86362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Software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740DE-A05B-4E96-AA8B-4D9AE4227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738" y="3903397"/>
            <a:ext cx="107669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Software testing is the process of evaluating a software application to detect differences between existing and required conditions and ensure the software performs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Improve quality, security, and performance of software products.</a:t>
            </a:r>
          </a:p>
        </p:txBody>
      </p:sp>
    </p:spTree>
    <p:extLst>
      <p:ext uri="{BB962C8B-B14F-4D97-AF65-F5344CB8AC3E}">
        <p14:creationId xmlns:p14="http://schemas.microsoft.com/office/powerpoint/2010/main" val="413281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E458-3F97-41D7-9301-6C27C893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Software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C58C3B-25E2-43EE-93A5-519EAD4D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304914"/>
            <a:ext cx="105628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Functional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Validates individual functions and overall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Non-Functional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Focuses on performance, security, usability,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Manual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Test cases are executed manually without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Automated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Uses tools to execute test cases automatically, saving time. </a:t>
            </a:r>
          </a:p>
        </p:txBody>
      </p:sp>
    </p:spTree>
    <p:extLst>
      <p:ext uri="{BB962C8B-B14F-4D97-AF65-F5344CB8AC3E}">
        <p14:creationId xmlns:p14="http://schemas.microsoft.com/office/powerpoint/2010/main" val="421812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BC7-2820-4106-9833-FBB20AB9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Manual Testing vs.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4D50-98A0-4BF7-ABE7-07315D74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Arial Rounded MT Bold" panose="020F0704030504030204" pitchFamily="34" charset="0"/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Manual Testing</a:t>
            </a:r>
            <a:r>
              <a:rPr lang="en-US" sz="2000" dirty="0">
                <a:latin typeface="Arial Rounded MT Bold" panose="020F0704030504030204" pitchFamily="34" charset="0"/>
              </a:rPr>
              <a:t>: Test cases are executed manually by a tester, without the use of automation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Automated Testing</a:t>
            </a:r>
            <a:r>
              <a:rPr lang="en-US" sz="2000" dirty="0">
                <a:latin typeface="Arial Rounded MT Bold" panose="020F0704030504030204" pitchFamily="34" charset="0"/>
              </a:rPr>
              <a:t>: Test cases are executed with the help of scripts and tools, reducing the need for human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9A691-A0DA-477F-A227-6872C35C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" y="-1"/>
            <a:ext cx="12188996" cy="68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5785F-674D-43F5-A06C-A94D4BB2C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62729"/>
              </p:ext>
            </p:extLst>
          </p:nvPr>
        </p:nvGraphicFramePr>
        <p:xfrm>
          <a:off x="990600" y="160337"/>
          <a:ext cx="8364353" cy="6697664"/>
        </p:xfrm>
        <a:graphic>
          <a:graphicData uri="http://schemas.openxmlformats.org/drawingml/2006/table">
            <a:tbl>
              <a:tblPr/>
              <a:tblGrid>
                <a:gridCol w="1861953">
                  <a:extLst>
                    <a:ext uri="{9D8B030D-6E8A-4147-A177-3AD203B41FA5}">
                      <a16:colId xmlns:a16="http://schemas.microsoft.com/office/drawing/2014/main" val="339072393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80421583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356028186"/>
                    </a:ext>
                  </a:extLst>
                </a:gridCol>
              </a:tblGrid>
              <a:tr h="31926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Rounded MT Bold" panose="020F0704030504030204" pitchFamily="34" charset="0"/>
                        </a:rPr>
                        <a:t>Aspect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Manual Testing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Automated Testing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864769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Rounded MT Bold" panose="020F0704030504030204" pitchFamily="34" charset="0"/>
                        </a:rPr>
                        <a:t>Execution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Performed by humans, observing and interacting directly.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Performed by scripts, running tests automatically.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27446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Speed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Slower, since tests are done manually step-by-step.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Much faster, ideal for repetitive tasks or large test cases.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19756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Initial Cost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Low, minimal setup costs.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Higher initial investment due to tool costs and setup.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916711"/>
                  </a:ext>
                </a:extLst>
              </a:tr>
              <a:tr h="52408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Human Intervention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Rounded MT Bold" panose="020F0704030504030204" pitchFamily="34" charset="0"/>
                        </a:rPr>
                        <a:t>Required for each test run.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Minimal intervention after setup.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78506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Accuracy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Prone to human error.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Higher accuracy, as tests are consistent once coded.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49552"/>
                  </a:ext>
                </a:extLst>
              </a:tr>
              <a:tr h="52408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Best for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Exploratory, usability, and ad-hoc testing.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Regression, load, and performance testing.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32636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Test Coverage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Limited, as time and resources are factors.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Higher, as automated tests can run repeatedly on demand.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59511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 Rounded MT Bold" panose="020F0704030504030204" pitchFamily="34" charset="0"/>
                        </a:rPr>
                        <a:t>Maintenance</a:t>
                      </a:r>
                      <a:endParaRPr lang="en-US" sz="140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Easier to adapt on-the-fly.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Requires regular updates to scripts with app changes.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005164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Rounded MT Bold" panose="020F0704030504030204" pitchFamily="34" charset="0"/>
                        </a:rPr>
                        <a:t>Examples of Tools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 Rounded MT Bold" panose="020F0704030504030204" pitchFamily="34" charset="0"/>
                        </a:rPr>
                        <a:t>None required, but may use spreadsheets or test cases.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Rounded MT Bold" panose="020F0704030504030204" pitchFamily="34" charset="0"/>
                        </a:rPr>
                        <a:t>Selenium, JUnit, TestNG, Cypress, and others.</a:t>
                      </a:r>
                    </a:p>
                  </a:txBody>
                  <a:tcPr marL="57026" marR="57026" marT="28513" marB="28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66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2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199C-C5F4-4CDE-AEEC-5618C2D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Why is Software Testing Important?</a:t>
            </a:r>
            <a:br>
              <a:rPr lang="en-US" b="1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27022-4099-415A-83EE-DF9B1CF7D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166414"/>
            <a:ext cx="926599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Ensures software reliability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Helps prevent failures and defects in the final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Saves costs by identifying issues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Arial Rounded MT Bold" panose="020F0704030504030204" pitchFamily="34" charset="0"/>
              </a:rPr>
              <a:t>Enhances User Satisfaction by providing reliable and smooth experience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660-7E24-4D21-89F0-ED778F1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8C86-0B3A-4495-9080-8E636E8A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Our heartfelt thanks to </a:t>
            </a:r>
            <a:r>
              <a:rPr lang="en-US" dirty="0" err="1">
                <a:latin typeface="Arial Rounded MT Bold" panose="020F0704030504030204" pitchFamily="34" charset="0"/>
              </a:rPr>
              <a:t>Eng</a:t>
            </a:r>
            <a:r>
              <a:rPr lang="en-US" dirty="0">
                <a:latin typeface="Arial Rounded MT Bold" panose="020F0704030504030204" pitchFamily="34" charset="0"/>
              </a:rPr>
              <a:t> George </a:t>
            </a:r>
            <a:r>
              <a:rPr lang="en-US" dirty="0" err="1">
                <a:latin typeface="Arial Rounded MT Bold" panose="020F0704030504030204" pitchFamily="34" charset="0"/>
              </a:rPr>
              <a:t>Nafady</a:t>
            </a:r>
            <a:r>
              <a:rPr lang="en-US" dirty="0">
                <a:latin typeface="Arial Rounded MT Bold" panose="020F0704030504030204" pitchFamily="34" charset="0"/>
              </a:rPr>
              <a:t>, whose guidance and belief in me made this project possible. Your support has meant a lot to me, and I’m deeply grateful for your mentorship</a:t>
            </a:r>
          </a:p>
        </p:txBody>
      </p:sp>
    </p:spTree>
    <p:extLst>
      <p:ext uri="{BB962C8B-B14F-4D97-AF65-F5344CB8AC3E}">
        <p14:creationId xmlns:p14="http://schemas.microsoft.com/office/powerpoint/2010/main" val="118455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99</TotalTime>
  <Words>417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Celestial</vt:lpstr>
      <vt:lpstr>Graduation Project Presentation</vt:lpstr>
      <vt:lpstr>PowerPoint Presentation</vt:lpstr>
      <vt:lpstr>Software Testing</vt:lpstr>
      <vt:lpstr>Types of Software Testing</vt:lpstr>
      <vt:lpstr>Manual Testing vs. Automated Testing</vt:lpstr>
      <vt:lpstr>PowerPoint Presentation</vt:lpstr>
      <vt:lpstr>PowerPoint Presentation</vt:lpstr>
      <vt:lpstr>Why is Software Testing Important? </vt:lpstr>
      <vt:lpstr>Acknowledgments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ali reda</dc:creator>
  <cp:lastModifiedBy>ali reda</cp:lastModifiedBy>
  <cp:revision>8</cp:revision>
  <dcterms:created xsi:type="dcterms:W3CDTF">2024-10-27T16:30:57Z</dcterms:created>
  <dcterms:modified xsi:type="dcterms:W3CDTF">2024-10-28T11:18:12Z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