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62" r:id="rId3"/>
    <p:sldId id="266" r:id="rId4"/>
  </p:sldIdLst>
  <p:sldSz cx="7548563" cy="4140200"/>
  <p:notesSz cx="6858000" cy="9144000"/>
  <p:defaultTextStyle>
    <a:defPPr>
      <a:defRPr lang="en-US"/>
    </a:defPPr>
    <a:lvl1pPr marL="0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1pPr>
    <a:lvl2pPr marL="360882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2pPr>
    <a:lvl3pPr marL="721763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3pPr>
    <a:lvl4pPr marL="1082645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4pPr>
    <a:lvl5pPr marL="1443527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5pPr>
    <a:lvl6pPr marL="1804408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6pPr>
    <a:lvl7pPr marL="2165290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7pPr>
    <a:lvl8pPr marL="2526172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8pPr>
    <a:lvl9pPr marL="2887053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4634"/>
  </p:normalViewPr>
  <p:slideViewPr>
    <p:cSldViewPr snapToGrid="0" snapToObjects="1">
      <p:cViewPr varScale="1">
        <p:scale>
          <a:sx n="213" d="100"/>
          <a:sy n="213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571" y="677575"/>
            <a:ext cx="5661422" cy="1441403"/>
          </a:xfrm>
        </p:spPr>
        <p:txBody>
          <a:bodyPr anchor="b"/>
          <a:lstStyle>
            <a:lvl1pPr algn="ctr">
              <a:defRPr sz="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571" y="2174564"/>
            <a:ext cx="5661422" cy="999590"/>
          </a:xfrm>
        </p:spPr>
        <p:txBody>
          <a:bodyPr/>
          <a:lstStyle>
            <a:lvl1pPr marL="0" indent="0" algn="ctr">
              <a:buNone/>
              <a:defRPr sz="1449"/>
            </a:lvl1pPr>
            <a:lvl2pPr marL="276012" indent="0" algn="ctr">
              <a:buNone/>
              <a:defRPr sz="1207"/>
            </a:lvl2pPr>
            <a:lvl3pPr marL="552023" indent="0" algn="ctr">
              <a:buNone/>
              <a:defRPr sz="1087"/>
            </a:lvl3pPr>
            <a:lvl4pPr marL="828035" indent="0" algn="ctr">
              <a:buNone/>
              <a:defRPr sz="966"/>
            </a:lvl4pPr>
            <a:lvl5pPr marL="1104047" indent="0" algn="ctr">
              <a:buNone/>
              <a:defRPr sz="966"/>
            </a:lvl5pPr>
            <a:lvl6pPr marL="1380058" indent="0" algn="ctr">
              <a:buNone/>
              <a:defRPr sz="966"/>
            </a:lvl6pPr>
            <a:lvl7pPr marL="1656070" indent="0" algn="ctr">
              <a:buNone/>
              <a:defRPr sz="966"/>
            </a:lvl7pPr>
            <a:lvl8pPr marL="1932081" indent="0" algn="ctr">
              <a:buNone/>
              <a:defRPr sz="966"/>
            </a:lvl8pPr>
            <a:lvl9pPr marL="2208093" indent="0" algn="ctr">
              <a:buNone/>
              <a:defRPr sz="9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1940" y="220427"/>
            <a:ext cx="1627659" cy="3508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964" y="220427"/>
            <a:ext cx="4788620" cy="3508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32" y="1032175"/>
            <a:ext cx="6510636" cy="1722208"/>
          </a:xfrm>
        </p:spPr>
        <p:txBody>
          <a:bodyPr anchor="b"/>
          <a:lstStyle>
            <a:lvl1pPr>
              <a:defRPr sz="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032" y="2770676"/>
            <a:ext cx="6510636" cy="905668"/>
          </a:xfrm>
        </p:spPr>
        <p:txBody>
          <a:bodyPr/>
          <a:lstStyle>
            <a:lvl1pPr marL="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1pPr>
            <a:lvl2pPr marL="27601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2pPr>
            <a:lvl3pPr marL="55202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3pPr>
            <a:lvl4pPr marL="828035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4pPr>
            <a:lvl5pPr marL="1104047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5pPr>
            <a:lvl6pPr marL="1380058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6pPr>
            <a:lvl7pPr marL="1656070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7pPr>
            <a:lvl8pPr marL="1932081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8pPr>
            <a:lvl9pPr marL="2208093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964" y="1102137"/>
            <a:ext cx="3208139" cy="2626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1460" y="1102137"/>
            <a:ext cx="3208139" cy="2626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47" y="220428"/>
            <a:ext cx="6510636" cy="800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7" y="1014924"/>
            <a:ext cx="3193396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947" y="1512323"/>
            <a:ext cx="3193396" cy="22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1460" y="1014924"/>
            <a:ext cx="3209122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1460" y="1512323"/>
            <a:ext cx="3209122" cy="22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47" y="276013"/>
            <a:ext cx="2434608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122" y="596113"/>
            <a:ext cx="3821460" cy="2942225"/>
          </a:xfrm>
        </p:spPr>
        <p:txBody>
          <a:bodyPr/>
          <a:lstStyle>
            <a:lvl1pPr>
              <a:defRPr sz="1932"/>
            </a:lvl1pPr>
            <a:lvl2pPr>
              <a:defRPr sz="1690"/>
            </a:lvl2pPr>
            <a:lvl3pPr>
              <a:defRPr sz="1449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947" y="1242060"/>
            <a:ext cx="2434608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47" y="276013"/>
            <a:ext cx="2434608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9122" y="596113"/>
            <a:ext cx="3821460" cy="2942225"/>
          </a:xfrm>
        </p:spPr>
        <p:txBody>
          <a:bodyPr anchor="t"/>
          <a:lstStyle>
            <a:lvl1pPr marL="0" indent="0">
              <a:buNone/>
              <a:defRPr sz="1932"/>
            </a:lvl1pPr>
            <a:lvl2pPr marL="276012" indent="0">
              <a:buNone/>
              <a:defRPr sz="1690"/>
            </a:lvl2pPr>
            <a:lvl3pPr marL="552023" indent="0">
              <a:buNone/>
              <a:defRPr sz="1449"/>
            </a:lvl3pPr>
            <a:lvl4pPr marL="828035" indent="0">
              <a:buNone/>
              <a:defRPr sz="1207"/>
            </a:lvl4pPr>
            <a:lvl5pPr marL="1104047" indent="0">
              <a:buNone/>
              <a:defRPr sz="1207"/>
            </a:lvl5pPr>
            <a:lvl6pPr marL="1380058" indent="0">
              <a:buNone/>
              <a:defRPr sz="1207"/>
            </a:lvl6pPr>
            <a:lvl7pPr marL="1656070" indent="0">
              <a:buNone/>
              <a:defRPr sz="1207"/>
            </a:lvl7pPr>
            <a:lvl8pPr marL="1932081" indent="0">
              <a:buNone/>
              <a:defRPr sz="1207"/>
            </a:lvl8pPr>
            <a:lvl9pPr marL="2208093" indent="0">
              <a:buNone/>
              <a:defRPr sz="120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947" y="1242060"/>
            <a:ext cx="2434608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964" y="220428"/>
            <a:ext cx="6510636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964" y="1102137"/>
            <a:ext cx="6510636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964" y="3837352"/>
            <a:ext cx="1698427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6B12-A8CE-554E-89EE-440543FBD2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462" y="3837352"/>
            <a:ext cx="254764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1172" y="3837352"/>
            <a:ext cx="1698427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52023" rtl="0" eaLnBrk="1" latinLnBrk="0" hangingPunct="1">
        <a:lnSpc>
          <a:spcPct val="90000"/>
        </a:lnSpc>
        <a:spcBef>
          <a:spcPct val="0"/>
        </a:spcBef>
        <a:buNone/>
        <a:defRPr sz="2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006" indent="-138006" algn="l" defTabSz="552023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1401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2pPr>
      <a:lvl3pPr marL="69002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66041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242052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518064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794076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207008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34609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1pPr>
      <a:lvl2pPr marL="276012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5202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3pPr>
      <a:lvl4pPr marL="828035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104047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380058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65607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1932081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20809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0E63038-171C-1547-AD7E-015DEB4A506C}"/>
              </a:ext>
            </a:extLst>
          </p:cNvPr>
          <p:cNvGrpSpPr/>
          <p:nvPr/>
        </p:nvGrpSpPr>
        <p:grpSpPr>
          <a:xfrm>
            <a:off x="-275653" y="47500"/>
            <a:ext cx="7996840" cy="4074184"/>
            <a:chOff x="-275653" y="47500"/>
            <a:chExt cx="7996840" cy="4074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TextBox 466"/>
                <p:cNvSpPr txBox="1"/>
                <p:nvPr/>
              </p:nvSpPr>
              <p:spPr>
                <a:xfrm>
                  <a:off x="-181539" y="1477353"/>
                  <a:ext cx="1784839" cy="532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 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b="0" i="1" dirty="0">
                    <a:latin typeface="Cambria Math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{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b="0" i="0" smtClean="0">
                          <a:latin typeface="Cambria Math" charset="0"/>
                        </a:rPr>
                        <m:t>, 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dirty="0"/>
                    <a:t>, </a:t>
                  </a:r>
                  <a:r>
                    <a:rPr lang="mr-IN" dirty="0"/>
                    <a:t>…</a:t>
                  </a:r>
                  <a:r>
                    <a:rPr lang="en-US" dirty="0"/>
                    <a:t>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TextBox 4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1539" y="1477353"/>
                  <a:ext cx="1784839" cy="532453"/>
                </a:xfrm>
                <a:prstGeom prst="rect">
                  <a:avLst/>
                </a:prstGeom>
                <a:blipFill>
                  <a:blip r:embed="rId2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9" name="TextBox 468"/>
            <p:cNvSpPr txBox="1"/>
            <p:nvPr/>
          </p:nvSpPr>
          <p:spPr>
            <a:xfrm>
              <a:off x="-275653" y="1986769"/>
              <a:ext cx="1784839" cy="434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dirty="0"/>
                <a:t>candidate target events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035EDC-3CF0-7C48-8C85-556C4EE5DC90}"/>
                </a:ext>
              </a:extLst>
            </p:cNvPr>
            <p:cNvGrpSpPr/>
            <p:nvPr/>
          </p:nvGrpSpPr>
          <p:grpSpPr>
            <a:xfrm>
              <a:off x="46352" y="47500"/>
              <a:ext cx="7674835" cy="4074184"/>
              <a:chOff x="46352" y="47500"/>
              <a:chExt cx="7674835" cy="4074184"/>
            </a:xfrm>
          </p:grpSpPr>
          <p:sp>
            <p:nvSpPr>
              <p:cNvPr id="461" name="Rectangle 460"/>
              <p:cNvSpPr/>
              <p:nvPr/>
            </p:nvSpPr>
            <p:spPr>
              <a:xfrm>
                <a:off x="1302662" y="47500"/>
                <a:ext cx="4930256" cy="2422133"/>
              </a:xfrm>
              <a:prstGeom prst="rect">
                <a:avLst/>
              </a:prstGeom>
              <a:solidFill>
                <a:srgbClr val="F9F9F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/>
                  <p:cNvSpPr txBox="1"/>
                  <p:nvPr/>
                </p:nvSpPr>
                <p:spPr>
                  <a:xfrm>
                    <a:off x="3222257" y="1258155"/>
                    <a:ext cx="3225405" cy="5324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0" dirty="0"/>
                  </a:p>
                  <a:p>
                    <a14:m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, </a:t>
                    </a:r>
                    <a:r>
                      <a:rPr lang="mr-IN" dirty="0"/>
                      <a:t>…</a:t>
                    </a:r>
                    <a:r>
                      <a:rPr lang="en-US" dirty="0"/>
                      <a:t>.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0" smtClean="0">
                            <a:latin typeface="Cambria Math" charset="0"/>
                          </a:rPr>
                          <m:t>}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2" name="TextBox 4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2257" y="1258155"/>
                    <a:ext cx="3225405" cy="5324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3" name="TextBox 462"/>
              <p:cNvSpPr txBox="1"/>
              <p:nvPr/>
            </p:nvSpPr>
            <p:spPr>
              <a:xfrm>
                <a:off x="1613859" y="47500"/>
                <a:ext cx="4422746" cy="310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SEMANTIC MATCHING OF GUI EVENTS</a:t>
                </a:r>
              </a:p>
            </p:txBody>
          </p:sp>
          <p:sp>
            <p:nvSpPr>
              <p:cNvPr id="464" name="TextBox 463"/>
              <p:cNvSpPr txBox="1"/>
              <p:nvPr/>
            </p:nvSpPr>
            <p:spPr>
              <a:xfrm>
                <a:off x="6506461" y="191915"/>
                <a:ext cx="97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432906" y="191915"/>
                <a:ext cx="695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6" name="TextBox 465"/>
                  <p:cNvSpPr txBox="1"/>
                  <p:nvPr/>
                </p:nvSpPr>
                <p:spPr>
                  <a:xfrm>
                    <a:off x="426063" y="467432"/>
                    <a:ext cx="428625" cy="376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6" name="TextBox 4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63" y="467432"/>
                    <a:ext cx="428625" cy="376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8" name="TextBox 467"/>
              <p:cNvSpPr txBox="1"/>
              <p:nvPr/>
            </p:nvSpPr>
            <p:spPr>
              <a:xfrm>
                <a:off x="46352" y="684412"/>
                <a:ext cx="1784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source event</a:t>
                </a: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575546" y="467432"/>
                <a:ext cx="1382400" cy="146905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Event </a:t>
                </a:r>
              </a:p>
              <a:p>
                <a:pPr algn="ctr"/>
                <a:r>
                  <a:rPr lang="en-US" dirty="0"/>
                  <a:t>Descriptor Extractor </a:t>
                </a:r>
              </a:p>
              <a:p>
                <a:pPr algn="ctr"/>
                <a:r>
                  <a:rPr lang="en-US" dirty="0"/>
                  <a:t>(Component 3)</a:t>
                </a: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900863" y="634566"/>
                <a:ext cx="689880" cy="4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>
                <a:off x="868518" y="1629134"/>
                <a:ext cx="692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>
                <a:off x="2953240" y="647098"/>
                <a:ext cx="6594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2954399" y="1641366"/>
                <a:ext cx="18988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5" name="TextBox 474"/>
                  <p:cNvSpPr txBox="1"/>
                  <p:nvPr/>
                </p:nvSpPr>
                <p:spPr>
                  <a:xfrm>
                    <a:off x="3672151" y="421847"/>
                    <a:ext cx="428625" cy="376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5" name="TextBox 4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151" y="421847"/>
                    <a:ext cx="428625" cy="3764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6" name="TextBox 475"/>
              <p:cNvSpPr txBox="1"/>
              <p:nvPr/>
            </p:nvSpPr>
            <p:spPr>
              <a:xfrm>
                <a:off x="2893068" y="1701339"/>
                <a:ext cx="191743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460"/>
                  </a:lnSpc>
                </a:pPr>
                <a:r>
                  <a:rPr lang="en-US" dirty="0"/>
                  <a:t>descriptors of </a:t>
                </a:r>
                <a:r>
                  <a:rPr lang="en-US"/>
                  <a:t>the candidate target </a:t>
                </a:r>
                <a:r>
                  <a:rPr lang="en-US" dirty="0"/>
                  <a:t>events</a:t>
                </a:r>
              </a:p>
            </p:txBody>
          </p:sp>
          <p:sp>
            <p:nvSpPr>
              <p:cNvPr id="477" name="TextBox 476"/>
              <p:cNvSpPr txBox="1"/>
              <p:nvPr/>
            </p:nvSpPr>
            <p:spPr>
              <a:xfrm>
                <a:off x="2935329" y="688095"/>
                <a:ext cx="1838998" cy="47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460"/>
                  </a:lnSpc>
                </a:pPr>
                <a:r>
                  <a:rPr lang="en-US" dirty="0"/>
                  <a:t>descriptor of the source event</a:t>
                </a:r>
              </a:p>
            </p:txBody>
          </p:sp>
          <p:cxnSp>
            <p:nvCxnSpPr>
              <p:cNvPr id="478" name="Straight Arrow Connector 477"/>
              <p:cNvCxnSpPr/>
              <p:nvPr/>
            </p:nvCxnSpPr>
            <p:spPr>
              <a:xfrm>
                <a:off x="4089788" y="655657"/>
                <a:ext cx="6594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Arrow Connector 478"/>
              <p:cNvCxnSpPr/>
              <p:nvPr/>
            </p:nvCxnSpPr>
            <p:spPr>
              <a:xfrm>
                <a:off x="4561618" y="1641366"/>
                <a:ext cx="1875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Rectangle 479"/>
              <p:cNvSpPr/>
              <p:nvPr/>
            </p:nvSpPr>
            <p:spPr>
              <a:xfrm>
                <a:off x="4749211" y="454533"/>
                <a:ext cx="1382400" cy="146905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Semantic</a:t>
                </a:r>
              </a:p>
              <a:p>
                <a:pPr algn="ctr"/>
                <a:r>
                  <a:rPr lang="en-US" dirty="0"/>
                  <a:t>Matching Algorithm</a:t>
                </a:r>
              </a:p>
              <a:p>
                <a:pPr algn="ctr"/>
                <a:r>
                  <a:rPr lang="en-US" dirty="0"/>
                  <a:t>(Component 4)</a:t>
                </a:r>
              </a:p>
            </p:txBody>
          </p:sp>
          <p:cxnSp>
            <p:nvCxnSpPr>
              <p:cNvPr id="481" name="Straight Arrow Connector 480"/>
              <p:cNvCxnSpPr/>
              <p:nvPr/>
            </p:nvCxnSpPr>
            <p:spPr>
              <a:xfrm>
                <a:off x="6121070" y="1160872"/>
                <a:ext cx="364083" cy="6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/>
                  <p:cNvSpPr txBox="1"/>
                  <p:nvPr/>
                </p:nvSpPr>
                <p:spPr>
                  <a:xfrm>
                    <a:off x="6267301" y="1136836"/>
                    <a:ext cx="1341544" cy="1054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1460"/>
                      </a:lnSpc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   </m:t>
                            </m:r>
                          </m:sub>
                          <m:sup>
                            <m:r>
                              <a:rPr lang="en-US" sz="1400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r>
                      <a:rPr lang="en-US" sz="1400" dirty="0"/>
                      <a:t> sorted according to the semantic score between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sz="1400" i="1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</m:oMath>
                    </a14:m>
                    <a:r>
                      <a:rPr lang="en-US" sz="1400" dirty="0"/>
                      <a:t>and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2" name="TextBox 4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301" y="1136836"/>
                    <a:ext cx="1341544" cy="105413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26012" r="-909" b="-52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3" name="Rectangle 482"/>
              <p:cNvSpPr/>
              <p:nvPr/>
            </p:nvSpPr>
            <p:spPr>
              <a:xfrm>
                <a:off x="2953240" y="2842512"/>
                <a:ext cx="1382400" cy="118282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Word Embedding</a:t>
                </a:r>
              </a:p>
              <a:p>
                <a:pPr algn="ctr"/>
                <a:r>
                  <a:rPr lang="en-US" dirty="0"/>
                  <a:t>(Component 2)</a:t>
                </a:r>
              </a:p>
            </p:txBody>
          </p:sp>
          <p:cxnSp>
            <p:nvCxnSpPr>
              <p:cNvPr id="484" name="Straight Arrow Connector 483"/>
              <p:cNvCxnSpPr/>
              <p:nvPr/>
            </p:nvCxnSpPr>
            <p:spPr>
              <a:xfrm>
                <a:off x="5220921" y="1912291"/>
                <a:ext cx="3878" cy="8046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flipV="1">
                <a:off x="5352927" y="1912291"/>
                <a:ext cx="1521" cy="7828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4394481" y="2136100"/>
                    <a:ext cx="855195" cy="331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𝑡𝑥𝑡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𝑡𝑥𝑡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486" name="TextBox 4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4481" y="2136100"/>
                    <a:ext cx="855195" cy="331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/>
                  <p:cNvSpPr txBox="1"/>
                  <p:nvPr/>
                </p:nvSpPr>
                <p:spPr>
                  <a:xfrm>
                    <a:off x="5236799" y="2013283"/>
                    <a:ext cx="1098576" cy="4799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1505"/>
                      </a:lnSpc>
                    </a:pPr>
                    <a:r>
                      <a:rPr lang="en-US" dirty="0"/>
                      <a:t>score</a:t>
                    </a:r>
                  </a:p>
                  <a:p>
                    <a:pPr algn="ctr">
                      <a:lnSpc>
                        <a:spcPts val="1505"/>
                      </a:lnSpc>
                    </a:pP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𝑡𝑥𝑡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𝑡𝑥𝑡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487" name="TextBox 4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6799" y="2013283"/>
                    <a:ext cx="1098576" cy="4799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7692" b="-102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8" name="TextBox 487"/>
              <p:cNvSpPr txBox="1">
                <a:spLocks noChangeAspect="1"/>
              </p:cNvSpPr>
              <p:nvPr/>
            </p:nvSpPr>
            <p:spPr>
              <a:xfrm>
                <a:off x="1285725" y="2848726"/>
                <a:ext cx="1381365" cy="11828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dirty="0"/>
                  <a:t>Corpus of </a:t>
                </a:r>
                <a:r>
                  <a:rPr lang="en-US"/>
                  <a:t>Documents (</a:t>
                </a:r>
                <a:r>
                  <a:rPr lang="en-US" dirty="0"/>
                  <a:t>Component 1)</a:t>
                </a:r>
              </a:p>
            </p:txBody>
          </p:sp>
          <p:sp>
            <p:nvSpPr>
              <p:cNvPr id="489" name="Can 488"/>
              <p:cNvSpPr/>
              <p:nvPr/>
            </p:nvSpPr>
            <p:spPr>
              <a:xfrm>
                <a:off x="4801569" y="2720145"/>
                <a:ext cx="1065404" cy="1401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Word Embedding Model</a:t>
                </a:r>
              </a:p>
            </p:txBody>
          </p:sp>
          <p:cxnSp>
            <p:nvCxnSpPr>
              <p:cNvPr id="490" name="Straight Arrow Connector 489"/>
              <p:cNvCxnSpPr/>
              <p:nvPr/>
            </p:nvCxnSpPr>
            <p:spPr>
              <a:xfrm>
                <a:off x="2667090" y="3433924"/>
                <a:ext cx="2861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4335640" y="3441289"/>
                <a:ext cx="4519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267301" y="514688"/>
                    <a:ext cx="1453886" cy="53245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  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lang="en-US" i="1" dirty="0">
                      <a:latin typeface="Cambria Math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>
                            <a:latin typeface="Cambria Math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, </a:t>
                    </a:r>
                    <a:r>
                      <a:rPr lang="mr-IN" dirty="0"/>
                      <a:t>…</a:t>
                    </a:r>
                    <a:r>
                      <a:rPr lang="en-US" dirty="0"/>
                      <a:t>.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&gt;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301" y="514688"/>
                    <a:ext cx="1453886" cy="5324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6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2724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Box 466"/>
              <p:cNvSpPr txBox="1"/>
              <p:nvPr/>
            </p:nvSpPr>
            <p:spPr>
              <a:xfrm>
                <a:off x="-458419" y="2881178"/>
                <a:ext cx="1449818" cy="43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  <a:p>
                <a:pPr algn="ctr"/>
                <a:r>
                  <a:rPr lang="en-US" sz="1000" dirty="0"/>
                  <a:t>Target Application</a:t>
                </a:r>
              </a:p>
            </p:txBody>
          </p:sp>
        </mc:Choice>
        <mc:Fallback xmlns="">
          <p:sp>
            <p:nvSpPr>
              <p:cNvPr id="467" name="TextBox 4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8419" y="2881178"/>
                <a:ext cx="1449818" cy="437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5035EDC-3CF0-7C48-8C85-556C4EE5DC90}"/>
              </a:ext>
            </a:extLst>
          </p:cNvPr>
          <p:cNvGrpSpPr/>
          <p:nvPr/>
        </p:nvGrpSpPr>
        <p:grpSpPr>
          <a:xfrm>
            <a:off x="-36103" y="1505606"/>
            <a:ext cx="7249542" cy="2151989"/>
            <a:chOff x="-314078" y="1413275"/>
            <a:chExt cx="7249542" cy="1801442"/>
          </a:xfrm>
        </p:grpSpPr>
        <p:sp>
          <p:nvSpPr>
            <p:cNvPr id="461" name="Rectangle 460"/>
            <p:cNvSpPr/>
            <p:nvPr/>
          </p:nvSpPr>
          <p:spPr>
            <a:xfrm>
              <a:off x="493236" y="1413275"/>
              <a:ext cx="5315232" cy="180144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2092600" y="1432894"/>
              <a:ext cx="2116503" cy="244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Test Reuse</a:t>
              </a: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5942355" y="1432894"/>
              <a:ext cx="716497" cy="244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output</a:t>
              </a: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-314078" y="1480433"/>
              <a:ext cx="580742" cy="24476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300" b="1" dirty="0"/>
                <a:t>input</a:t>
              </a:r>
            </a:p>
          </p:txBody>
        </p:sp>
        <p:sp>
          <p:nvSpPr>
            <p:cNvPr id="482" name="TextBox 481"/>
            <p:cNvSpPr txBox="1"/>
            <p:nvPr/>
          </p:nvSpPr>
          <p:spPr>
            <a:xfrm>
              <a:off x="5641425" y="1875181"/>
              <a:ext cx="12940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Migrated </a:t>
              </a:r>
            </a:p>
            <a:p>
              <a:pPr algn="ctr"/>
              <a:r>
                <a:rPr lang="en-US" sz="1000" dirty="0"/>
                <a:t>test case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140989" y="1679891"/>
                  <a:ext cx="369054" cy="232512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i="1">
                                <a:latin typeface="Cambria Math" charset="0"/>
                              </a:rPr>
                              <m:t>   </m:t>
                            </m:r>
                          </m:sub>
                          <m:sup>
                            <m:r>
                              <a:rPr lang="en-US" sz="1000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100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10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989" y="1679891"/>
                  <a:ext cx="369054" cy="2325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52AC87-558D-87B4-37DF-7F588EDCA47E}"/>
                  </a:ext>
                </a:extLst>
              </p:cNvPr>
              <p:cNvSpPr/>
              <p:nvPr/>
            </p:nvSpPr>
            <p:spPr>
              <a:xfrm>
                <a:off x="-374667" y="2386113"/>
                <a:ext cx="1350894" cy="4001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i="1">
                              <a:latin typeface="Cambria Math" charset="0"/>
                            </a:rPr>
                            <m:t>   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1000" i="1" dirty="0">
                  <a:latin typeface="Cambria Math" charset="0"/>
                </a:endParaRPr>
              </a:p>
              <a:p>
                <a:pPr algn="ctr"/>
                <a:r>
                  <a:rPr lang="en-US" sz="1000" dirty="0"/>
                  <a:t>Source test case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52AC87-558D-87B4-37DF-7F588EDCA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4667" y="2386113"/>
                <a:ext cx="1350894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EB4144F2-4EBD-B4E0-9AC9-FC38D2F6EFED}"/>
              </a:ext>
            </a:extLst>
          </p:cNvPr>
          <p:cNvCxnSpPr>
            <a:cxnSpLocks/>
          </p:cNvCxnSpPr>
          <p:nvPr/>
        </p:nvCxnSpPr>
        <p:spPr>
          <a:xfrm flipH="1">
            <a:off x="1869030" y="3423972"/>
            <a:ext cx="9401" cy="502967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B55077-9BDC-FBEC-E3D1-93E747BD2098}"/>
              </a:ext>
            </a:extLst>
          </p:cNvPr>
          <p:cNvSpPr txBox="1"/>
          <p:nvPr/>
        </p:nvSpPr>
        <p:spPr>
          <a:xfrm>
            <a:off x="2056638" y="4197233"/>
            <a:ext cx="1281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000" dirty="0"/>
              <a:t>Execution Platform</a:t>
            </a:r>
          </a:p>
        </p:txBody>
      </p:sp>
      <p:cxnSp>
        <p:nvCxnSpPr>
          <p:cNvPr id="40" name="Straight Arrow Connector 493">
            <a:extLst>
              <a:ext uri="{FF2B5EF4-FFF2-40B4-BE49-F238E27FC236}">
                <a16:creationId xmlns:a16="http://schemas.microsoft.com/office/drawing/2014/main" id="{6D808188-7F35-7C7E-9DFD-164E3596E887}"/>
              </a:ext>
            </a:extLst>
          </p:cNvPr>
          <p:cNvCxnSpPr>
            <a:cxnSpLocks/>
          </p:cNvCxnSpPr>
          <p:nvPr/>
        </p:nvCxnSpPr>
        <p:spPr>
          <a:xfrm>
            <a:off x="544639" y="2518379"/>
            <a:ext cx="5336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93">
            <a:extLst>
              <a:ext uri="{FF2B5EF4-FFF2-40B4-BE49-F238E27FC236}">
                <a16:creationId xmlns:a16="http://schemas.microsoft.com/office/drawing/2014/main" id="{4C148CFC-1003-F71B-0F44-E43B587E1D6B}"/>
              </a:ext>
            </a:extLst>
          </p:cNvPr>
          <p:cNvCxnSpPr>
            <a:cxnSpLocks/>
          </p:cNvCxnSpPr>
          <p:nvPr/>
        </p:nvCxnSpPr>
        <p:spPr>
          <a:xfrm>
            <a:off x="544639" y="2994007"/>
            <a:ext cx="5336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353F7926-FE11-0D64-A2DC-81E058548212}"/>
              </a:ext>
            </a:extLst>
          </p:cNvPr>
          <p:cNvGrpSpPr/>
          <p:nvPr/>
        </p:nvGrpSpPr>
        <p:grpSpPr>
          <a:xfrm>
            <a:off x="1069521" y="2110172"/>
            <a:ext cx="1547311" cy="1298323"/>
            <a:chOff x="1069521" y="2110172"/>
            <a:chExt cx="1547311" cy="12983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B4FAE1-7748-AC45-9F73-B6AE116DA4C1}"/>
                </a:ext>
              </a:extLst>
            </p:cNvPr>
            <p:cNvSpPr/>
            <p:nvPr/>
          </p:nvSpPr>
          <p:spPr>
            <a:xfrm>
              <a:off x="1069521" y="2110172"/>
              <a:ext cx="1547311" cy="1298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257A96-05D8-5AD7-4FA4-81571A808CB2}"/>
                </a:ext>
              </a:extLst>
            </p:cNvPr>
            <p:cNvSpPr txBox="1"/>
            <p:nvPr/>
          </p:nvSpPr>
          <p:spPr>
            <a:xfrm>
              <a:off x="1231070" y="2588790"/>
              <a:ext cx="120512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Test Generator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E3D8DBC-E5A2-A373-08AA-42FCB38F0DBD}"/>
              </a:ext>
            </a:extLst>
          </p:cNvPr>
          <p:cNvSpPr/>
          <p:nvPr/>
        </p:nvSpPr>
        <p:spPr>
          <a:xfrm>
            <a:off x="4315092" y="2101860"/>
            <a:ext cx="1502087" cy="1306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552D9-EF23-654A-D9BB-88C84E57AEE8}"/>
              </a:ext>
            </a:extLst>
          </p:cNvPr>
          <p:cNvSpPr txBox="1"/>
          <p:nvPr/>
        </p:nvSpPr>
        <p:spPr>
          <a:xfrm>
            <a:off x="4314517" y="2590561"/>
            <a:ext cx="15020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/>
              <a:t>Semantic Matcher</a:t>
            </a:r>
            <a:endParaRPr lang="en-US" sz="1300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3700CB-D7D4-811A-BE51-21E019351F51}"/>
              </a:ext>
            </a:extLst>
          </p:cNvPr>
          <p:cNvGrpSpPr/>
          <p:nvPr/>
        </p:nvGrpSpPr>
        <p:grpSpPr>
          <a:xfrm>
            <a:off x="2946759" y="2119785"/>
            <a:ext cx="1100824" cy="1293534"/>
            <a:chOff x="3112702" y="2118848"/>
            <a:chExt cx="1100824" cy="1293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A2E06601-69E6-29CE-6706-0ABB70EFC37D}"/>
                    </a:ext>
                  </a:extLst>
                </p:cNvPr>
                <p:cNvSpPr txBox="1"/>
                <p:nvPr/>
              </p:nvSpPr>
              <p:spPr>
                <a:xfrm>
                  <a:off x="3206945" y="2183073"/>
                  <a:ext cx="362910" cy="250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sz="1000" b="0" i="1" smtClean="0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A2E06601-69E6-29CE-6706-0ABB70EFC3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945" y="2183073"/>
                  <a:ext cx="362910" cy="2502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C911C2C1-DEA7-0676-8051-DDBC02A74DF1}"/>
                </a:ext>
              </a:extLst>
            </p:cNvPr>
            <p:cNvSpPr txBox="1"/>
            <p:nvPr/>
          </p:nvSpPr>
          <p:spPr>
            <a:xfrm>
              <a:off x="3404956" y="2118848"/>
              <a:ext cx="645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Source event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D3B2156-28B2-FEF5-FC7D-08B6E8AE4A93}"/>
                </a:ext>
              </a:extLst>
            </p:cNvPr>
            <p:cNvGrpSpPr/>
            <p:nvPr/>
          </p:nvGrpSpPr>
          <p:grpSpPr>
            <a:xfrm>
              <a:off x="3201399" y="3012272"/>
              <a:ext cx="941003" cy="400110"/>
              <a:chOff x="3623166" y="681341"/>
              <a:chExt cx="941003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F10F0353-6E3C-728E-852A-88EBB4B6BEFF}"/>
                      </a:ext>
                    </a:extLst>
                  </p:cNvPr>
                  <p:cNvSpPr/>
                  <p:nvPr/>
                </p:nvSpPr>
                <p:spPr>
                  <a:xfrm>
                    <a:off x="3623166" y="768417"/>
                    <a:ext cx="360440" cy="2442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i="1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charset="0"/>
                                </a:rPr>
                                <m:t>   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000" i="1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0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F10F0353-6E3C-728E-852A-88EBB4B6BE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3166" y="768417"/>
                    <a:ext cx="360440" cy="244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2C82BF0-764B-6010-4716-3C1F4E03D83D}"/>
                  </a:ext>
                </a:extLst>
              </p:cNvPr>
              <p:cNvSpPr/>
              <p:nvPr/>
            </p:nvSpPr>
            <p:spPr>
              <a:xfrm>
                <a:off x="3750307" y="681341"/>
                <a:ext cx="81386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/>
                  <a:t>Ordered candidates</a:t>
                </a: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1C541F24-8AD1-3425-F5AA-3A38D9C44087}"/>
                </a:ext>
              </a:extLst>
            </p:cNvPr>
            <p:cNvGrpSpPr/>
            <p:nvPr/>
          </p:nvGrpSpPr>
          <p:grpSpPr>
            <a:xfrm>
              <a:off x="3112702" y="2564037"/>
              <a:ext cx="1100824" cy="417935"/>
              <a:chOff x="5215201" y="1600935"/>
              <a:chExt cx="1100824" cy="417935"/>
            </a:xfrm>
          </p:grpSpPr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BBB7771E-DA40-836D-402B-87C5FF14027E}"/>
                  </a:ext>
                </a:extLst>
              </p:cNvPr>
              <p:cNvSpPr txBox="1"/>
              <p:nvPr/>
            </p:nvSpPr>
            <p:spPr>
              <a:xfrm>
                <a:off x="5353328" y="1600935"/>
                <a:ext cx="962697" cy="41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260"/>
                  </a:lnSpc>
                </a:pPr>
                <a:r>
                  <a:rPr lang="en-US" sz="1000" dirty="0"/>
                  <a:t>C</a:t>
                </a:r>
                <a:r>
                  <a:rPr lang="en-US" sz="1000"/>
                  <a:t>andidate </a:t>
                </a:r>
                <a:r>
                  <a:rPr lang="en-US" sz="1000" dirty="0"/>
                  <a:t>target events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1B047028-E37B-DAE7-156C-E78B1CCB0C17}"/>
                      </a:ext>
                    </a:extLst>
                  </p:cNvPr>
                  <p:cNvSpPr txBox="1"/>
                  <p:nvPr/>
                </p:nvSpPr>
                <p:spPr>
                  <a:xfrm>
                    <a:off x="5215201" y="1688993"/>
                    <a:ext cx="50576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   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sz="1000" b="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1B047028-E37B-DAE7-156C-E78B1CCB0C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5201" y="1688993"/>
                    <a:ext cx="50576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00" name="Straight Arrow Connector 493">
            <a:extLst>
              <a:ext uri="{FF2B5EF4-FFF2-40B4-BE49-F238E27FC236}">
                <a16:creationId xmlns:a16="http://schemas.microsoft.com/office/drawing/2014/main" id="{76C5232F-66EF-4CEE-CF57-5C8B020995A0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011260" y="-228769"/>
            <a:ext cx="170858" cy="450702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93">
            <a:extLst>
              <a:ext uri="{FF2B5EF4-FFF2-40B4-BE49-F238E27FC236}">
                <a16:creationId xmlns:a16="http://schemas.microsoft.com/office/drawing/2014/main" id="{22D946C6-E62A-F9E3-E409-C296094DEACD}"/>
              </a:ext>
            </a:extLst>
          </p:cNvPr>
          <p:cNvCxnSpPr>
            <a:cxnSpLocks/>
          </p:cNvCxnSpPr>
          <p:nvPr/>
        </p:nvCxnSpPr>
        <p:spPr>
          <a:xfrm>
            <a:off x="3847036" y="2308843"/>
            <a:ext cx="4680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93">
            <a:extLst>
              <a:ext uri="{FF2B5EF4-FFF2-40B4-BE49-F238E27FC236}">
                <a16:creationId xmlns:a16="http://schemas.microsoft.com/office/drawing/2014/main" id="{01533449-2C30-9963-3F5F-05F2007D991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616832" y="2759334"/>
            <a:ext cx="4680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93">
            <a:extLst>
              <a:ext uri="{FF2B5EF4-FFF2-40B4-BE49-F238E27FC236}">
                <a16:creationId xmlns:a16="http://schemas.microsoft.com/office/drawing/2014/main" id="{1E8129C2-4D82-9C47-A850-B8BA42B3210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853779" y="2751879"/>
            <a:ext cx="461313" cy="32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93">
            <a:extLst>
              <a:ext uri="{FF2B5EF4-FFF2-40B4-BE49-F238E27FC236}">
                <a16:creationId xmlns:a16="http://schemas.microsoft.com/office/drawing/2014/main" id="{C2411AC6-3188-71C8-3F9D-50DCDE14E0EF}"/>
              </a:ext>
            </a:extLst>
          </p:cNvPr>
          <p:cNvCxnSpPr>
            <a:cxnSpLocks/>
          </p:cNvCxnSpPr>
          <p:nvPr/>
        </p:nvCxnSpPr>
        <p:spPr>
          <a:xfrm>
            <a:off x="3847037" y="3193224"/>
            <a:ext cx="475535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93">
            <a:extLst>
              <a:ext uri="{FF2B5EF4-FFF2-40B4-BE49-F238E27FC236}">
                <a16:creationId xmlns:a16="http://schemas.microsoft.com/office/drawing/2014/main" id="{1E5F9E7E-3BD2-8664-801E-29919E397348}"/>
              </a:ext>
            </a:extLst>
          </p:cNvPr>
          <p:cNvCxnSpPr>
            <a:cxnSpLocks/>
          </p:cNvCxnSpPr>
          <p:nvPr/>
        </p:nvCxnSpPr>
        <p:spPr>
          <a:xfrm>
            <a:off x="2616832" y="2308843"/>
            <a:ext cx="4680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93">
            <a:extLst>
              <a:ext uri="{FF2B5EF4-FFF2-40B4-BE49-F238E27FC236}">
                <a16:creationId xmlns:a16="http://schemas.microsoft.com/office/drawing/2014/main" id="{17293940-7AD3-3A1F-B7CF-EE29FEA45AF8}"/>
              </a:ext>
            </a:extLst>
          </p:cNvPr>
          <p:cNvCxnSpPr>
            <a:cxnSpLocks/>
          </p:cNvCxnSpPr>
          <p:nvPr/>
        </p:nvCxnSpPr>
        <p:spPr>
          <a:xfrm>
            <a:off x="2616831" y="3209359"/>
            <a:ext cx="468055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obile Phone icon PNG and SVG Vector Free Download">
            <a:extLst>
              <a:ext uri="{FF2B5EF4-FFF2-40B4-BE49-F238E27FC236}">
                <a16:creationId xmlns:a16="http://schemas.microsoft.com/office/drawing/2014/main" id="{98199237-E5ED-83F6-5ACE-0C0DF5CB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23" y="3954159"/>
            <a:ext cx="420616" cy="7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4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240BF32-F4A9-DEDD-A6C7-61A092D15AD4}"/>
              </a:ext>
            </a:extLst>
          </p:cNvPr>
          <p:cNvGrpSpPr/>
          <p:nvPr/>
        </p:nvGrpSpPr>
        <p:grpSpPr>
          <a:xfrm>
            <a:off x="587374" y="146738"/>
            <a:ext cx="6632133" cy="3664121"/>
            <a:chOff x="587374" y="146738"/>
            <a:chExt cx="6632133" cy="3664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BF50F1C-5F37-7E2E-D5AF-0F0A46BAC8C2}"/>
                    </a:ext>
                  </a:extLst>
                </p:cNvPr>
                <p:cNvSpPr txBox="1"/>
                <p:nvPr/>
              </p:nvSpPr>
              <p:spPr>
                <a:xfrm>
                  <a:off x="3908388" y="1657983"/>
                  <a:ext cx="1191798" cy="172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   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0" smtClean="0">
                          <a:latin typeface="Cambria Math" charset="0"/>
                        </a:rPr>
                        <m:t>, </m:t>
                      </m:r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, </a:t>
                  </a:r>
                  <a:r>
                    <a:rPr lang="mr-IN" sz="800" dirty="0"/>
                    <a:t>…</a:t>
                  </a:r>
                  <a:r>
                    <a:rPr lang="en-US" sz="800" dirty="0"/>
                    <a:t>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1" smtClean="0">
                          <a:latin typeface="Cambria Math" charset="0"/>
                        </a:rPr>
                        <m:t>}</m:t>
                      </m:r>
                    </m:oMath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BF50F1C-5F37-7E2E-D5AF-0F0A46BA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8388" y="1657983"/>
                  <a:ext cx="1191798" cy="172763"/>
                </a:xfrm>
                <a:prstGeom prst="rect">
                  <a:avLst/>
                </a:prstGeom>
                <a:blipFill>
                  <a:blip r:embed="rId2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FAD80A-8A5B-D5CD-C845-C1C62195F6F3}"/>
                </a:ext>
              </a:extLst>
            </p:cNvPr>
            <p:cNvSpPr txBox="1"/>
            <p:nvPr/>
          </p:nvSpPr>
          <p:spPr>
            <a:xfrm>
              <a:off x="3714150" y="1789120"/>
              <a:ext cx="1532715" cy="19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800" dirty="0"/>
                <a:t>candidate target events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37DDAF0-6065-12A3-D620-0DE6A0421E25}"/>
                </a:ext>
              </a:extLst>
            </p:cNvPr>
            <p:cNvSpPr/>
            <p:nvPr/>
          </p:nvSpPr>
          <p:spPr>
            <a:xfrm>
              <a:off x="1874176" y="2044001"/>
              <a:ext cx="4445403" cy="1036031"/>
            </a:xfrm>
            <a:prstGeom prst="rect">
              <a:avLst/>
            </a:prstGeom>
            <a:solidFill>
              <a:srgbClr val="F9F9F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800" b="1" dirty="0"/>
                <a:t>SEMANTIC MATCHER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6306669-5530-3D6E-2CC4-3DF2BD0DAED8}"/>
                    </a:ext>
                  </a:extLst>
                </p:cNvPr>
                <p:cNvSpPr txBox="1"/>
                <p:nvPr/>
              </p:nvSpPr>
              <p:spPr>
                <a:xfrm>
                  <a:off x="3607719" y="2577490"/>
                  <a:ext cx="1006664" cy="1727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i="1">
                          <a:latin typeface="Cambria Math" charset="0"/>
                        </a:rPr>
                        <m:t>{</m:t>
                      </m:r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, </a:t>
                  </a:r>
                  <a:r>
                    <a:rPr lang="mr-IN" sz="800" dirty="0"/>
                    <a:t>…</a:t>
                  </a:r>
                  <a:r>
                    <a:rPr lang="en-US" sz="800" dirty="0"/>
                    <a:t>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0" smtClean="0">
                          <a:latin typeface="Cambria Math" charset="0"/>
                        </a:rPr>
                        <m:t>}</m:t>
                      </m:r>
                    </m:oMath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6306669-5530-3D6E-2CC4-3DF2BD0DA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719" y="2577490"/>
                  <a:ext cx="1006664" cy="172763"/>
                </a:xfrm>
                <a:prstGeom prst="rect">
                  <a:avLst/>
                </a:prstGeom>
                <a:blipFill>
                  <a:blip r:embed="rId3"/>
                  <a:stretch>
                    <a:fillRect b="-3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6DAE77A-0508-CA8C-B13B-283E8889A855}"/>
                    </a:ext>
                  </a:extLst>
                </p:cNvPr>
                <p:cNvSpPr txBox="1"/>
                <p:nvPr/>
              </p:nvSpPr>
              <p:spPr>
                <a:xfrm>
                  <a:off x="2145400" y="1586179"/>
                  <a:ext cx="229350" cy="174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6DAE77A-0508-CA8C-B13B-283E8889A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400" y="1586179"/>
                  <a:ext cx="229350" cy="1740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33E6C6-7B7E-85F6-CCB1-31FED4660634}"/>
                </a:ext>
              </a:extLst>
            </p:cNvPr>
            <p:cNvSpPr/>
            <p:nvPr/>
          </p:nvSpPr>
          <p:spPr>
            <a:xfrm>
              <a:off x="1990193" y="2237785"/>
              <a:ext cx="1297395" cy="713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Event Descriptor Extractor</a:t>
              </a:r>
            </a:p>
            <a:p>
              <a:pPr algn="ctr"/>
              <a:r>
                <a:rPr lang="en-US" sz="800" dirty="0"/>
                <a:t>(C3)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E90F74A-26F0-A334-1AAE-94B14994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278528" y="2366644"/>
              <a:ext cx="6236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BEC393D-5D14-79A0-1661-B4CA85335D0E}"/>
                </a:ext>
              </a:extLst>
            </p:cNvPr>
            <p:cNvCxnSpPr>
              <a:cxnSpLocks/>
            </p:cNvCxnSpPr>
            <p:nvPr/>
          </p:nvCxnSpPr>
          <p:spPr>
            <a:xfrm>
              <a:off x="3298618" y="2697564"/>
              <a:ext cx="298570" cy="27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B3ACAD5-4963-BA9D-A295-1742428BDFFC}"/>
                    </a:ext>
                  </a:extLst>
                </p:cNvPr>
                <p:cNvSpPr txBox="1"/>
                <p:nvPr/>
              </p:nvSpPr>
              <p:spPr>
                <a:xfrm>
                  <a:off x="3902149" y="2232631"/>
                  <a:ext cx="368078" cy="174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b/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B3ACAD5-4963-BA9D-A295-1742428B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49" y="2232631"/>
                  <a:ext cx="368078" cy="174091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E62C39B-004A-E790-E90A-252520CF0D1E}"/>
                </a:ext>
              </a:extLst>
            </p:cNvPr>
            <p:cNvSpPr txBox="1"/>
            <p:nvPr/>
          </p:nvSpPr>
          <p:spPr>
            <a:xfrm>
              <a:off x="3370297" y="2742458"/>
              <a:ext cx="1420043" cy="29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40"/>
                </a:lnSpc>
              </a:pPr>
              <a:r>
                <a:rPr lang="en-US" sz="800" dirty="0"/>
                <a:t>Descriptor of candidate target events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4B58050-884A-4B86-4F5F-9FB00EC4BF67}"/>
                </a:ext>
              </a:extLst>
            </p:cNvPr>
            <p:cNvCxnSpPr>
              <a:cxnSpLocks/>
            </p:cNvCxnSpPr>
            <p:nvPr/>
          </p:nvCxnSpPr>
          <p:spPr>
            <a:xfrm>
              <a:off x="4254152" y="2352338"/>
              <a:ext cx="6075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B1D7EB3-AC6F-994A-1EC6-EEA14A5F8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7778" y="2710620"/>
              <a:ext cx="271317" cy="2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98C1EB2-970F-4986-3988-B8283F40BFD9}"/>
                </a:ext>
              </a:extLst>
            </p:cNvPr>
            <p:cNvSpPr/>
            <p:nvPr/>
          </p:nvSpPr>
          <p:spPr>
            <a:xfrm>
              <a:off x="4874599" y="2238192"/>
              <a:ext cx="1299066" cy="6785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Semantic</a:t>
              </a:r>
            </a:p>
            <a:p>
              <a:pPr algn="ctr"/>
              <a:r>
                <a:rPr lang="en-US" sz="800" dirty="0"/>
                <a:t>Matching Algorithm</a:t>
              </a:r>
            </a:p>
            <a:p>
              <a:pPr algn="ctr"/>
              <a:r>
                <a:rPr lang="en-US" sz="800" dirty="0"/>
                <a:t>(C4)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4E51D8B-76A0-15F6-B611-E31F11D7F34A}"/>
                    </a:ext>
                  </a:extLst>
                </p:cNvPr>
                <p:cNvSpPr txBox="1"/>
                <p:nvPr/>
              </p:nvSpPr>
              <p:spPr>
                <a:xfrm>
                  <a:off x="5808126" y="1660277"/>
                  <a:ext cx="1411381" cy="412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260"/>
                    </a:lnSpc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800" i="1">
                              <a:latin typeface="Cambria Math" charset="0"/>
                            </a:rPr>
                            <m:t>   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 sorted according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/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𝑠</m:t>
                          </m:r>
                        </m:sup>
                      </m:sSubSup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800" dirty="0"/>
                    <a:t>semantic score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4E51D8B-76A0-15F6-B611-E31F11D7F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26" y="1660277"/>
                  <a:ext cx="1411381" cy="412805"/>
                </a:xfrm>
                <a:prstGeom prst="rect">
                  <a:avLst/>
                </a:prstGeom>
                <a:blipFill>
                  <a:blip r:embed="rId6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042F875-4B95-0BC1-9874-F7CC6C7253D7}"/>
                </a:ext>
              </a:extLst>
            </p:cNvPr>
            <p:cNvSpPr/>
            <p:nvPr/>
          </p:nvSpPr>
          <p:spPr>
            <a:xfrm>
              <a:off x="3398997" y="3313218"/>
              <a:ext cx="1263032" cy="4728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Word Embedding</a:t>
              </a:r>
            </a:p>
            <a:p>
              <a:pPr algn="ctr"/>
              <a:r>
                <a:rPr lang="en-US" sz="800" dirty="0"/>
                <a:t>(C2)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34A29B1-1B7F-2263-DC1B-D0649A22220F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46" y="2951250"/>
              <a:ext cx="0" cy="315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1EA3A8E-C30C-1BEB-AD91-88733AB38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843" y="2916788"/>
              <a:ext cx="0" cy="3497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AD5FE81-D385-258F-D4BA-F6BA50B66410}"/>
                    </a:ext>
                  </a:extLst>
                </p:cNvPr>
                <p:cNvSpPr txBox="1"/>
                <p:nvPr/>
              </p:nvSpPr>
              <p:spPr>
                <a:xfrm>
                  <a:off x="4347786" y="3066700"/>
                  <a:ext cx="1128350" cy="180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800" b="0" i="1" smtClean="0">
                                <a:latin typeface="Cambria Math" charset="0"/>
                              </a:rPr>
                              <m:t>𝑡𝑥𝑡</m:t>
                            </m:r>
                          </m:e>
                          <m:sub/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charset="0"/>
                              </a:rPr>
                              <m:t>𝑡𝑥𝑡</m:t>
                            </m:r>
                          </m:e>
                          <m:sub/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800" baseline="-250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AD5FE81-D385-258F-D4BA-F6BA50B66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786" y="3066700"/>
                  <a:ext cx="1128350" cy="1808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66D3E98-503B-DE63-1A00-12C07B5577BC}"/>
                    </a:ext>
                  </a:extLst>
                </p:cNvPr>
                <p:cNvSpPr txBox="1"/>
                <p:nvPr/>
              </p:nvSpPr>
              <p:spPr>
                <a:xfrm>
                  <a:off x="5741564" y="3080033"/>
                  <a:ext cx="1248508" cy="216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5"/>
                    </a:lnSpc>
                  </a:pPr>
                  <a:r>
                    <a:rPr lang="en-US" sz="800" dirty="0"/>
                    <a:t>Score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𝑡𝑥𝑡</m:t>
                          </m:r>
                        </m:e>
                        <m:sub/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𝑠</m:t>
                          </m:r>
                        </m:sup>
                      </m:sSubSup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𝑡𝑥𝑡</m:t>
                          </m:r>
                        </m:e>
                        <m:sub/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)</a:t>
                  </a: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66D3E98-503B-DE63-1A00-12C07B557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564" y="3080033"/>
                  <a:ext cx="1248508" cy="216924"/>
                </a:xfrm>
                <a:prstGeom prst="rect">
                  <a:avLst/>
                </a:prstGeom>
                <a:blipFill>
                  <a:blip r:embed="rId8"/>
                  <a:stretch>
                    <a:fillRect b="-2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FBB74A-AC85-5D12-B17E-891A91981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0401" y="3313218"/>
              <a:ext cx="1265609" cy="4728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800" dirty="0"/>
                <a:t>Corpus of Documents</a:t>
              </a:r>
            </a:p>
            <a:p>
              <a:pPr algn="ctr"/>
              <a:r>
                <a:rPr lang="en-US" sz="800" dirty="0"/>
                <a:t>(C1)</a:t>
              </a:r>
            </a:p>
          </p:txBody>
        </p:sp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34C82CC7-A454-2231-6964-3C43D6929AA5}"/>
                </a:ext>
              </a:extLst>
            </p:cNvPr>
            <p:cNvSpPr/>
            <p:nvPr/>
          </p:nvSpPr>
          <p:spPr>
            <a:xfrm>
              <a:off x="4970697" y="3266516"/>
              <a:ext cx="1243258" cy="54434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Word Embedding Model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874E677-5079-8EEC-B2D0-4A247DF65766}"/>
                </a:ext>
              </a:extLst>
            </p:cNvPr>
            <p:cNvCxnSpPr>
              <a:cxnSpLocks/>
              <a:stCxn id="78" idx="3"/>
              <a:endCxn id="73" idx="1"/>
            </p:cNvCxnSpPr>
            <p:nvPr/>
          </p:nvCxnSpPr>
          <p:spPr>
            <a:xfrm>
              <a:off x="3176010" y="3549629"/>
              <a:ext cx="2229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4048291-4BD4-2192-CCDF-096EA8A4678B}"/>
                </a:ext>
              </a:extLst>
            </p:cNvPr>
            <p:cNvCxnSpPr>
              <a:cxnSpLocks/>
            </p:cNvCxnSpPr>
            <p:nvPr/>
          </p:nvCxnSpPr>
          <p:spPr>
            <a:xfrm>
              <a:off x="4682182" y="3549629"/>
              <a:ext cx="3031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D12BD95-78D3-FCF7-5C83-6B94F0EA1169}"/>
                    </a:ext>
                  </a:extLst>
                </p:cNvPr>
                <p:cNvSpPr/>
                <p:nvPr/>
              </p:nvSpPr>
              <p:spPr>
                <a:xfrm>
                  <a:off x="5707115" y="1582863"/>
                  <a:ext cx="1389714" cy="172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800" i="1">
                              <a:latin typeface="Cambria Math" charset="0"/>
                            </a:rPr>
                            <m:t>   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1" smtClean="0">
                          <a:latin typeface="Cambria Math" charset="0"/>
                        </a:rPr>
                        <m:t>&lt;</m:t>
                      </m:r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6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>
                          <a:latin typeface="Cambria Math" charset="0"/>
                        </a:rPr>
                        <m:t>, </m:t>
                      </m:r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, </a:t>
                  </a:r>
                  <a:r>
                    <a:rPr lang="mr-IN" sz="800" dirty="0"/>
                    <a:t>…</a:t>
                  </a:r>
                  <a:r>
                    <a:rPr lang="en-US" sz="800" dirty="0"/>
                    <a:t>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1" smtClean="0">
                          <a:latin typeface="Cambria Math" charset="0"/>
                        </a:rPr>
                        <m:t>&gt;</m:t>
                      </m:r>
                    </m:oMath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D12BD95-78D3-FCF7-5C83-6B94F0EA11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15" y="1582863"/>
                  <a:ext cx="1389714" cy="172763"/>
                </a:xfrm>
                <a:prstGeom prst="rect">
                  <a:avLst/>
                </a:prstGeom>
                <a:blipFill>
                  <a:blip r:embed="rId9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E3AD247-9D8C-102E-3D06-B386DCB661AC}"/>
                    </a:ext>
                  </a:extLst>
                </p:cNvPr>
                <p:cNvSpPr txBox="1"/>
                <p:nvPr/>
              </p:nvSpPr>
              <p:spPr>
                <a:xfrm>
                  <a:off x="590339" y="1071831"/>
                  <a:ext cx="1051984" cy="29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14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r>
                    <a:rPr lang="en-US" sz="800" dirty="0"/>
                    <a:t>    </a:t>
                  </a:r>
                </a:p>
                <a:p>
                  <a:pPr algn="ctr">
                    <a:lnSpc>
                      <a:spcPts val="1140"/>
                    </a:lnSpc>
                  </a:pPr>
                  <a:r>
                    <a:rPr lang="en-US" sz="800" dirty="0"/>
                    <a:t>Target Application</a:t>
                  </a: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E3AD247-9D8C-102E-3D06-B386DCB66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39" y="1071831"/>
                  <a:ext cx="1051984" cy="298149"/>
                </a:xfrm>
                <a:prstGeom prst="rect">
                  <a:avLst/>
                </a:prstGeom>
                <a:blipFill>
                  <a:blip r:embed="rId10"/>
                  <a:stretch>
                    <a:fillRect b="-2400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FDB4262-A3E8-BB93-F4C7-E804C0A6E8A5}"/>
                    </a:ext>
                  </a:extLst>
                </p:cNvPr>
                <p:cNvSpPr/>
                <p:nvPr/>
              </p:nvSpPr>
              <p:spPr>
                <a:xfrm>
                  <a:off x="634555" y="771657"/>
                  <a:ext cx="985590" cy="30243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pPr algn="ctr">
                    <a:lnSpc>
                      <a:spcPts val="1140"/>
                    </a:lnSpc>
                  </a:pPr>
                  <a:r>
                    <a:rPr lang="en-US" sz="800" dirty="0"/>
                    <a:t>Source test case</a:t>
                  </a:r>
                </a:p>
                <a:p>
                  <a:pPr algn="ctr">
                    <a:lnSpc>
                      <a:spcPts val="114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800" i="1">
                                <a:latin typeface="Cambria Math" charset="0"/>
                              </a:rPr>
                              <m:t>   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FDB4262-A3E8-BB93-F4C7-E804C0A6E8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55" y="771657"/>
                  <a:ext cx="985590" cy="302438"/>
                </a:xfrm>
                <a:prstGeom prst="rect">
                  <a:avLst/>
                </a:prstGeom>
                <a:blipFill>
                  <a:blip r:embed="rId1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A949787-1B1A-CFBA-2BCF-D8D73B7BBBD3}"/>
                    </a:ext>
                  </a:extLst>
                </p:cNvPr>
                <p:cNvSpPr/>
                <p:nvPr/>
              </p:nvSpPr>
              <p:spPr>
                <a:xfrm>
                  <a:off x="6619783" y="959620"/>
                  <a:ext cx="369256" cy="17153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800" i="1">
                                <a:latin typeface="Cambria Math" charset="0"/>
                              </a:rPr>
                              <m:t>   </m:t>
                            </m:r>
                          </m:sub>
                          <m:sup>
                            <m:r>
                              <a:rPr lang="en-US" sz="800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80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8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A949787-1B1A-CFBA-2BCF-D8D73B7BB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783" y="959620"/>
                  <a:ext cx="369256" cy="171538"/>
                </a:xfrm>
                <a:prstGeom prst="rect">
                  <a:avLst/>
                </a:prstGeom>
                <a:blipFill>
                  <a:blip r:embed="rId12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836F422-54B5-6BB2-5E77-691921EAF6FE}"/>
                </a:ext>
              </a:extLst>
            </p:cNvPr>
            <p:cNvSpPr txBox="1"/>
            <p:nvPr/>
          </p:nvSpPr>
          <p:spPr>
            <a:xfrm>
              <a:off x="587374" y="2170373"/>
              <a:ext cx="871245" cy="26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800" dirty="0"/>
                <a:t>Execution </a:t>
              </a:r>
            </a:p>
            <a:p>
              <a:pPr algn="ctr"/>
              <a:r>
                <a:rPr lang="en-CH" sz="800" dirty="0"/>
                <a:t>Platform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ABEF7F0-6572-464F-F206-82A937851129}"/>
                </a:ext>
              </a:extLst>
            </p:cNvPr>
            <p:cNvSpPr txBox="1"/>
            <p:nvPr/>
          </p:nvSpPr>
          <p:spPr>
            <a:xfrm>
              <a:off x="3220496" y="2376409"/>
              <a:ext cx="1698581" cy="18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40"/>
                </a:lnSpc>
              </a:pPr>
              <a:r>
                <a:rPr lang="en-US" sz="800" dirty="0"/>
                <a:t>Descriptor of the source event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893D59A-74C4-0481-D3E9-022AAD4B0700}"/>
                </a:ext>
              </a:extLst>
            </p:cNvPr>
            <p:cNvSpPr/>
            <p:nvPr/>
          </p:nvSpPr>
          <p:spPr>
            <a:xfrm>
              <a:off x="1874177" y="146738"/>
              <a:ext cx="4445402" cy="1425833"/>
            </a:xfrm>
            <a:prstGeom prst="rect">
              <a:avLst/>
            </a:prstGeom>
            <a:solidFill>
              <a:srgbClr val="F9F9F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800" b="1" dirty="0"/>
                <a:t>TEST GENERATOR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713BD573-8209-DB7F-4F80-6614BFAD8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418" y="1187326"/>
              <a:ext cx="950832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8A9A248-6C53-C10D-8D5A-0B6822E63A02}"/>
                </a:ext>
              </a:extLst>
            </p:cNvPr>
            <p:cNvSpPr txBox="1"/>
            <p:nvPr/>
          </p:nvSpPr>
          <p:spPr>
            <a:xfrm>
              <a:off x="6500513" y="1112177"/>
              <a:ext cx="576109" cy="26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Migrated </a:t>
              </a:r>
              <a:br>
                <a:rPr lang="en-US" sz="800" dirty="0"/>
              </a:br>
              <a:r>
                <a:rPr lang="en-US" sz="800" dirty="0"/>
                <a:t>test case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EE38E00-57C1-F72D-7916-0DDEC207058C}"/>
                </a:ext>
              </a:extLst>
            </p:cNvPr>
            <p:cNvSpPr txBox="1"/>
            <p:nvPr/>
          </p:nvSpPr>
          <p:spPr>
            <a:xfrm>
              <a:off x="2259198" y="1588051"/>
              <a:ext cx="787285" cy="179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40"/>
                </a:lnSpc>
              </a:pPr>
              <a:r>
                <a:rPr lang="en-US" sz="800" dirty="0"/>
                <a:t>source event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ACCD770-1CF7-58FE-C73B-697D364D82F3}"/>
                </a:ext>
              </a:extLst>
            </p:cNvPr>
            <p:cNvSpPr txBox="1"/>
            <p:nvPr/>
          </p:nvSpPr>
          <p:spPr>
            <a:xfrm>
              <a:off x="1175336" y="1791065"/>
              <a:ext cx="652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C</a:t>
              </a:r>
              <a:r>
                <a:rPr lang="en-CH" sz="800" dirty="0"/>
                <a:t>urrent state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9513DB8-C40F-5BB0-34F5-4490EFC487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74599" y="861197"/>
              <a:ext cx="1290405" cy="634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800" dirty="0"/>
                <a:t>Event Selector</a:t>
              </a:r>
            </a:p>
            <a:p>
              <a:pPr algn="ctr"/>
              <a:r>
                <a:rPr lang="en-US" sz="800" dirty="0"/>
                <a:t>(C5)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D5A9A28-25CA-5912-238A-726BE1295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0412" y="936458"/>
              <a:ext cx="3694187" cy="28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49B20C9-1958-2837-6E5B-E27F546653D9}"/>
                </a:ext>
              </a:extLst>
            </p:cNvPr>
            <p:cNvCxnSpPr>
              <a:cxnSpLocks/>
            </p:cNvCxnSpPr>
            <p:nvPr/>
          </p:nvCxnSpPr>
          <p:spPr>
            <a:xfrm>
              <a:off x="6173665" y="1055547"/>
              <a:ext cx="446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493">
              <a:extLst>
                <a:ext uri="{FF2B5EF4-FFF2-40B4-BE49-F238E27FC236}">
                  <a16:creationId xmlns:a16="http://schemas.microsoft.com/office/drawing/2014/main" id="{E2D8AF0A-9580-C7C0-3460-9020B08AC382}"/>
                </a:ext>
              </a:extLst>
            </p:cNvPr>
            <p:cNvCxnSpPr>
              <a:cxnSpLocks/>
              <a:stCxn id="214" idx="2"/>
              <a:endCxn id="60" idx="0"/>
            </p:cNvCxnSpPr>
            <p:nvPr/>
          </p:nvCxnSpPr>
          <p:spPr>
            <a:xfrm rot="5400000">
              <a:off x="3708355" y="426337"/>
              <a:ext cx="741983" cy="28809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493">
              <a:extLst>
                <a:ext uri="{FF2B5EF4-FFF2-40B4-BE49-F238E27FC236}">
                  <a16:creationId xmlns:a16="http://schemas.microsoft.com/office/drawing/2014/main" id="{83C9C7FB-85AE-3459-E60E-AFA9C6BE82B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67914" y="1505566"/>
              <a:ext cx="2706685" cy="726031"/>
            </a:xfrm>
            <a:prstGeom prst="bentConnector3">
              <a:avLst>
                <a:gd name="adj1" fmla="val 100050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493">
              <a:extLst>
                <a:ext uri="{FF2B5EF4-FFF2-40B4-BE49-F238E27FC236}">
                  <a16:creationId xmlns:a16="http://schemas.microsoft.com/office/drawing/2014/main" id="{28534C1F-4B14-474F-E882-21A651886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739" y="1470650"/>
              <a:ext cx="599130" cy="2815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Can 249">
              <a:extLst>
                <a:ext uri="{FF2B5EF4-FFF2-40B4-BE49-F238E27FC236}">
                  <a16:creationId xmlns:a16="http://schemas.microsoft.com/office/drawing/2014/main" id="{2D9F760D-A878-2CAC-D59F-0648AA53F9C3}"/>
                </a:ext>
              </a:extLst>
            </p:cNvPr>
            <p:cNvSpPr/>
            <p:nvPr/>
          </p:nvSpPr>
          <p:spPr>
            <a:xfrm>
              <a:off x="2112051" y="1035020"/>
              <a:ext cx="1038403" cy="4568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Target Application Model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223953-4FD0-2D0B-DDA8-BD830EFD8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196" y="1508850"/>
              <a:ext cx="0" cy="7029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9861BB00-0069-1C51-D834-2D7575A8B22B}"/>
                    </a:ext>
                  </a:extLst>
                </p:cNvPr>
                <p:cNvSpPr txBox="1"/>
                <p:nvPr/>
              </p:nvSpPr>
              <p:spPr>
                <a:xfrm>
                  <a:off x="3508234" y="1047051"/>
                  <a:ext cx="875841" cy="171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r>
                    <a:rPr lang="en-CH" sz="800" dirty="0"/>
                    <a:t>target event</a:t>
                  </a: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9861BB00-0069-1C51-D834-2D7575A8B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234" y="1047051"/>
                  <a:ext cx="875841" cy="171538"/>
                </a:xfrm>
                <a:prstGeom prst="rect">
                  <a:avLst/>
                </a:prstGeom>
                <a:blipFill>
                  <a:blip r:embed="rId13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90A872C0-88FD-BCDA-4850-15FA00A71820}"/>
                    </a:ext>
                  </a:extLst>
                </p:cNvPr>
                <p:cNvSpPr txBox="1"/>
                <p:nvPr/>
              </p:nvSpPr>
              <p:spPr>
                <a:xfrm>
                  <a:off x="3346205" y="1280236"/>
                  <a:ext cx="1249230" cy="171538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GB" sz="800" dirty="0"/>
                    <a:t>paths that leads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CH" sz="800" dirty="0"/>
                </a:p>
              </p:txBody>
            </p:sp>
          </mc:Choice>
          <mc:Fallback xmlns="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90A872C0-88FD-BCDA-4850-15FA00A71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205" y="1280236"/>
                  <a:ext cx="1249230" cy="171538"/>
                </a:xfrm>
                <a:prstGeom prst="rect">
                  <a:avLst/>
                </a:prstGeom>
                <a:blipFill>
                  <a:blip r:embed="rId1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7B768896-DEAE-50D7-AB43-AF9483671DF0}"/>
                    </a:ext>
                  </a:extLst>
                </p:cNvPr>
                <p:cNvSpPr txBox="1"/>
                <p:nvPr/>
              </p:nvSpPr>
              <p:spPr>
                <a:xfrm>
                  <a:off x="3286169" y="1155505"/>
                  <a:ext cx="1319971" cy="171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   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1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800" b="0" dirty="0">
                      <a:latin typeface="Cambria Math" charset="0"/>
                    </a:rPr>
                    <a:t>candidate events</a:t>
                  </a:r>
                </a:p>
              </p:txBody>
            </p:sp>
          </mc:Choice>
          <mc:Fallback xmlns=""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7B768896-DEAE-50D7-AB43-AF9483671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169" y="1155505"/>
                  <a:ext cx="1319971" cy="171538"/>
                </a:xfrm>
                <a:prstGeom prst="rect">
                  <a:avLst/>
                </a:prstGeom>
                <a:blipFill>
                  <a:blip r:embed="rId15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EE00BE51-C244-8148-1BB7-70BF142D0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6229" y="1397382"/>
              <a:ext cx="418370" cy="21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859EEA83-7FF0-269B-909E-F872ED8B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9324" y="1260077"/>
              <a:ext cx="418370" cy="21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C20DC07E-494D-FD08-287C-95324F518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7021" y="1151001"/>
              <a:ext cx="410432" cy="362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B6F00D71-F2E6-3472-D784-CADD513156E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59" y="1391917"/>
              <a:ext cx="299506" cy="1243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F60BAF5A-56FF-2263-D70C-F32AB67C2AF8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16" y="1261643"/>
              <a:ext cx="299506" cy="1243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80B144BC-7076-6D4D-6010-D1FCD9D7B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4496" y="1137399"/>
              <a:ext cx="554194" cy="7632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" name="Picture 1" descr="Mobile Phone icon PNG and SVG Vector Free Download">
              <a:extLst>
                <a:ext uri="{FF2B5EF4-FFF2-40B4-BE49-F238E27FC236}">
                  <a16:creationId xmlns:a16="http://schemas.microsoft.com/office/drawing/2014/main" id="{309FF347-2483-6EF0-4CF7-764640785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45" y="1623270"/>
              <a:ext cx="361200" cy="583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C772244-D80C-5C59-D113-A09CC745B794}"/>
                </a:ext>
              </a:extLst>
            </p:cNvPr>
            <p:cNvSpPr/>
            <p:nvPr/>
          </p:nvSpPr>
          <p:spPr>
            <a:xfrm>
              <a:off x="791125" y="3313218"/>
              <a:ext cx="1005603" cy="456800"/>
            </a:xfrm>
            <a:prstGeom prst="can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Labeler (O1)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0C39205-A1D4-C8C2-48A8-3015288D704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44292" y="2742457"/>
              <a:ext cx="1037121" cy="511293"/>
            </a:xfrm>
            <a:prstGeom prst="bentConnector3">
              <a:avLst>
                <a:gd name="adj1" fmla="val 99548"/>
              </a:avLst>
            </a:prstGeom>
            <a:ln>
              <a:solidFill>
                <a:schemeClr val="accent6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46A7DE6-7D8D-3008-74DC-FC6DF4D4E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331" y="2837570"/>
              <a:ext cx="849577" cy="388814"/>
            </a:xfrm>
            <a:prstGeom prst="bentConnector3">
              <a:avLst>
                <a:gd name="adj1" fmla="val 188"/>
              </a:avLst>
            </a:prstGeom>
            <a:ln>
              <a:solidFill>
                <a:schemeClr val="accent6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599A3-8D25-B17F-2786-63E51B802814}"/>
                </a:ext>
              </a:extLst>
            </p:cNvPr>
            <p:cNvSpPr txBox="1"/>
            <p:nvPr/>
          </p:nvSpPr>
          <p:spPr>
            <a:xfrm>
              <a:off x="1002931" y="2535092"/>
              <a:ext cx="8712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6">
                      <a:lumMod val="75000"/>
                    </a:schemeClr>
                  </a:solidFill>
                </a:rPr>
                <a:t>Image of widget</a:t>
              </a:r>
              <a:endParaRPr lang="en-CH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34B490-4367-0078-1DC8-0BEA3F0A81A0}"/>
                </a:ext>
              </a:extLst>
            </p:cNvPr>
            <p:cNvSpPr txBox="1"/>
            <p:nvPr/>
          </p:nvSpPr>
          <p:spPr>
            <a:xfrm>
              <a:off x="1143810" y="2816533"/>
              <a:ext cx="652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6">
                      <a:lumMod val="75000"/>
                    </a:schemeClr>
                  </a:solidFill>
                </a:rPr>
                <a:t>Label</a:t>
              </a:r>
              <a:endParaRPr lang="en-CH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F01AF185-FFF9-7B25-A677-1C208FE4ADC2}"/>
                </a:ext>
              </a:extLst>
            </p:cNvPr>
            <p:cNvSpPr/>
            <p:nvPr/>
          </p:nvSpPr>
          <p:spPr>
            <a:xfrm>
              <a:off x="2109200" y="320728"/>
              <a:ext cx="1059380" cy="456800"/>
            </a:xfrm>
            <a:prstGeom prst="can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LLM Translator (O2)</a:t>
              </a:r>
            </a:p>
          </p:txBody>
        </p:sp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99446A58-B8A4-4551-0F4E-0C0CD81B1B5C}"/>
                </a:ext>
              </a:extLst>
            </p:cNvPr>
            <p:cNvSpPr/>
            <p:nvPr/>
          </p:nvSpPr>
          <p:spPr>
            <a:xfrm>
              <a:off x="5082865" y="262872"/>
              <a:ext cx="1052476" cy="456800"/>
            </a:xfrm>
            <a:prstGeom prst="can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RL Agent (O3)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ADE51F-DA09-2E7A-AE50-531386A09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331" y="604108"/>
              <a:ext cx="992869" cy="128864"/>
            </a:xfrm>
            <a:prstGeom prst="bentConnector3">
              <a:avLst>
                <a:gd name="adj1" fmla="val -235"/>
              </a:avLst>
            </a:prstGeom>
            <a:ln>
              <a:solidFill>
                <a:schemeClr val="accent6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9">
              <a:extLst>
                <a:ext uri="{FF2B5EF4-FFF2-40B4-BE49-F238E27FC236}">
                  <a16:creationId xmlns:a16="http://schemas.microsoft.com/office/drawing/2014/main" id="{C1048EFA-94BC-C597-D574-9EE3A3703B2E}"/>
                </a:ext>
              </a:extLst>
            </p:cNvPr>
            <p:cNvCxnSpPr>
              <a:cxnSpLocks/>
            </p:cNvCxnSpPr>
            <p:nvPr/>
          </p:nvCxnSpPr>
          <p:spPr>
            <a:xfrm>
              <a:off x="3184489" y="633145"/>
              <a:ext cx="1683205" cy="3087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EC7061-83F8-322F-603C-B85513FBDD8C}"/>
                </a:ext>
              </a:extLst>
            </p:cNvPr>
            <p:cNvSpPr txBox="1"/>
            <p:nvPr/>
          </p:nvSpPr>
          <p:spPr>
            <a:xfrm>
              <a:off x="3278528" y="310422"/>
              <a:ext cx="871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6">
                      <a:lumMod val="75000"/>
                    </a:schemeClr>
                  </a:solidFill>
                </a:rPr>
                <a:t>Translated test case</a:t>
              </a:r>
              <a:endParaRPr lang="en-CH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034199-E155-0B92-7F92-43EE595319AC}"/>
                    </a:ext>
                  </a:extLst>
                </p:cNvPr>
                <p:cNvSpPr txBox="1"/>
                <p:nvPr/>
              </p:nvSpPr>
              <p:spPr>
                <a:xfrm>
                  <a:off x="4145864" y="480532"/>
                  <a:ext cx="8758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r>
                    <a:rPr lang="en-CH" sz="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target event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034199-E155-0B92-7F92-43EE59531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864" y="480532"/>
                  <a:ext cx="875841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29">
              <a:extLst>
                <a:ext uri="{FF2B5EF4-FFF2-40B4-BE49-F238E27FC236}">
                  <a16:creationId xmlns:a16="http://schemas.microsoft.com/office/drawing/2014/main" id="{6A047B85-1D5D-F25F-05CD-8353EF013500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rot="10800000" flipV="1">
              <a:off x="4914145" y="491271"/>
              <a:ext cx="168720" cy="373095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65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15354</TotalTime>
  <Words>287</Words>
  <Application>Microsoft Macintosh PowerPoint</Application>
  <PresentationFormat>Custom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Terragni Valerio</dc:creator>
  <cp:lastModifiedBy>Mohebbi Ali</cp:lastModifiedBy>
  <cp:revision>97</cp:revision>
  <cp:lastPrinted>2022-10-11T10:16:54Z</cp:lastPrinted>
  <dcterms:created xsi:type="dcterms:W3CDTF">2020-10-09T14:25:12Z</dcterms:created>
  <dcterms:modified xsi:type="dcterms:W3CDTF">2024-01-19T12:08:20Z</dcterms:modified>
</cp:coreProperties>
</file>