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Moinfar" userId="8fe49b1059ae6a8d" providerId="LiveId" clId="{0A8ABFC1-BB02-45B4-B0AA-6F091C6E3F5B}"/>
    <pc:docChg chg="modSld">
      <pc:chgData name="Ali Moinfar" userId="8fe49b1059ae6a8d" providerId="LiveId" clId="{0A8ABFC1-BB02-45B4-B0AA-6F091C6E3F5B}" dt="2021-07-26T20:39:50.690" v="82" actId="20577"/>
      <pc:docMkLst>
        <pc:docMk/>
      </pc:docMkLst>
      <pc:sldChg chg="modSp mod">
        <pc:chgData name="Ali Moinfar" userId="8fe49b1059ae6a8d" providerId="LiveId" clId="{0A8ABFC1-BB02-45B4-B0AA-6F091C6E3F5B}" dt="2021-07-26T20:35:38.729" v="51" actId="20577"/>
        <pc:sldMkLst>
          <pc:docMk/>
          <pc:sldMk cId="263784652" sldId="258"/>
        </pc:sldMkLst>
        <pc:spChg chg="mod">
          <ac:chgData name="Ali Moinfar" userId="8fe49b1059ae6a8d" providerId="LiveId" clId="{0A8ABFC1-BB02-45B4-B0AA-6F091C6E3F5B}" dt="2021-07-26T20:30:47.811" v="40" actId="1036"/>
          <ac:spMkLst>
            <pc:docMk/>
            <pc:sldMk cId="263784652" sldId="258"/>
            <ac:spMk id="6" creationId="{E7472C81-5C31-44C8-BA7F-E9685DEA96A1}"/>
          </ac:spMkLst>
        </pc:spChg>
        <pc:spChg chg="mod">
          <ac:chgData name="Ali Moinfar" userId="8fe49b1059ae6a8d" providerId="LiveId" clId="{0A8ABFC1-BB02-45B4-B0AA-6F091C6E3F5B}" dt="2021-07-26T20:35:38.729" v="51" actId="20577"/>
          <ac:spMkLst>
            <pc:docMk/>
            <pc:sldMk cId="263784652" sldId="258"/>
            <ac:spMk id="10" creationId="{42C66C1C-49F4-4C90-BD4D-1701FF19ACEF}"/>
          </ac:spMkLst>
        </pc:spChg>
      </pc:sldChg>
      <pc:sldChg chg="modSp mod">
        <pc:chgData name="Ali Moinfar" userId="8fe49b1059ae6a8d" providerId="LiveId" clId="{0A8ABFC1-BB02-45B4-B0AA-6F091C6E3F5B}" dt="2021-07-26T20:39:50.690" v="82" actId="20577"/>
        <pc:sldMkLst>
          <pc:docMk/>
          <pc:sldMk cId="559202856" sldId="259"/>
        </pc:sldMkLst>
        <pc:spChg chg="mod">
          <ac:chgData name="Ali Moinfar" userId="8fe49b1059ae6a8d" providerId="LiveId" clId="{0A8ABFC1-BB02-45B4-B0AA-6F091C6E3F5B}" dt="2021-07-26T20:38:13.707" v="73" actId="20577"/>
          <ac:spMkLst>
            <pc:docMk/>
            <pc:sldMk cId="559202856" sldId="259"/>
            <ac:spMk id="2" creationId="{5E562972-3449-42D1-8185-B4BEFD52AB44}"/>
          </ac:spMkLst>
        </pc:spChg>
        <pc:spChg chg="mod">
          <ac:chgData name="Ali Moinfar" userId="8fe49b1059ae6a8d" providerId="LiveId" clId="{0A8ABFC1-BB02-45B4-B0AA-6F091C6E3F5B}" dt="2021-07-26T20:39:50.690" v="82" actId="20577"/>
          <ac:spMkLst>
            <pc:docMk/>
            <pc:sldMk cId="559202856" sldId="259"/>
            <ac:spMk id="6" creationId="{E7472C81-5C31-44C8-BA7F-E9685DEA96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955568"/>
          </a:xfrm>
        </p:spPr>
        <p:txBody>
          <a:bodyPr>
            <a:noAutofit/>
          </a:bodyPr>
          <a:lstStyle/>
          <a:p>
            <a:r>
              <a:rPr lang="en-US" dirty="0"/>
              <a:t>Application of data science in e-commerce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CBB14-C7D5-4240-A5CE-6F2739782383}"/>
              </a:ext>
            </a:extLst>
          </p:cNvPr>
          <p:cNvSpPr txBox="1"/>
          <p:nvPr/>
        </p:nvSpPr>
        <p:spPr>
          <a:xfrm>
            <a:off x="581191" y="1972442"/>
            <a:ext cx="10126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65359"/>
                </a:solidFill>
              </a:rPr>
              <a:t>Ali Moinfar</a:t>
            </a:r>
          </a:p>
          <a:p>
            <a:r>
              <a:rPr lang="en-US" dirty="0">
                <a:solidFill>
                  <a:srgbClr val="465359"/>
                </a:solidFill>
              </a:rPr>
              <a:t>Capstone Project Proposal </a:t>
            </a:r>
          </a:p>
          <a:p>
            <a:r>
              <a:rPr lang="en-US" dirty="0">
                <a:solidFill>
                  <a:srgbClr val="465359"/>
                </a:solidFill>
              </a:rPr>
              <a:t>The Data Incubator Fall 2021 Program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207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72C81-5C31-44C8-BA7F-E9685DEA96A1}"/>
              </a:ext>
            </a:extLst>
          </p:cNvPr>
          <p:cNvSpPr txBox="1"/>
          <p:nvPr/>
        </p:nvSpPr>
        <p:spPr>
          <a:xfrm>
            <a:off x="581192" y="1337885"/>
            <a:ext cx="1123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359"/>
                </a:solidFill>
              </a:rPr>
              <a:t>E-commerce (electronic commerce) is the activity of electronically buying or selling of products on online services or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359"/>
                </a:solidFill>
              </a:rPr>
              <a:t>Online shopping is one of the most popular online activities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359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465359"/>
                </a:solidFill>
                <a:effectLst/>
                <a:latin typeface="-apple-system"/>
              </a:rPr>
              <a:t>-commerce still has ample opportunities to expand, and 2020 gave us a glimpse of that growth potential.</a:t>
            </a:r>
          </a:p>
        </p:txBody>
      </p: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B7BA4F1-4265-4952-83E4-00C3BB0AD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2"/>
          <a:stretch/>
        </p:blipFill>
        <p:spPr>
          <a:xfrm>
            <a:off x="703898" y="3448050"/>
            <a:ext cx="4907706" cy="3016710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9DADA7-931A-4C2C-A488-C6A43A0B7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9" b="13113"/>
          <a:stretch/>
        </p:blipFill>
        <p:spPr bwMode="auto">
          <a:xfrm>
            <a:off x="6106555" y="3523256"/>
            <a:ext cx="5893904" cy="29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E102B-23AB-4637-86A6-BAA8E9853169}"/>
              </a:ext>
            </a:extLst>
          </p:cNvPr>
          <p:cNvSpPr txBox="1"/>
          <p:nvPr/>
        </p:nvSpPr>
        <p:spPr>
          <a:xfrm>
            <a:off x="6376420" y="2877143"/>
            <a:ext cx="53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65359"/>
                </a:solidFill>
              </a:rPr>
              <a:t>U.S. e-commerce penetration: </a:t>
            </a:r>
          </a:p>
          <a:p>
            <a:pPr algn="ctr"/>
            <a:r>
              <a:rPr lang="en-US" sz="1400" dirty="0">
                <a:solidFill>
                  <a:srgbClr val="465359"/>
                </a:solidFill>
              </a:rPr>
              <a:t>pre-COVID19 vs. post-COVID19 estimates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66C1C-49F4-4C90-BD4D-1701FF19ACEF}"/>
              </a:ext>
            </a:extLst>
          </p:cNvPr>
          <p:cNvSpPr txBox="1"/>
          <p:nvPr/>
        </p:nvSpPr>
        <p:spPr>
          <a:xfrm>
            <a:off x="1552270" y="2877143"/>
            <a:ext cx="321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65359"/>
                </a:solidFill>
              </a:rPr>
              <a:t>Retail e-commerce sales worldwide from 2014 to 2024 (in billion U.S. dollars)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B6D79-2D0A-47A9-8ECF-8BF6DCFA6CFE}"/>
              </a:ext>
            </a:extLst>
          </p:cNvPr>
          <p:cNvSpPr txBox="1"/>
          <p:nvPr/>
        </p:nvSpPr>
        <p:spPr>
          <a:xfrm>
            <a:off x="703898" y="6419680"/>
            <a:ext cx="1191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Statista.com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C690D-DA30-4413-AEAA-992614520515}"/>
              </a:ext>
            </a:extLst>
          </p:cNvPr>
          <p:cNvSpPr txBox="1"/>
          <p:nvPr/>
        </p:nvSpPr>
        <p:spPr>
          <a:xfrm>
            <a:off x="6229416" y="6419680"/>
            <a:ext cx="131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seekingalpha.com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20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applications in e-commerce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72C81-5C31-44C8-BA7F-E9685DEA96A1}"/>
              </a:ext>
            </a:extLst>
          </p:cNvPr>
          <p:cNvSpPr txBox="1"/>
          <p:nvPr/>
        </p:nvSpPr>
        <p:spPr>
          <a:xfrm>
            <a:off x="581192" y="1375985"/>
            <a:ext cx="11239131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Recommendation Engines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Market Basket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Customer Retention / Churn Model / Loyalty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Segmentation Analysis (customer </a:t>
            </a:r>
            <a:r>
              <a:rPr lang="en-US" sz="2000" dirty="0">
                <a:solidFill>
                  <a:srgbClr val="465359"/>
                </a:solidFill>
                <a:latin typeface="-apple-system"/>
              </a:rPr>
              <a:t>s</a:t>
            </a: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egmentation, market </a:t>
            </a:r>
            <a:r>
              <a:rPr lang="en-US" sz="2000" dirty="0">
                <a:solidFill>
                  <a:srgbClr val="465359"/>
                </a:solidFill>
                <a:latin typeface="-apple-system"/>
              </a:rPr>
              <a:t>s</a:t>
            </a: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egmentation)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Customer Sentiment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Pricing (demand, competitor analysis, optimization, real-time)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Fraud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Click-Through Rate (CTR)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Inventory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9"/>
                </a:solidFill>
                <a:effectLst/>
                <a:latin typeface="-apple-system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592028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{663CEBD8-2AF8-423A-9CF2-5341E90FB078}tf33552983_win32</Template>
  <TotalTime>456</TotalTime>
  <Words>162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Franklin Gothic Book</vt:lpstr>
      <vt:lpstr>Franklin Gothic Demi</vt:lpstr>
      <vt:lpstr>Wingdings 2</vt:lpstr>
      <vt:lpstr>DividendVTI</vt:lpstr>
      <vt:lpstr>Application of data science in e-commerce  </vt:lpstr>
      <vt:lpstr>E-commerce growth</vt:lpstr>
      <vt:lpstr>Data science applications in e-commerce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data science in e-commerce  </dc:title>
  <dc:creator>Ali Moinfar</dc:creator>
  <cp:lastModifiedBy>Ali Moinfar</cp:lastModifiedBy>
  <cp:revision>1</cp:revision>
  <dcterms:created xsi:type="dcterms:W3CDTF">2021-07-26T13:03:43Z</dcterms:created>
  <dcterms:modified xsi:type="dcterms:W3CDTF">2021-07-26T20:39:55Z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