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Hanken Grotesk Medium"/>
      <p:regular r:id="rId23"/>
      <p:bold r:id="rId24"/>
      <p:italic r:id="rId25"/>
      <p:boldItalic r:id="rId26"/>
    </p:embeddedFont>
    <p:embeddedFont>
      <p:font typeface="Figtree"/>
      <p:regular r:id="rId27"/>
      <p:bold r:id="rId28"/>
      <p:italic r:id="rId29"/>
      <p:boldItalic r:id="rId30"/>
    </p:embeddedFont>
    <p:embeddedFont>
      <p:font typeface="Figtree Black"/>
      <p:bold r:id="rId31"/>
      <p:boldItalic r:id="rId32"/>
    </p:embeddedFont>
    <p:embeddedFont>
      <p:font typeface="Hanken Grotesk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ankenGroteskMedium-bold.fntdata"/><Relationship Id="rId23" Type="http://schemas.openxmlformats.org/officeDocument/2006/relationships/font" Target="fonts/HankenGrotesk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ankenGroteskMedium-boldItalic.fntdata"/><Relationship Id="rId25" Type="http://schemas.openxmlformats.org/officeDocument/2006/relationships/font" Target="fonts/HankenGroteskMedium-italic.fntdata"/><Relationship Id="rId28" Type="http://schemas.openxmlformats.org/officeDocument/2006/relationships/font" Target="fonts/Figtree-bold.fntdata"/><Relationship Id="rId27" Type="http://schemas.openxmlformats.org/officeDocument/2006/relationships/font" Target="fonts/Figtre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gtre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gtreeBlack-bold.fntdata"/><Relationship Id="rId30" Type="http://schemas.openxmlformats.org/officeDocument/2006/relationships/font" Target="fonts/Figtree-boldItalic.fntdata"/><Relationship Id="rId11" Type="http://schemas.openxmlformats.org/officeDocument/2006/relationships/slide" Target="slides/slide6.xml"/><Relationship Id="rId33" Type="http://schemas.openxmlformats.org/officeDocument/2006/relationships/font" Target="fonts/HankenGrotesk-regular.fntdata"/><Relationship Id="rId10" Type="http://schemas.openxmlformats.org/officeDocument/2006/relationships/slide" Target="slides/slide5.xml"/><Relationship Id="rId32" Type="http://schemas.openxmlformats.org/officeDocument/2006/relationships/font" Target="fonts/FigtreeBlack-boldItalic.fntdata"/><Relationship Id="rId13" Type="http://schemas.openxmlformats.org/officeDocument/2006/relationships/slide" Target="slides/slide8.xml"/><Relationship Id="rId35" Type="http://schemas.openxmlformats.org/officeDocument/2006/relationships/font" Target="fonts/HankenGrotesk-italic.fntdata"/><Relationship Id="rId12" Type="http://schemas.openxmlformats.org/officeDocument/2006/relationships/slide" Target="slides/slide7.xml"/><Relationship Id="rId34" Type="http://schemas.openxmlformats.org/officeDocument/2006/relationships/font" Target="fonts/HankenGrotesk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HankenGrotesk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129d08b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129d08b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d5bc9a0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d5bc9a0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Britt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'file_0079.png'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12753e9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12753e9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Britt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'file_0450.png’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129d08b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129d08b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'file_1063.png'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12753e9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212753e9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Britt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12753e9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12753e9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Britt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d107ea033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d107ea033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212753e9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212753e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d107ea03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d107ea03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12753e9c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12753e9c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12753e9c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12753e9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d107ea033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d107ea033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d5bc9a0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d5bc9a0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12753e9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12753e9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d5bc9a0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d5bc9a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d107ea033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d107ea033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816563"/>
            <a:ext cx="5897400" cy="25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Gliomas: Using Computer Vision to Find Brain Tumors in MRI Scans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344053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Britt, Vaisnavii, and Lane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Training</a:t>
            </a:r>
            <a:endParaRPr/>
          </a:p>
        </p:txBody>
      </p:sp>
      <p:pic>
        <p:nvPicPr>
          <p:cNvPr id="343" name="Google Shape;3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00" y="1017726"/>
            <a:ext cx="7799949" cy="357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Test 1</a:t>
            </a:r>
            <a:endParaRPr/>
          </a:p>
        </p:txBody>
      </p:sp>
      <p:grpSp>
        <p:nvGrpSpPr>
          <p:cNvPr id="349" name="Google Shape;349;p40"/>
          <p:cNvGrpSpPr/>
          <p:nvPr/>
        </p:nvGrpSpPr>
        <p:grpSpPr>
          <a:xfrm>
            <a:off x="5174786" y="500752"/>
            <a:ext cx="3529113" cy="1617730"/>
            <a:chOff x="4810825" y="524250"/>
            <a:chExt cx="3981400" cy="1908601"/>
          </a:xfrm>
        </p:grpSpPr>
        <p:pic>
          <p:nvPicPr>
            <p:cNvPr id="350" name="Google Shape;350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10825" y="524250"/>
              <a:ext cx="1908601" cy="1908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83625" y="524250"/>
              <a:ext cx="1908600" cy="190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Google Shape;352;p40"/>
          <p:cNvGrpSpPr/>
          <p:nvPr/>
        </p:nvGrpSpPr>
        <p:grpSpPr>
          <a:xfrm>
            <a:off x="5721275" y="2118475"/>
            <a:ext cx="2582075" cy="371100"/>
            <a:chOff x="5721275" y="2118475"/>
            <a:chExt cx="2582075" cy="371100"/>
          </a:xfrm>
        </p:grpSpPr>
        <p:sp>
          <p:nvSpPr>
            <p:cNvPr id="353" name="Google Shape;353;p40"/>
            <p:cNvSpPr txBox="1"/>
            <p:nvPr/>
          </p:nvSpPr>
          <p:spPr>
            <a:xfrm>
              <a:off x="5721275" y="2118475"/>
              <a:ext cx="7164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gtree"/>
                  <a:ea typeface="Figtree"/>
                  <a:cs typeface="Figtree"/>
                  <a:sym typeface="Figtree"/>
                </a:rPr>
                <a:t>Image</a:t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54" name="Google Shape;354;p40"/>
            <p:cNvSpPr txBox="1"/>
            <p:nvPr/>
          </p:nvSpPr>
          <p:spPr>
            <a:xfrm>
              <a:off x="7586950" y="2118475"/>
              <a:ext cx="7164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gtree"/>
                  <a:ea typeface="Figtree"/>
                  <a:cs typeface="Figtree"/>
                  <a:sym typeface="Figtree"/>
                </a:rPr>
                <a:t>Mask</a:t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pic>
        <p:nvPicPr>
          <p:cNvPr id="355" name="Google Shape;35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3025" y="2489575"/>
            <a:ext cx="4267200" cy="2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720000" y="1215750"/>
            <a:ext cx="35292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All of the pixels in the image are counted as background (labelled in purple)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Could not identify the tumor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Test 2</a:t>
            </a:r>
            <a:endParaRPr/>
          </a:p>
        </p:txBody>
      </p:sp>
      <p:grpSp>
        <p:nvGrpSpPr>
          <p:cNvPr id="362" name="Google Shape;362;p41"/>
          <p:cNvGrpSpPr/>
          <p:nvPr/>
        </p:nvGrpSpPr>
        <p:grpSpPr>
          <a:xfrm>
            <a:off x="5174775" y="500750"/>
            <a:ext cx="3529125" cy="1617732"/>
            <a:chOff x="5174775" y="500750"/>
            <a:chExt cx="3529125" cy="1617732"/>
          </a:xfrm>
        </p:grpSpPr>
        <p:grpSp>
          <p:nvGrpSpPr>
            <p:cNvPr id="363" name="Google Shape;363;p41"/>
            <p:cNvGrpSpPr/>
            <p:nvPr/>
          </p:nvGrpSpPr>
          <p:grpSpPr>
            <a:xfrm>
              <a:off x="5174786" y="500752"/>
              <a:ext cx="3529113" cy="1617730"/>
              <a:chOff x="4810825" y="524250"/>
              <a:chExt cx="3981400" cy="1908601"/>
            </a:xfrm>
          </p:grpSpPr>
          <p:pic>
            <p:nvPicPr>
              <p:cNvPr id="364" name="Google Shape;364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810825" y="524250"/>
                <a:ext cx="1908601" cy="19086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Google Shape;365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883625" y="524250"/>
                <a:ext cx="1908600" cy="1908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6" name="Google Shape;366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74775" y="500750"/>
              <a:ext cx="1685575" cy="161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18325" y="500750"/>
              <a:ext cx="1685575" cy="1617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41"/>
          <p:cNvGrpSpPr/>
          <p:nvPr/>
        </p:nvGrpSpPr>
        <p:grpSpPr>
          <a:xfrm>
            <a:off x="5721275" y="2118475"/>
            <a:ext cx="2582075" cy="371100"/>
            <a:chOff x="5721275" y="2118475"/>
            <a:chExt cx="2582075" cy="371100"/>
          </a:xfrm>
        </p:grpSpPr>
        <p:sp>
          <p:nvSpPr>
            <p:cNvPr id="369" name="Google Shape;369;p41"/>
            <p:cNvSpPr txBox="1"/>
            <p:nvPr/>
          </p:nvSpPr>
          <p:spPr>
            <a:xfrm>
              <a:off x="5721275" y="2118475"/>
              <a:ext cx="7164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gtree"/>
                  <a:ea typeface="Figtree"/>
                  <a:cs typeface="Figtree"/>
                  <a:sym typeface="Figtree"/>
                </a:rPr>
                <a:t>Image</a:t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70" name="Google Shape;370;p41"/>
            <p:cNvSpPr txBox="1"/>
            <p:nvPr/>
          </p:nvSpPr>
          <p:spPr>
            <a:xfrm>
              <a:off x="7586950" y="2118475"/>
              <a:ext cx="7164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gtree"/>
                  <a:ea typeface="Figtree"/>
                  <a:cs typeface="Figtree"/>
                  <a:sym typeface="Figtree"/>
                </a:rPr>
                <a:t>Mask</a:t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pic>
        <p:nvPicPr>
          <p:cNvPr id="371" name="Google Shape;37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3025" y="2489575"/>
            <a:ext cx="4267200" cy="2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720000" y="1215750"/>
            <a:ext cx="35292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All of the pixels in the image are counted as background (labelled in purple)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Could not identify the tumor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Test 3</a:t>
            </a:r>
            <a:endParaRPr/>
          </a:p>
        </p:txBody>
      </p:sp>
      <p:grpSp>
        <p:nvGrpSpPr>
          <p:cNvPr id="378" name="Google Shape;378;p42"/>
          <p:cNvGrpSpPr/>
          <p:nvPr/>
        </p:nvGrpSpPr>
        <p:grpSpPr>
          <a:xfrm>
            <a:off x="5174775" y="500750"/>
            <a:ext cx="3529125" cy="1617732"/>
            <a:chOff x="5174775" y="500750"/>
            <a:chExt cx="3529125" cy="1617732"/>
          </a:xfrm>
        </p:grpSpPr>
        <p:grpSp>
          <p:nvGrpSpPr>
            <p:cNvPr id="379" name="Google Shape;379;p42"/>
            <p:cNvGrpSpPr/>
            <p:nvPr/>
          </p:nvGrpSpPr>
          <p:grpSpPr>
            <a:xfrm>
              <a:off x="5174786" y="500752"/>
              <a:ext cx="3529113" cy="1617730"/>
              <a:chOff x="4810825" y="524250"/>
              <a:chExt cx="3981400" cy="1908601"/>
            </a:xfrm>
          </p:grpSpPr>
          <p:pic>
            <p:nvPicPr>
              <p:cNvPr id="380" name="Google Shape;380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810825" y="524250"/>
                <a:ext cx="1908601" cy="19086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1" name="Google Shape;381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883625" y="524250"/>
                <a:ext cx="1908600" cy="1908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2" name="Google Shape;382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74775" y="500750"/>
              <a:ext cx="1685575" cy="161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18325" y="500750"/>
              <a:ext cx="1685575" cy="1617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" name="Google Shape;384;p42"/>
          <p:cNvGrpSpPr/>
          <p:nvPr/>
        </p:nvGrpSpPr>
        <p:grpSpPr>
          <a:xfrm>
            <a:off x="5721275" y="2118475"/>
            <a:ext cx="2582075" cy="371100"/>
            <a:chOff x="5721275" y="2118475"/>
            <a:chExt cx="2582075" cy="371100"/>
          </a:xfrm>
        </p:grpSpPr>
        <p:sp>
          <p:nvSpPr>
            <p:cNvPr id="385" name="Google Shape;385;p42"/>
            <p:cNvSpPr txBox="1"/>
            <p:nvPr/>
          </p:nvSpPr>
          <p:spPr>
            <a:xfrm>
              <a:off x="5721275" y="2118475"/>
              <a:ext cx="7164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gtree"/>
                  <a:ea typeface="Figtree"/>
                  <a:cs typeface="Figtree"/>
                  <a:sym typeface="Figtree"/>
                </a:rPr>
                <a:t>Image</a:t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86" name="Google Shape;386;p42"/>
            <p:cNvSpPr txBox="1"/>
            <p:nvPr/>
          </p:nvSpPr>
          <p:spPr>
            <a:xfrm>
              <a:off x="7586950" y="2118475"/>
              <a:ext cx="7164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gtree"/>
                  <a:ea typeface="Figtree"/>
                  <a:cs typeface="Figtree"/>
                  <a:sym typeface="Figtree"/>
                </a:rPr>
                <a:t>Mask</a:t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pic>
        <p:nvPicPr>
          <p:cNvPr id="387" name="Google Shape;38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3025" y="2489575"/>
            <a:ext cx="4267200" cy="2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720000" y="1215750"/>
            <a:ext cx="35292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All of the pixels in the image are counted as background (labelled in purple)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Could not identify the tumor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type="title"/>
          </p:nvPr>
        </p:nvSpPr>
        <p:spPr>
          <a:xfrm>
            <a:off x="1216475" y="1977150"/>
            <a:ext cx="50676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94" name="Google Shape;394;p43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00" name="Google Shape;400;p44"/>
          <p:cNvSpPr txBox="1"/>
          <p:nvPr>
            <p:ph idx="1" type="body"/>
          </p:nvPr>
        </p:nvSpPr>
        <p:spPr>
          <a:xfrm>
            <a:off x="497100" y="1111675"/>
            <a:ext cx="81498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the model failed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Too many background pixels in the masks led to too much weight being placed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Leads to all pixels being classified as background when some should be </a:t>
            </a:r>
            <a:r>
              <a:rPr lang="en"/>
              <a:t>identified</a:t>
            </a:r>
            <a:r>
              <a:rPr lang="en"/>
              <a:t> as a tumor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Weighted 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Multiple foreground by large constant and background by very small constant</a:t>
            </a:r>
            <a:endParaRPr/>
          </a:p>
        </p:txBody>
      </p:sp>
      <p:grpSp>
        <p:nvGrpSpPr>
          <p:cNvPr id="401" name="Google Shape;401;p44"/>
          <p:cNvGrpSpPr/>
          <p:nvPr/>
        </p:nvGrpSpPr>
        <p:grpSpPr>
          <a:xfrm>
            <a:off x="377883" y="2019795"/>
            <a:ext cx="8388230" cy="1525347"/>
            <a:chOff x="431295" y="2019795"/>
            <a:chExt cx="8388230" cy="1525347"/>
          </a:xfrm>
        </p:grpSpPr>
        <p:pic>
          <p:nvPicPr>
            <p:cNvPr id="402" name="Google Shape;402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295" y="2023095"/>
              <a:ext cx="1449950" cy="151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44"/>
            <p:cNvPicPr preferRelativeResize="0"/>
            <p:nvPr/>
          </p:nvPicPr>
          <p:blipFill rotWithShape="1">
            <a:blip r:embed="rId4">
              <a:alphaModFix/>
            </a:blip>
            <a:srcRect b="0" l="0" r="6041" t="0"/>
            <a:stretch/>
          </p:blipFill>
          <p:spPr>
            <a:xfrm>
              <a:off x="2157300" y="2023100"/>
              <a:ext cx="1449950" cy="151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3288" y="2023100"/>
              <a:ext cx="1484233" cy="151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43575" y="2022475"/>
              <a:ext cx="1484235" cy="15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369575" y="2019795"/>
              <a:ext cx="1449950" cy="15253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Thank You!</a:t>
            </a:r>
            <a:endParaRPr sz="5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417" name="Google Shape;417;p46"/>
          <p:cNvSpPr txBox="1"/>
          <p:nvPr>
            <p:ph idx="4294967295" type="body"/>
          </p:nvPr>
        </p:nvSpPr>
        <p:spPr>
          <a:xfrm>
            <a:off x="720000" y="2494200"/>
            <a:ext cx="77040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Vaisnavii</a:t>
            </a:r>
            <a:r>
              <a:rPr lang="en"/>
              <a:t>: </a:t>
            </a:r>
            <a:r>
              <a:rPr lang="en"/>
              <a:t>Inference</a:t>
            </a:r>
            <a:r>
              <a:rPr lang="en"/>
              <a:t> using pre-trained models, and slides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Britt: training model, testing model, results, slides (results, conclusion)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Lane: pre-processing data, slides: pre-processing through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216475" y="1324950"/>
            <a:ext cx="5067600" cy="24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Dataset and Pre-processing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1216475" y="1977150"/>
            <a:ext cx="50676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95" name="Google Shape;295;p3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720000" y="445025"/>
            <a:ext cx="18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720000" y="1215750"/>
            <a:ext cx="53325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The LGG MRI Segmentation dataset on Kaggle addresses the problem of segmenting brain tumors, specifically Low-Grade Gliomas (LGG), from MRI scans.</a:t>
            </a:r>
            <a:endParaRPr sz="1600">
              <a:solidFill>
                <a:srgbClr val="000000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anken Grotesk Medium"/>
              <a:buChar char="●"/>
            </a:pPr>
            <a:r>
              <a:rPr lang="en" sz="1600">
                <a:solidFill>
                  <a:srgbClr val="000000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To develop models that can automatically identify and segment regions of brain tumors from MRI images. This segmentation helps radiologists and medical professionals in diagnosing and tracking the progression of low-grade gliomas.</a:t>
            </a:r>
            <a:endParaRPr sz="1600">
              <a:solidFill>
                <a:srgbClr val="000000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00" y="603110"/>
            <a:ext cx="1850501" cy="185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200" y="2682450"/>
            <a:ext cx="1850500" cy="1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1216475" y="1977150"/>
            <a:ext cx="50676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09" name="Google Shape;309;p34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720000" y="1017725"/>
            <a:ext cx="77040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Original Dataset: 7860 files (3930 images and 3930 masks)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Divided by patient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Each patient has multiple different scans as images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different slices of the brain and tumor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Training set: 876 images and 876 masks ~70% of the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patients chosen to reduce the size of 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Testing set: 217 images and 217 masks ~ 30% of the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patients chosen to reduce the size of the dataset</a:t>
            </a:r>
            <a:endParaRPr/>
          </a:p>
        </p:txBody>
      </p:sp>
      <p:pic>
        <p:nvPicPr>
          <p:cNvPr id="316" name="Google Shape;3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13" y="2141901"/>
            <a:ext cx="7612177" cy="10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1227275" y="1501700"/>
            <a:ext cx="5067600" cy="24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(pre-processing slides)</a:t>
            </a:r>
            <a:endParaRPr/>
          </a:p>
        </p:txBody>
      </p:sp>
      <p:sp>
        <p:nvSpPr>
          <p:cNvPr id="322" name="Google Shape;322;p36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465125" y="1222975"/>
            <a:ext cx="56733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Using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/>
              <a:t>Separate</a:t>
            </a:r>
            <a:r>
              <a:rPr lang="en"/>
              <a:t> into images and masks for each patient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Originally each patient folder contained all images and masks together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/>
              <a:t>Take only the middle 50% of the images for each patient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/>
              <a:t>Combine all images and masks folders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/>
              <a:t>Rename files to have consistent names in each folder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(ie: file_1.png for both images and masks)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/>
              <a:t>Split into a train/test </a:t>
            </a:r>
            <a:endParaRPr/>
          </a:p>
        </p:txBody>
      </p:sp>
      <p:pic>
        <p:nvPicPr>
          <p:cNvPr id="329" name="Google Shape;3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338" y="2796975"/>
            <a:ext cx="2070675" cy="165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37"/>
          <p:cNvCxnSpPr>
            <a:stCxn id="331" idx="2"/>
            <a:endCxn id="329" idx="0"/>
          </p:cNvCxnSpPr>
          <p:nvPr/>
        </p:nvCxnSpPr>
        <p:spPr>
          <a:xfrm>
            <a:off x="7300675" y="2307075"/>
            <a:ext cx="0" cy="48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1" name="Google Shape;3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575" y="445025"/>
            <a:ext cx="2002200" cy="18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1216475" y="1977150"/>
            <a:ext cx="50676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7" name="Google Shape;337;p38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