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9" r:id="rId6"/>
    <p:sldId id="270" r:id="rId7"/>
    <p:sldId id="271" r:id="rId8"/>
    <p:sldId id="272" r:id="rId9"/>
    <p:sldId id="273" r:id="rId10"/>
    <p:sldId id="274" r:id="rId11"/>
    <p:sldId id="275" r:id="rId12"/>
    <p:sldId id="280" r:id="rId13"/>
    <p:sldId id="281" r:id="rId14"/>
    <p:sldId id="282" r:id="rId15"/>
    <p:sldId id="283" r:id="rId16"/>
    <p:sldId id="284" r:id="rId17"/>
    <p:sldId id="285" r:id="rId18"/>
    <p:sldId id="286" r:id="rId19"/>
    <p:sldId id="276" r:id="rId20"/>
    <p:sldId id="279" r:id="rId21"/>
    <p:sldId id="277" r:id="rId22"/>
    <p:sldId id="259" r:id="rId23"/>
    <p:sldId id="260" r:id="rId24"/>
    <p:sldId id="261" r:id="rId25"/>
    <p:sldId id="262" r:id="rId26"/>
    <p:sldId id="263" r:id="rId27"/>
    <p:sldId id="264" r:id="rId28"/>
    <p:sldId id="265" r:id="rId29"/>
    <p:sldId id="26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7C77165-94DD-4C56-8E9F-AE7E7E08558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B810C3-E26D-4507-9D1B-9FF15B3DD1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25058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01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55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394796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0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271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076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49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278436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22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FB810C3-E26D-4507-9D1B-9FF15B3DD1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303955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FB810C3-E26D-4507-9D1B-9FF15B3DD19C}"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77165-94DD-4C56-8E9F-AE7E7E08558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652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FB810C3-E26D-4507-9D1B-9FF15B3DD19C}"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77165-94DD-4C56-8E9F-AE7E7E08558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38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10C3-E26D-4507-9D1B-9FF15B3DD19C}"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341759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B810C3-E26D-4507-9D1B-9FF15B3DD1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73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B810C3-E26D-4507-9D1B-9FF15B3DD19C}"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259039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B810C3-E26D-4507-9D1B-9FF15B3DD19C}" type="datetimeFigureOut">
              <a:rPr lang="en-US" smtClean="0"/>
              <a:t>8/22/2023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C77165-94DD-4C56-8E9F-AE7E7E085583}" type="slidenum">
              <a:rPr lang="en-US" smtClean="0"/>
              <a:t>‹#›</a:t>
            </a:fld>
            <a:endParaRPr lang="en-US"/>
          </a:p>
        </p:txBody>
      </p:sp>
    </p:spTree>
    <p:extLst>
      <p:ext uri="{BB962C8B-B14F-4D97-AF65-F5344CB8AC3E}">
        <p14:creationId xmlns:p14="http://schemas.microsoft.com/office/powerpoint/2010/main" val="1343538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55005" y="1301261"/>
            <a:ext cx="6815669" cy="1768884"/>
          </a:xfrm>
        </p:spPr>
        <p:txBody>
          <a:bodyPr>
            <a:normAutofit/>
          </a:bodyPr>
          <a:lstStyle/>
          <a:p>
            <a:r>
              <a:rPr lang="en-GB" dirty="0"/>
              <a:t>Stock Price Prediction using Machine Learning</a:t>
            </a:r>
            <a:endParaRPr lang="en-US"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754" y="3070145"/>
            <a:ext cx="7535008" cy="2284370"/>
          </a:xfrm>
          <a:prstGeom prst="rect">
            <a:avLst/>
          </a:prstGeom>
        </p:spPr>
      </p:pic>
    </p:spTree>
    <p:extLst>
      <p:ext uri="{BB962C8B-B14F-4D97-AF65-F5344CB8AC3E}">
        <p14:creationId xmlns:p14="http://schemas.microsoft.com/office/powerpoint/2010/main" val="2363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1293" y="208409"/>
            <a:ext cx="9601196" cy="1303867"/>
          </a:xfrm>
        </p:spPr>
        <p:txBody>
          <a:bodyPr/>
          <a:lstStyle/>
          <a:p>
            <a:r>
              <a:rPr lang="en-GB" b="1" dirty="0"/>
              <a:t>Model Selection</a:t>
            </a:r>
            <a:endParaRPr lang="en-GB" dirty="0"/>
          </a:p>
        </p:txBody>
      </p:sp>
      <p:sp>
        <p:nvSpPr>
          <p:cNvPr id="3" name="Объект 2"/>
          <p:cNvSpPr>
            <a:spLocks noGrp="1"/>
          </p:cNvSpPr>
          <p:nvPr>
            <p:ph idx="1"/>
          </p:nvPr>
        </p:nvSpPr>
        <p:spPr>
          <a:xfrm>
            <a:off x="650630" y="975948"/>
            <a:ext cx="10665069" cy="4853353"/>
          </a:xfrm>
        </p:spPr>
        <p:txBody>
          <a:bodyPr>
            <a:noAutofit/>
          </a:bodyPr>
          <a:lstStyle/>
          <a:p>
            <a:pPr marL="342900" indent="-342900">
              <a:buFont typeface="+mj-lt"/>
              <a:buAutoNum type="arabicPeriod"/>
            </a:pPr>
            <a:r>
              <a:rPr lang="en-GB" sz="1600" b="1" dirty="0" smtClean="0"/>
              <a:t>Introducing </a:t>
            </a:r>
            <a:r>
              <a:rPr lang="en-GB" sz="1600" b="1" dirty="0"/>
              <a:t>Machine Learning Models:</a:t>
            </a:r>
            <a:endParaRPr lang="en-GB" sz="1600" dirty="0"/>
          </a:p>
          <a:p>
            <a:pPr lvl="1"/>
            <a:r>
              <a:rPr lang="en-GB" sz="1400" dirty="0"/>
              <a:t>Machine learning models are algorithms that learn patterns from data to make predictions or decisions.</a:t>
            </a:r>
          </a:p>
          <a:p>
            <a:pPr lvl="1"/>
            <a:r>
              <a:rPr lang="en-GB" sz="1400" dirty="0"/>
              <a:t>They play a pivotal role in our journey to predict stock prices.</a:t>
            </a:r>
          </a:p>
          <a:p>
            <a:pPr marL="342900" indent="-342900">
              <a:buFont typeface="+mj-lt"/>
              <a:buAutoNum type="arabicPeriod"/>
            </a:pPr>
            <a:r>
              <a:rPr lang="en-GB" sz="1600" b="1" dirty="0"/>
              <a:t>Exploring Model Choices:</a:t>
            </a:r>
            <a:endParaRPr lang="en-GB" sz="1600" dirty="0"/>
          </a:p>
          <a:p>
            <a:pPr lvl="1"/>
            <a:r>
              <a:rPr lang="en-GB" sz="1400" dirty="0"/>
              <a:t>Our project involves experimenting with diverse models to uncover their strengths and limitations.</a:t>
            </a:r>
          </a:p>
          <a:p>
            <a:pPr lvl="1"/>
            <a:r>
              <a:rPr lang="en-GB" sz="1400" dirty="0"/>
              <a:t>Notable models include Linear Regression, which provides a baseline, and advanced options like Neural Networks for capturing intricate patterns.</a:t>
            </a:r>
          </a:p>
          <a:p>
            <a:pPr marL="342900" indent="-342900">
              <a:buFont typeface="+mj-lt"/>
              <a:buAutoNum type="arabicPeriod"/>
            </a:pPr>
            <a:r>
              <a:rPr lang="en-GB" sz="1600" b="1" dirty="0"/>
              <a:t>Linear Regression:</a:t>
            </a:r>
            <a:endParaRPr lang="en-GB" sz="1600" dirty="0"/>
          </a:p>
          <a:p>
            <a:pPr lvl="1"/>
            <a:r>
              <a:rPr lang="en-GB" sz="1400" dirty="0"/>
              <a:t>A fundamental model to establish a starting point.</a:t>
            </a:r>
          </a:p>
          <a:p>
            <a:pPr lvl="1"/>
            <a:r>
              <a:rPr lang="en-GB" sz="1400" dirty="0"/>
              <a:t>Utilizes relationships between features and target to make predictions.</a:t>
            </a:r>
          </a:p>
          <a:p>
            <a:pPr marL="342900" indent="-342900">
              <a:buFont typeface="+mj-lt"/>
              <a:buAutoNum type="arabicPeriod"/>
            </a:pPr>
            <a:r>
              <a:rPr lang="en-GB" sz="1600" b="1" dirty="0"/>
              <a:t>Neural Networks:</a:t>
            </a:r>
            <a:endParaRPr lang="en-GB" sz="1600" dirty="0"/>
          </a:p>
          <a:p>
            <a:pPr lvl="1"/>
            <a:r>
              <a:rPr lang="en-GB" sz="1400" dirty="0"/>
              <a:t>A sophisticated model inspired by the human brain's neural structure.</a:t>
            </a:r>
          </a:p>
          <a:p>
            <a:pPr lvl="1"/>
            <a:r>
              <a:rPr lang="en-GB" sz="1400" dirty="0"/>
              <a:t>Capable of capturing complex relationships, particularly useful for time-series data like stock prices.</a:t>
            </a:r>
          </a:p>
          <a:p>
            <a:pPr marL="342900" indent="-342900">
              <a:buFont typeface="+mj-lt"/>
              <a:buAutoNum type="arabicPeriod"/>
            </a:pPr>
            <a:r>
              <a:rPr lang="en-GB" sz="1600" b="1" dirty="0"/>
              <a:t>Random Forests (optional):</a:t>
            </a:r>
            <a:endParaRPr lang="en-GB" sz="1600" dirty="0"/>
          </a:p>
          <a:p>
            <a:pPr lvl="1"/>
            <a:r>
              <a:rPr lang="en-GB" sz="1400" dirty="0"/>
              <a:t>Ensemble model that combines multiple decision trees.</a:t>
            </a:r>
          </a:p>
          <a:p>
            <a:pPr lvl="1"/>
            <a:r>
              <a:rPr lang="en-GB" sz="1400" dirty="0"/>
              <a:t>Robust for handling various types of data and capturing non-linear relationships.</a:t>
            </a:r>
          </a:p>
        </p:txBody>
      </p:sp>
    </p:spTree>
    <p:extLst>
      <p:ext uri="{BB962C8B-B14F-4D97-AF65-F5344CB8AC3E}">
        <p14:creationId xmlns:p14="http://schemas.microsoft.com/office/powerpoint/2010/main" val="179752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9218" y="243578"/>
            <a:ext cx="9601196" cy="1303867"/>
          </a:xfrm>
        </p:spPr>
        <p:txBody>
          <a:bodyPr/>
          <a:lstStyle/>
          <a:p>
            <a:r>
              <a:rPr lang="en-US" b="1" dirty="0"/>
              <a:t>Model Training</a:t>
            </a:r>
            <a:endParaRPr lang="en-US" dirty="0"/>
          </a:p>
        </p:txBody>
      </p:sp>
      <p:sp>
        <p:nvSpPr>
          <p:cNvPr id="3" name="Объект 2"/>
          <p:cNvSpPr>
            <a:spLocks noGrp="1"/>
          </p:cNvSpPr>
          <p:nvPr>
            <p:ph idx="1"/>
          </p:nvPr>
        </p:nvSpPr>
        <p:spPr>
          <a:xfrm>
            <a:off x="782516" y="1167747"/>
            <a:ext cx="5424854" cy="4969284"/>
          </a:xfrm>
        </p:spPr>
        <p:txBody>
          <a:bodyPr>
            <a:normAutofit/>
          </a:bodyPr>
          <a:lstStyle/>
          <a:p>
            <a:r>
              <a:rPr lang="en-GB" b="1" dirty="0"/>
              <a:t>Understanding Model Training:</a:t>
            </a:r>
            <a:endParaRPr lang="en-GB" dirty="0"/>
          </a:p>
          <a:p>
            <a:pPr lvl="1"/>
            <a:r>
              <a:rPr lang="en-GB" dirty="0"/>
              <a:t>Training a machine learning model involves feeding it with historical data to learn patterns.</a:t>
            </a:r>
          </a:p>
          <a:p>
            <a:pPr lvl="1"/>
            <a:r>
              <a:rPr lang="en-GB" dirty="0"/>
              <a:t>Through iterative optimization, the model adjusts its parameters to minimize prediction errors.</a:t>
            </a:r>
          </a:p>
          <a:p>
            <a:r>
              <a:rPr lang="en-GB" b="1" dirty="0"/>
              <a:t>Tools and Libraries:</a:t>
            </a:r>
            <a:endParaRPr lang="en-GB" dirty="0"/>
          </a:p>
          <a:p>
            <a:pPr lvl="1"/>
            <a:r>
              <a:rPr lang="en-GB" dirty="0"/>
              <a:t>We'll leverage popular tools and libraries such as Python and </a:t>
            </a:r>
            <a:r>
              <a:rPr lang="en-US" dirty="0" err="1"/>
              <a:t>Keras</a:t>
            </a:r>
            <a:r>
              <a:rPr lang="en-US" dirty="0"/>
              <a:t> for building and training neural </a:t>
            </a:r>
            <a:r>
              <a:rPr lang="en-US" dirty="0" smtClean="0"/>
              <a:t>networks</a:t>
            </a:r>
            <a:endParaRPr lang="en-GB" dirty="0"/>
          </a:p>
          <a:p>
            <a:pPr lvl="1"/>
            <a:r>
              <a:rPr lang="en-GB" dirty="0"/>
              <a:t>These platforms provide a range of algorithms for model training and evaluation.</a:t>
            </a:r>
          </a:p>
          <a:p>
            <a:endParaRPr lang="en-US" sz="18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370" y="1167747"/>
            <a:ext cx="5398476" cy="4999690"/>
          </a:xfrm>
          <a:prstGeom prst="rect">
            <a:avLst/>
          </a:prstGeom>
        </p:spPr>
      </p:pic>
    </p:spTree>
    <p:extLst>
      <p:ext uri="{BB962C8B-B14F-4D97-AF65-F5344CB8AC3E}">
        <p14:creationId xmlns:p14="http://schemas.microsoft.com/office/powerpoint/2010/main" val="94554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4917" y="287539"/>
            <a:ext cx="9601196" cy="1303867"/>
          </a:xfrm>
        </p:spPr>
        <p:txBody>
          <a:bodyPr/>
          <a:lstStyle/>
          <a:p>
            <a:r>
              <a:rPr lang="en-US" b="1" dirty="0"/>
              <a:t>Model Evaluation</a:t>
            </a:r>
            <a:endParaRPr lang="en-US" dirty="0"/>
          </a:p>
        </p:txBody>
      </p:sp>
      <p:sp>
        <p:nvSpPr>
          <p:cNvPr id="3" name="Объект 2"/>
          <p:cNvSpPr>
            <a:spLocks noGrp="1"/>
          </p:cNvSpPr>
          <p:nvPr>
            <p:ph idx="1"/>
          </p:nvPr>
        </p:nvSpPr>
        <p:spPr>
          <a:xfrm>
            <a:off x="1040424" y="1440309"/>
            <a:ext cx="9601196" cy="3318936"/>
          </a:xfrm>
        </p:spPr>
        <p:txBody>
          <a:bodyPr>
            <a:noAutofit/>
          </a:bodyPr>
          <a:lstStyle/>
          <a:p>
            <a:r>
              <a:rPr lang="en-US" b="1" dirty="0"/>
              <a:t>Metrics for Model Performance:</a:t>
            </a:r>
            <a:endParaRPr lang="en-US" dirty="0"/>
          </a:p>
          <a:p>
            <a:pPr lvl="1"/>
            <a:r>
              <a:rPr lang="en-US" sz="2400" dirty="0"/>
              <a:t>Evaluating model accuracy requires metrics like Mean Squared Error (MSE), Root Mean Squared Error (RMSE), and Mean Absolute Error (MAE).</a:t>
            </a:r>
          </a:p>
          <a:p>
            <a:pPr lvl="1"/>
            <a:r>
              <a:rPr lang="en-US" sz="2400" dirty="0"/>
              <a:t>These metrics quantify the model's predictive accuracy and provide insights into prediction quality.</a:t>
            </a:r>
          </a:p>
          <a:p>
            <a:r>
              <a:rPr lang="en-US" b="1" dirty="0"/>
              <a:t>Importance of Unseen Data:</a:t>
            </a:r>
            <a:endParaRPr lang="en-US" dirty="0"/>
          </a:p>
          <a:p>
            <a:pPr lvl="1"/>
            <a:r>
              <a:rPr lang="en-US" sz="2400" dirty="0"/>
              <a:t>Testing our model on unseen data mimics real-world scenarios.</a:t>
            </a:r>
          </a:p>
          <a:p>
            <a:pPr lvl="1"/>
            <a:r>
              <a:rPr lang="en-US" sz="2400" dirty="0"/>
              <a:t>A well-performing model should demonstrate consistent accuracy on both training and test data.</a:t>
            </a:r>
          </a:p>
          <a:p>
            <a:endParaRPr lang="en-US" sz="2000" dirty="0"/>
          </a:p>
        </p:txBody>
      </p:sp>
    </p:spTree>
    <p:extLst>
      <p:ext uri="{BB962C8B-B14F-4D97-AF65-F5344CB8AC3E}">
        <p14:creationId xmlns:p14="http://schemas.microsoft.com/office/powerpoint/2010/main" val="79116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54467" y="313917"/>
            <a:ext cx="9601196" cy="1303867"/>
          </a:xfrm>
        </p:spPr>
        <p:txBody>
          <a:bodyPr/>
          <a:lstStyle/>
          <a:p>
            <a:r>
              <a:rPr lang="en-US" dirty="0" smtClean="0"/>
              <a:t>Reading </a:t>
            </a:r>
            <a:r>
              <a:rPr lang="en-US" dirty="0"/>
              <a:t>the dataset:</a:t>
            </a:r>
          </a:p>
        </p:txBody>
      </p:sp>
      <p:pic>
        <p:nvPicPr>
          <p:cNvPr id="4" name="Объект 3"/>
          <p:cNvPicPr>
            <a:picLocks noGrp="1" noChangeAspect="1"/>
          </p:cNvPicPr>
          <p:nvPr>
            <p:ph idx="1"/>
          </p:nvPr>
        </p:nvPicPr>
        <p:blipFill>
          <a:blip r:embed="rId2"/>
          <a:stretch>
            <a:fillRect/>
          </a:stretch>
        </p:blipFill>
        <p:spPr>
          <a:xfrm>
            <a:off x="1165412" y="1308847"/>
            <a:ext cx="10067364" cy="4787153"/>
          </a:xfrm>
          <a:prstGeom prst="rect">
            <a:avLst/>
          </a:prstGeom>
        </p:spPr>
      </p:pic>
    </p:spTree>
    <p:extLst>
      <p:ext uri="{BB962C8B-B14F-4D97-AF65-F5344CB8AC3E}">
        <p14:creationId xmlns:p14="http://schemas.microsoft.com/office/powerpoint/2010/main" val="182044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0233" y="577686"/>
            <a:ext cx="9601196" cy="1303867"/>
          </a:xfrm>
        </p:spPr>
        <p:txBody>
          <a:bodyPr>
            <a:normAutofit fontScale="90000"/>
          </a:bodyPr>
          <a:lstStyle/>
          <a:p>
            <a:r>
              <a:rPr lang="en-GB" dirty="0" err="1" smtClean="0"/>
              <a:t>Analyzing</a:t>
            </a:r>
            <a:r>
              <a:rPr lang="en-GB" dirty="0" smtClean="0"/>
              <a:t> </a:t>
            </a:r>
            <a:r>
              <a:rPr lang="en-GB" dirty="0"/>
              <a:t>the closing prices from </a:t>
            </a:r>
            <a:r>
              <a:rPr lang="en-GB" dirty="0" err="1"/>
              <a:t>dataframe</a:t>
            </a:r>
            <a:r>
              <a:rPr lang="en-GB" dirty="0"/>
              <a:t>:</a:t>
            </a:r>
            <a:endParaRPr lang="en-US" dirty="0"/>
          </a:p>
        </p:txBody>
      </p:sp>
      <p:pic>
        <p:nvPicPr>
          <p:cNvPr id="4" name="Объект 3"/>
          <p:cNvPicPr>
            <a:picLocks noGrp="1" noChangeAspect="1"/>
          </p:cNvPicPr>
          <p:nvPr>
            <p:ph idx="1"/>
          </p:nvPr>
        </p:nvPicPr>
        <p:blipFill>
          <a:blip r:embed="rId2"/>
          <a:stretch>
            <a:fillRect/>
          </a:stretch>
        </p:blipFill>
        <p:spPr>
          <a:xfrm>
            <a:off x="624254" y="1582615"/>
            <a:ext cx="10937631" cy="4642339"/>
          </a:xfrm>
          <a:prstGeom prst="rect">
            <a:avLst/>
          </a:prstGeom>
        </p:spPr>
      </p:pic>
    </p:spTree>
    <p:extLst>
      <p:ext uri="{BB962C8B-B14F-4D97-AF65-F5344CB8AC3E}">
        <p14:creationId xmlns:p14="http://schemas.microsoft.com/office/powerpoint/2010/main" val="113482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6995" y="577685"/>
            <a:ext cx="9601196" cy="1303867"/>
          </a:xfrm>
        </p:spPr>
        <p:txBody>
          <a:bodyPr>
            <a:normAutofit fontScale="90000"/>
          </a:bodyPr>
          <a:lstStyle/>
          <a:p>
            <a:r>
              <a:rPr lang="en-GB" dirty="0" smtClean="0"/>
              <a:t>Visualizing </a:t>
            </a:r>
            <a:r>
              <a:rPr lang="en-GB" dirty="0"/>
              <a:t>the predicted stock costs with actual stock costs:</a:t>
            </a:r>
            <a:endParaRPr lang="en-US" dirty="0"/>
          </a:p>
        </p:txBody>
      </p:sp>
      <p:pic>
        <p:nvPicPr>
          <p:cNvPr id="4" name="Объект 3"/>
          <p:cNvPicPr>
            <a:picLocks noGrp="1" noChangeAspect="1"/>
          </p:cNvPicPr>
          <p:nvPr>
            <p:ph idx="1"/>
          </p:nvPr>
        </p:nvPicPr>
        <p:blipFill>
          <a:blip r:embed="rId2"/>
          <a:stretch>
            <a:fillRect/>
          </a:stretch>
        </p:blipFill>
        <p:spPr>
          <a:xfrm>
            <a:off x="641837" y="1881552"/>
            <a:ext cx="10920047" cy="4352193"/>
          </a:xfrm>
          <a:prstGeom prst="rect">
            <a:avLst/>
          </a:prstGeom>
        </p:spPr>
      </p:pic>
    </p:spTree>
    <p:extLst>
      <p:ext uri="{BB962C8B-B14F-4D97-AF65-F5344CB8AC3E}">
        <p14:creationId xmlns:p14="http://schemas.microsoft.com/office/powerpoint/2010/main" val="2472130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5767" y="360486"/>
            <a:ext cx="9601196" cy="1345222"/>
          </a:xfrm>
        </p:spPr>
        <p:txBody>
          <a:bodyPr/>
          <a:lstStyle/>
          <a:p>
            <a:r>
              <a:rPr lang="en-US" b="1" dirty="0"/>
              <a:t>Challenges Faced</a:t>
            </a:r>
            <a:endParaRPr lang="en-US" dirty="0"/>
          </a:p>
        </p:txBody>
      </p:sp>
      <p:sp>
        <p:nvSpPr>
          <p:cNvPr id="3" name="Объект 2"/>
          <p:cNvSpPr>
            <a:spLocks noGrp="1"/>
          </p:cNvSpPr>
          <p:nvPr>
            <p:ph idx="1"/>
          </p:nvPr>
        </p:nvSpPr>
        <p:spPr>
          <a:xfrm>
            <a:off x="864578" y="1607362"/>
            <a:ext cx="9601196" cy="4327446"/>
          </a:xfrm>
        </p:spPr>
        <p:txBody>
          <a:bodyPr>
            <a:normAutofit/>
          </a:bodyPr>
          <a:lstStyle/>
          <a:p>
            <a:r>
              <a:rPr lang="en-US" i="1" dirty="0"/>
              <a:t>Navigating Noisy Data:</a:t>
            </a:r>
            <a:endParaRPr lang="en-US" dirty="0"/>
          </a:p>
          <a:p>
            <a:r>
              <a:rPr lang="en-US" b="1" dirty="0"/>
              <a:t>Impact of Noise on Model Accuracy:</a:t>
            </a:r>
            <a:endParaRPr lang="en-US" dirty="0"/>
          </a:p>
          <a:p>
            <a:pPr lvl="1"/>
            <a:r>
              <a:rPr lang="en-US" dirty="0"/>
              <a:t>Noise in stock price data can introduce irrelevant fluctuations, affecting prediction accuracy.</a:t>
            </a:r>
          </a:p>
          <a:p>
            <a:pPr lvl="1"/>
            <a:r>
              <a:rPr lang="en-US" dirty="0"/>
              <a:t>Models may struggle to distinguish true trends from noise.</a:t>
            </a:r>
          </a:p>
          <a:p>
            <a:r>
              <a:rPr lang="en-US" b="1" dirty="0"/>
              <a:t>Strategies for Handling Noise:</a:t>
            </a:r>
            <a:endParaRPr lang="en-US" dirty="0"/>
          </a:p>
          <a:p>
            <a:pPr lvl="1"/>
            <a:r>
              <a:rPr lang="en-US" dirty="0"/>
              <a:t>Data smoothing techniques like moving averages can help filter out noise.</a:t>
            </a:r>
          </a:p>
          <a:p>
            <a:pPr lvl="1"/>
            <a:r>
              <a:rPr lang="en-US" dirty="0"/>
              <a:t>Robust statistical methods and outlier removal can enhance data quality.</a:t>
            </a:r>
          </a:p>
          <a:p>
            <a:endParaRPr lang="en-US" dirty="0"/>
          </a:p>
        </p:txBody>
      </p:sp>
    </p:spTree>
    <p:extLst>
      <p:ext uri="{BB962C8B-B14F-4D97-AF65-F5344CB8AC3E}">
        <p14:creationId xmlns:p14="http://schemas.microsoft.com/office/powerpoint/2010/main" val="22031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3301" y="1013853"/>
            <a:ext cx="9601196" cy="1303867"/>
          </a:xfrm>
        </p:spPr>
        <p:txBody>
          <a:bodyPr>
            <a:normAutofit fontScale="90000"/>
          </a:bodyPr>
          <a:lstStyle/>
          <a:p>
            <a:r>
              <a:rPr lang="en-GB" i="1" dirty="0"/>
              <a:t>Taming Overfitting:</a:t>
            </a:r>
            <a:r>
              <a:rPr lang="en-GB" dirty="0"/>
              <a:t/>
            </a:r>
            <a:br>
              <a:rPr lang="en-GB" dirty="0"/>
            </a:br>
            <a:endParaRPr lang="en-US" dirty="0"/>
          </a:p>
        </p:txBody>
      </p:sp>
      <p:sp>
        <p:nvSpPr>
          <p:cNvPr id="3" name="Объект 2"/>
          <p:cNvSpPr>
            <a:spLocks noGrp="1"/>
          </p:cNvSpPr>
          <p:nvPr>
            <p:ph idx="1"/>
          </p:nvPr>
        </p:nvSpPr>
        <p:spPr>
          <a:xfrm>
            <a:off x="914400" y="1757081"/>
            <a:ext cx="9982197" cy="4320989"/>
          </a:xfrm>
        </p:spPr>
        <p:txBody>
          <a:bodyPr>
            <a:normAutofit/>
          </a:bodyPr>
          <a:lstStyle/>
          <a:p>
            <a:r>
              <a:rPr lang="en-GB" b="1" dirty="0" smtClean="0"/>
              <a:t>Understanding </a:t>
            </a:r>
            <a:r>
              <a:rPr lang="en-GB" b="1" dirty="0"/>
              <a:t>Overfitting:</a:t>
            </a:r>
            <a:endParaRPr lang="en-GB" dirty="0"/>
          </a:p>
          <a:p>
            <a:pPr lvl="1"/>
            <a:r>
              <a:rPr lang="en-GB" dirty="0"/>
              <a:t>Overfitting occurs when a model learns training data too well but fails to generalize to unseen data.</a:t>
            </a:r>
          </a:p>
          <a:p>
            <a:pPr lvl="1"/>
            <a:r>
              <a:rPr lang="en-GB" dirty="0"/>
              <a:t>It can result in deceptive high accuracy on training data.</a:t>
            </a:r>
          </a:p>
          <a:p>
            <a:r>
              <a:rPr lang="en-GB" b="1" dirty="0"/>
              <a:t>Mitigation Strategies:</a:t>
            </a:r>
            <a:endParaRPr lang="en-GB" dirty="0"/>
          </a:p>
          <a:p>
            <a:pPr lvl="1"/>
            <a:r>
              <a:rPr lang="en-GB" dirty="0"/>
              <a:t>Regularization techniques like L1 and L2 regularization can prevent model complexity.</a:t>
            </a:r>
          </a:p>
          <a:p>
            <a:pPr lvl="1"/>
            <a:r>
              <a:rPr lang="en-GB" dirty="0"/>
              <a:t>Cross-validation helps identify the optimal model complexity that balances training and generalization.</a:t>
            </a:r>
          </a:p>
          <a:p>
            <a:endParaRPr lang="en-US" dirty="0"/>
          </a:p>
        </p:txBody>
      </p:sp>
    </p:spTree>
    <p:extLst>
      <p:ext uri="{BB962C8B-B14F-4D97-AF65-F5344CB8AC3E}">
        <p14:creationId xmlns:p14="http://schemas.microsoft.com/office/powerpoint/2010/main" val="321717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575" y="1206249"/>
            <a:ext cx="9601196" cy="1303867"/>
          </a:xfrm>
        </p:spPr>
        <p:txBody>
          <a:bodyPr>
            <a:normAutofit fontScale="90000"/>
          </a:bodyPr>
          <a:lstStyle/>
          <a:p>
            <a:r>
              <a:rPr lang="en-GB" i="1" dirty="0"/>
              <a:t>Striking Model Complexity Balance:</a:t>
            </a:r>
            <a:r>
              <a:rPr lang="en-GB" dirty="0"/>
              <a:t/>
            </a:r>
            <a:br>
              <a:rPr lang="en-GB" dirty="0"/>
            </a:br>
            <a:endParaRPr lang="en-US" dirty="0"/>
          </a:p>
        </p:txBody>
      </p:sp>
      <p:sp>
        <p:nvSpPr>
          <p:cNvPr id="3" name="Объект 2"/>
          <p:cNvSpPr>
            <a:spLocks noGrp="1"/>
          </p:cNvSpPr>
          <p:nvPr>
            <p:ph idx="1"/>
          </p:nvPr>
        </p:nvSpPr>
        <p:spPr>
          <a:xfrm>
            <a:off x="811307" y="1634064"/>
            <a:ext cx="9601196" cy="4237817"/>
          </a:xfrm>
        </p:spPr>
        <p:txBody>
          <a:bodyPr>
            <a:normAutofit/>
          </a:bodyPr>
          <a:lstStyle/>
          <a:p>
            <a:pPr marL="0" indent="0">
              <a:buNone/>
            </a:pPr>
            <a:endParaRPr lang="en-GB" dirty="0"/>
          </a:p>
          <a:p>
            <a:r>
              <a:rPr lang="en-GB" b="1" dirty="0"/>
              <a:t>Model Complexity and Interpretability Trade-off:</a:t>
            </a:r>
            <a:endParaRPr lang="en-GB" dirty="0"/>
          </a:p>
          <a:p>
            <a:pPr lvl="1"/>
            <a:r>
              <a:rPr lang="en-GB" dirty="0"/>
              <a:t>Complex models may capture intricate patterns but can be challenging to interpret.</a:t>
            </a:r>
          </a:p>
          <a:p>
            <a:pPr lvl="1"/>
            <a:r>
              <a:rPr lang="en-GB" dirty="0"/>
              <a:t>Simple models might lack the capacity to capture subtle trends.</a:t>
            </a:r>
          </a:p>
          <a:p>
            <a:r>
              <a:rPr lang="en-GB" b="1" dirty="0"/>
              <a:t>Our Approach:</a:t>
            </a:r>
            <a:endParaRPr lang="en-GB" dirty="0"/>
          </a:p>
          <a:p>
            <a:pPr lvl="1"/>
            <a:r>
              <a:rPr lang="en-GB" dirty="0"/>
              <a:t>We experimented with different model complexities, evaluating trade-offs between prediction accuracy and interpretability.</a:t>
            </a:r>
          </a:p>
          <a:p>
            <a:pPr lvl="1"/>
            <a:r>
              <a:rPr lang="en-GB" dirty="0"/>
              <a:t>Achieved a balance by selecting a model that effectively captures essential patterns without excessive complexity.</a:t>
            </a:r>
          </a:p>
          <a:p>
            <a:endParaRPr lang="en-US" dirty="0"/>
          </a:p>
        </p:txBody>
      </p:sp>
    </p:spTree>
    <p:extLst>
      <p:ext uri="{BB962C8B-B14F-4D97-AF65-F5344CB8AC3E}">
        <p14:creationId xmlns:p14="http://schemas.microsoft.com/office/powerpoint/2010/main" val="337351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Conclusion:</a:t>
            </a:r>
          </a:p>
        </p:txBody>
      </p:sp>
      <p:sp>
        <p:nvSpPr>
          <p:cNvPr id="3" name="Объект 2"/>
          <p:cNvSpPr>
            <a:spLocks noGrp="1"/>
          </p:cNvSpPr>
          <p:nvPr>
            <p:ph idx="1"/>
          </p:nvPr>
        </p:nvSpPr>
        <p:spPr/>
        <p:txBody>
          <a:bodyPr>
            <a:normAutofit fontScale="92500" lnSpcReduction="20000"/>
          </a:bodyPr>
          <a:lstStyle/>
          <a:p>
            <a:r>
              <a:rPr lang="en-GB" dirty="0"/>
              <a:t>In conclusion, we have explored the world of stock price prediction using machine learning. We have learned what it is, how it differs from traditional methods, and how it can be used to produce accurate predictions. We have also discussed the benefits and limitations of this approach, highlighting the trade-offs involved.</a:t>
            </a:r>
          </a:p>
          <a:p>
            <a:r>
              <a:rPr lang="en-GB" dirty="0"/>
              <a:t>It is clear that machine learning has the potential to revolutionize stock price prediction, offering investors a powerful tool for making informed decisions. However, it is important to remember that this approach is not without its limitations, and careful consideration must be given to the data and algorithms used. With that said, we encourage you to explore this topic further and discover the exciting possibilities that await in the world of stock price prediction using machine learning.</a:t>
            </a:r>
          </a:p>
        </p:txBody>
      </p:sp>
    </p:spTree>
    <p:extLst>
      <p:ext uri="{BB962C8B-B14F-4D97-AF65-F5344CB8AC3E}">
        <p14:creationId xmlns:p14="http://schemas.microsoft.com/office/powerpoint/2010/main" val="216937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32677" y="-2778369"/>
            <a:ext cx="8158688" cy="4686301"/>
          </a:xfrm>
        </p:spPr>
        <p:txBody>
          <a:bodyPr>
            <a:normAutofit/>
          </a:bodyPr>
          <a:lstStyle/>
          <a:p>
            <a:r>
              <a:rPr lang="en-GB" b="1" dirty="0"/>
              <a:t>Introduction</a:t>
            </a:r>
            <a:br>
              <a:rPr lang="en-GB" b="1" dirty="0"/>
            </a:br>
            <a:endParaRPr lang="en-US" dirty="0"/>
          </a:p>
        </p:txBody>
      </p:sp>
      <p:sp>
        <p:nvSpPr>
          <p:cNvPr id="3" name="Текст 2"/>
          <p:cNvSpPr>
            <a:spLocks noGrp="1"/>
          </p:cNvSpPr>
          <p:nvPr>
            <p:ph type="body" idx="1"/>
          </p:nvPr>
        </p:nvSpPr>
        <p:spPr>
          <a:xfrm>
            <a:off x="641838" y="1019908"/>
            <a:ext cx="10656277" cy="3631223"/>
          </a:xfrm>
        </p:spPr>
        <p:txBody>
          <a:bodyPr>
            <a:noAutofit/>
          </a:bodyPr>
          <a:lstStyle/>
          <a:p>
            <a:pPr marL="457200" indent="-457200" algn="l">
              <a:buFont typeface="Arial" panose="020B0604020202020204" pitchFamily="34" charset="0"/>
              <a:buChar char="•"/>
            </a:pPr>
            <a:r>
              <a:rPr lang="en-GB" sz="4000" b="1" dirty="0" smtClean="0"/>
              <a:t>What </a:t>
            </a:r>
            <a:r>
              <a:rPr lang="en-GB" sz="4000" b="1" dirty="0"/>
              <a:t>is stock price prediction?</a:t>
            </a:r>
          </a:p>
          <a:p>
            <a:pPr marL="457200" indent="-457200" algn="l">
              <a:buFont typeface="Arial" panose="020B0604020202020204" pitchFamily="34" charset="0"/>
              <a:buChar char="•"/>
            </a:pPr>
            <a:r>
              <a:rPr lang="en-GB" sz="4000" b="1" dirty="0"/>
              <a:t>Traditional methods vs. machine learning</a:t>
            </a:r>
          </a:p>
          <a:p>
            <a:pPr marL="457200" indent="-457200" algn="l">
              <a:buFont typeface="Arial" panose="020B0604020202020204" pitchFamily="34" charset="0"/>
              <a:buChar char="•"/>
            </a:pPr>
            <a:r>
              <a:rPr lang="en-GB" sz="4000" b="1" dirty="0"/>
              <a:t>How machine learning is used for stock price </a:t>
            </a:r>
            <a:r>
              <a:rPr lang="en-GB" sz="4000" b="1" dirty="0" smtClean="0"/>
              <a:t>prediction</a:t>
            </a:r>
            <a:endParaRPr lang="en-GB" sz="4000" b="1" dirty="0"/>
          </a:p>
          <a:p>
            <a:pPr marL="457200" indent="-457200" algn="l">
              <a:buFont typeface="Arial" panose="020B0604020202020204" pitchFamily="34" charset="0"/>
              <a:buChar char="•"/>
            </a:pPr>
            <a:r>
              <a:rPr lang="en-GB" sz="4000" b="1" dirty="0"/>
              <a:t>Benefits and limitations of machine learning for stock price prediction</a:t>
            </a:r>
          </a:p>
          <a:p>
            <a:endParaRPr lang="en-US" sz="4000" dirty="0"/>
          </a:p>
        </p:txBody>
      </p:sp>
    </p:spTree>
    <p:extLst>
      <p:ext uri="{BB962C8B-B14F-4D97-AF65-F5344CB8AC3E}">
        <p14:creationId xmlns:p14="http://schemas.microsoft.com/office/powerpoint/2010/main" val="3747076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Links to the sources</a:t>
            </a:r>
            <a:endParaRPr lang="en-US" dirty="0"/>
          </a:p>
        </p:txBody>
      </p:sp>
      <p:sp>
        <p:nvSpPr>
          <p:cNvPr id="3" name="Объект 2"/>
          <p:cNvSpPr>
            <a:spLocks noGrp="1"/>
          </p:cNvSpPr>
          <p:nvPr>
            <p:ph idx="1"/>
          </p:nvPr>
        </p:nvSpPr>
        <p:spPr/>
        <p:txBody>
          <a:bodyPr/>
          <a:lstStyle/>
          <a:p>
            <a:r>
              <a:rPr lang="en-US" dirty="0"/>
              <a:t>https</a:t>
            </a:r>
            <a:r>
              <a:rPr lang="en-US"/>
              <a:t>://</a:t>
            </a:r>
            <a:r>
              <a:rPr lang="en-US" smtClean="0"/>
              <a:t>github.com/alimoov/StockpricepredML</a:t>
            </a:r>
            <a:endParaRPr lang="en-US" dirty="0"/>
          </a:p>
        </p:txBody>
      </p:sp>
    </p:spTree>
    <p:extLst>
      <p:ext uri="{BB962C8B-B14F-4D97-AF65-F5344CB8AC3E}">
        <p14:creationId xmlns:p14="http://schemas.microsoft.com/office/powerpoint/2010/main" val="398175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THANK YOU FOR YOUR ATTENTION!!!</a:t>
            </a:r>
            <a:endParaRPr lang="en-US" dirty="0"/>
          </a:p>
        </p:txBody>
      </p:sp>
      <p:sp>
        <p:nvSpPr>
          <p:cNvPr id="3" name="Объект 2"/>
          <p:cNvSpPr>
            <a:spLocks noGrp="1"/>
          </p:cNvSpPr>
          <p:nvPr>
            <p:ph idx="1"/>
          </p:nvPr>
        </p:nvSpPr>
        <p:spPr/>
        <p:txBody>
          <a:bodyPr/>
          <a:lstStyle/>
          <a:p>
            <a:pPr marL="0" indent="0" algn="r">
              <a:buNone/>
            </a:pPr>
            <a:r>
              <a:rPr lang="en-US" dirty="0" smtClean="0"/>
              <a:t>Done by 2 students in pairs:      </a:t>
            </a:r>
            <a:r>
              <a:rPr lang="en-US" dirty="0" err="1" smtClean="0"/>
              <a:t>Alimov</a:t>
            </a:r>
            <a:r>
              <a:rPr lang="en-US" dirty="0" smtClean="0"/>
              <a:t> </a:t>
            </a:r>
            <a:r>
              <a:rPr lang="en-US" dirty="0" err="1" smtClean="0"/>
              <a:t>Olimkhon</a:t>
            </a:r>
            <a:endParaRPr lang="en-US" dirty="0" smtClean="0"/>
          </a:p>
          <a:p>
            <a:pPr marL="0" indent="0" algn="r">
              <a:buNone/>
            </a:pPr>
            <a:r>
              <a:rPr lang="en-US" dirty="0" err="1" smtClean="0"/>
              <a:t>Egamberdiev</a:t>
            </a:r>
            <a:r>
              <a:rPr lang="en-US" dirty="0" smtClean="0"/>
              <a:t> </a:t>
            </a:r>
            <a:r>
              <a:rPr lang="en-US" dirty="0" err="1" smtClean="0"/>
              <a:t>Rustamjon</a:t>
            </a:r>
            <a:endParaRPr lang="en-US" dirty="0"/>
          </a:p>
        </p:txBody>
      </p:sp>
    </p:spTree>
    <p:extLst>
      <p:ext uri="{BB962C8B-B14F-4D97-AF65-F5344CB8AC3E}">
        <p14:creationId xmlns:p14="http://schemas.microsoft.com/office/powerpoint/2010/main" val="1084657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07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170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73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24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sz="half" idx="1"/>
          </p:nvPr>
        </p:nvSpPr>
        <p:spPr/>
        <p:txBody>
          <a:bodyPr/>
          <a:lstStyle/>
          <a:p>
            <a:endParaRPr lang="en-US"/>
          </a:p>
        </p:txBody>
      </p:sp>
      <p:sp>
        <p:nvSpPr>
          <p:cNvPr id="4" name="Объект 3"/>
          <p:cNvSpPr>
            <a:spLocks noGrp="1"/>
          </p:cNvSpPr>
          <p:nvPr>
            <p:ph sz="half" idx="2"/>
          </p:nvPr>
        </p:nvSpPr>
        <p:spPr/>
        <p:txBody>
          <a:bodyPr/>
          <a:lstStyle/>
          <a:p>
            <a:endParaRPr lang="en-US"/>
          </a:p>
        </p:txBody>
      </p:sp>
    </p:spTree>
    <p:extLst>
      <p:ext uri="{BB962C8B-B14F-4D97-AF65-F5344CB8AC3E}">
        <p14:creationId xmlns:p14="http://schemas.microsoft.com/office/powerpoint/2010/main" val="305801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Рисунок 2"/>
          <p:cNvSpPr>
            <a:spLocks noGrp="1"/>
          </p:cNvSpPr>
          <p:nvPr>
            <p:ph type="pic" idx="1"/>
          </p:nvPr>
        </p:nvSpPr>
        <p:spPr/>
      </p:sp>
      <p:sp>
        <p:nvSpPr>
          <p:cNvPr id="4" name="Текст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7344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42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6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649" y="121030"/>
            <a:ext cx="8158688" cy="1822514"/>
          </a:xfrm>
        </p:spPr>
        <p:txBody>
          <a:bodyPr>
            <a:normAutofit/>
          </a:bodyPr>
          <a:lstStyle/>
          <a:p>
            <a:r>
              <a:rPr lang="en-US" b="1" dirty="0"/>
              <a:t>Introduction:</a:t>
            </a:r>
            <a:r>
              <a:rPr lang="en-GB" b="1" dirty="0" smtClean="0"/>
              <a:t/>
            </a:r>
            <a:br>
              <a:rPr lang="en-GB" b="1" dirty="0" smtClean="0"/>
            </a:br>
            <a:endParaRPr lang="en-US" b="1" dirty="0"/>
          </a:p>
        </p:txBody>
      </p:sp>
      <p:sp>
        <p:nvSpPr>
          <p:cNvPr id="3" name="Текст 2"/>
          <p:cNvSpPr>
            <a:spLocks noGrp="1"/>
          </p:cNvSpPr>
          <p:nvPr>
            <p:ph type="body" idx="1"/>
          </p:nvPr>
        </p:nvSpPr>
        <p:spPr>
          <a:xfrm>
            <a:off x="1206960" y="1156446"/>
            <a:ext cx="9092303" cy="4831978"/>
          </a:xfrm>
        </p:spPr>
        <p:txBody>
          <a:bodyPr>
            <a:normAutofit/>
          </a:bodyPr>
          <a:lstStyle/>
          <a:p>
            <a:r>
              <a:rPr lang="en-GB" b="1" dirty="0" smtClean="0"/>
              <a:t>Our </a:t>
            </a:r>
            <a:r>
              <a:rPr lang="en-GB" b="1" dirty="0"/>
              <a:t>goal is to bridge the gap between the dynamic world of trading and the limitless potential of machine learning.</a:t>
            </a:r>
            <a:endParaRPr lang="en-GB" b="1" dirty="0" smtClean="0"/>
          </a:p>
          <a:p>
            <a:r>
              <a:rPr lang="en-GB" b="1" dirty="0" smtClean="0"/>
              <a:t>In </a:t>
            </a:r>
            <a:r>
              <a:rPr lang="en-GB" b="1" dirty="0"/>
              <a:t>today's world, where technology is advancing at an unprecedented pace, it has become increasingly important to use innovative tools and techniques to stay ahead in the game.</a:t>
            </a:r>
          </a:p>
          <a:p>
            <a:r>
              <a:rPr lang="en-GB" b="1" dirty="0"/>
              <a:t>One such tool that has gained immense popularity in recent years is machine learning. By </a:t>
            </a:r>
            <a:r>
              <a:rPr lang="en-GB" b="1" dirty="0" err="1"/>
              <a:t>analyzing</a:t>
            </a:r>
            <a:r>
              <a:rPr lang="en-GB" b="1" dirty="0"/>
              <a:t> vast amounts of historical data, machine learning algorithms can identify patterns and predict future trends with remarkable accuracy. And when it comes to predicting stock prices, this technology can be a game-changer for investors looking to make informed decisions and maximize their returns.</a:t>
            </a:r>
          </a:p>
        </p:txBody>
      </p:sp>
    </p:spTree>
    <p:extLst>
      <p:ext uri="{BB962C8B-B14F-4D97-AF65-F5344CB8AC3E}">
        <p14:creationId xmlns:p14="http://schemas.microsoft.com/office/powerpoint/2010/main" val="223084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90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6658" y="1497106"/>
            <a:ext cx="5673108" cy="4020174"/>
          </a:xfrm>
        </p:spPr>
        <p:txBody>
          <a:bodyPr>
            <a:normAutofit fontScale="90000"/>
          </a:bodyPr>
          <a:lstStyle/>
          <a:p>
            <a:r>
              <a:rPr lang="en-US" dirty="0" smtClean="0"/>
              <a:t/>
            </a:r>
            <a:br>
              <a:rPr lang="en-US" dirty="0" smtClean="0"/>
            </a:br>
            <a:r>
              <a:rPr lang="en-GB" b="1" dirty="0" smtClean="0"/>
              <a:t>What is stock price prediction?</a:t>
            </a:r>
            <a:br>
              <a:rPr lang="en-GB" b="1" dirty="0" smtClean="0"/>
            </a:br>
            <a:r>
              <a:rPr lang="en-GB" sz="2200" b="1" dirty="0"/>
              <a:t>Stock price prediction is the process of using historical data and statistical analysis to forecast future movements in the price of a particular stock or group of stocks. It is a valuable tool for investors who are looking to make informed decisions about buying, selling, or holding stocks.</a:t>
            </a:r>
            <a:br>
              <a:rPr lang="en-GB" sz="2200" b="1" dirty="0"/>
            </a:br>
            <a:r>
              <a:rPr lang="en-GB" sz="2200" b="1" dirty="0"/>
              <a:t>By </a:t>
            </a:r>
            <a:r>
              <a:rPr lang="en-GB" sz="2200" b="1" dirty="0" err="1"/>
              <a:t>analyzing</a:t>
            </a:r>
            <a:r>
              <a:rPr lang="en-GB" sz="2200" b="1" dirty="0"/>
              <a:t> patterns in past market performance, stock price prediction models can identify trends and make predictions about future market </a:t>
            </a:r>
            <a:r>
              <a:rPr lang="en-GB" sz="2200" b="1" dirty="0" err="1"/>
              <a:t>behavior</a:t>
            </a:r>
            <a:r>
              <a:rPr lang="en-GB" sz="2200" b="1" dirty="0"/>
              <a:t>. This information can be used by investors to make strategic decisions about their investments, such as when to buy or sell a particular stock.</a:t>
            </a:r>
            <a:br>
              <a:rPr lang="en-GB" sz="2200" b="1" dirty="0"/>
            </a:br>
            <a:r>
              <a:rPr lang="en-GB" b="1" dirty="0" smtClean="0"/>
              <a:t/>
            </a:r>
            <a:br>
              <a:rPr lang="en-GB" b="1" dirty="0" smtClean="0"/>
            </a:br>
            <a:endParaRPr lang="en-US" b="1" dirty="0"/>
          </a:p>
        </p:txBody>
      </p:sp>
      <p:sp>
        <p:nvSpPr>
          <p:cNvPr id="3" name="Объект 2"/>
          <p:cNvSpPr>
            <a:spLocks noGrp="1"/>
          </p:cNvSpPr>
          <p:nvPr>
            <p:ph idx="1"/>
          </p:nvPr>
        </p:nvSpPr>
        <p:spPr/>
        <p:txBody>
          <a:bodyPr/>
          <a:lstStyle/>
          <a:p>
            <a:endParaRPr lang="en-GB" sz="3600" dirty="0" smtClean="0"/>
          </a:p>
          <a:p>
            <a:endParaRPr lang="en-US"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012" y="654424"/>
            <a:ext cx="5262282" cy="5567082"/>
          </a:xfrm>
          <a:prstGeom prst="rect">
            <a:avLst/>
          </a:prstGeom>
        </p:spPr>
      </p:pic>
    </p:spTree>
    <p:extLst>
      <p:ext uri="{BB962C8B-B14F-4D97-AF65-F5344CB8AC3E}">
        <p14:creationId xmlns:p14="http://schemas.microsoft.com/office/powerpoint/2010/main" val="290621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3238" y="-123093"/>
            <a:ext cx="9601196" cy="1303867"/>
          </a:xfrm>
        </p:spPr>
        <p:txBody>
          <a:bodyPr>
            <a:normAutofit fontScale="90000"/>
          </a:bodyPr>
          <a:lstStyle/>
          <a:p>
            <a:r>
              <a:rPr lang="en-US" dirty="0" smtClean="0"/>
              <a:t/>
            </a:r>
            <a:br>
              <a:rPr lang="en-US" dirty="0" smtClean="0"/>
            </a:br>
            <a:r>
              <a:rPr lang="en-GB" b="1" dirty="0"/>
              <a:t>Traditional methods vs. machine learning</a:t>
            </a:r>
            <a:endParaRPr lang="en-US" b="1" dirty="0"/>
          </a:p>
        </p:txBody>
      </p:sp>
      <p:sp>
        <p:nvSpPr>
          <p:cNvPr id="3" name="Объект 2"/>
          <p:cNvSpPr>
            <a:spLocks noGrp="1"/>
          </p:cNvSpPr>
          <p:nvPr>
            <p:ph idx="1"/>
          </p:nvPr>
        </p:nvSpPr>
        <p:spPr>
          <a:xfrm>
            <a:off x="811824" y="1163189"/>
            <a:ext cx="5413130" cy="4745241"/>
          </a:xfrm>
        </p:spPr>
        <p:txBody>
          <a:bodyPr>
            <a:normAutofit lnSpcReduction="10000"/>
          </a:bodyPr>
          <a:lstStyle/>
          <a:p>
            <a:r>
              <a:rPr lang="en-GB" sz="1800" b="1" dirty="0" smtClean="0"/>
              <a:t>Traditional </a:t>
            </a:r>
            <a:r>
              <a:rPr lang="en-GB" sz="1800" b="1" dirty="0"/>
              <a:t>methods of stock price prediction rely on historical data and statistical analysis to make predictions. These methods typically involve looking at a company's financial statements, market trends, and other relevant information to try and predict future stock prices. While these methods can be effective, they are limited by the amount and quality of data available, as well as the assumptions made by the analysts.</a:t>
            </a:r>
          </a:p>
          <a:p>
            <a:r>
              <a:rPr lang="en-GB" sz="1800" b="1" dirty="0"/>
              <a:t>Machine learning methods, on the other hand, use algorithms to </a:t>
            </a:r>
            <a:r>
              <a:rPr lang="en-GB" sz="1800" b="1" dirty="0" err="1"/>
              <a:t>analyze</a:t>
            </a:r>
            <a:r>
              <a:rPr lang="en-GB" sz="1800" b="1" dirty="0"/>
              <a:t> large amounts of data and identify patterns that can be used to make predictions. These algorithms can take into account a wide range of factors, including social media sentiment, news articles, and even weather patterns. This allows for more accurate and nuanced predictions, but also requires large amounts of data and computational power.</a:t>
            </a:r>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22" y="1055076"/>
            <a:ext cx="5416063" cy="5187461"/>
          </a:xfrm>
          <a:prstGeom prst="rect">
            <a:avLst/>
          </a:prstGeom>
        </p:spPr>
      </p:pic>
    </p:spTree>
    <p:extLst>
      <p:ext uri="{BB962C8B-B14F-4D97-AF65-F5344CB8AC3E}">
        <p14:creationId xmlns:p14="http://schemas.microsoft.com/office/powerpoint/2010/main" val="81399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1" y="586146"/>
            <a:ext cx="9601196" cy="653570"/>
          </a:xfrm>
        </p:spPr>
        <p:txBody>
          <a:bodyPr>
            <a:normAutofit fontScale="90000"/>
          </a:bodyPr>
          <a:lstStyle/>
          <a:p>
            <a:r>
              <a:rPr lang="en-US" dirty="0" smtClean="0"/>
              <a:t/>
            </a:r>
            <a:br>
              <a:rPr lang="en-US" dirty="0" smtClean="0"/>
            </a:br>
            <a:r>
              <a:rPr lang="en-GB" b="1" dirty="0"/>
              <a:t>How machine learning is used for stock price prediction</a:t>
            </a:r>
            <a:endParaRPr lang="en-US" b="1" dirty="0"/>
          </a:p>
        </p:txBody>
      </p:sp>
      <p:sp>
        <p:nvSpPr>
          <p:cNvPr id="3" name="Объект 2"/>
          <p:cNvSpPr>
            <a:spLocks noGrp="1"/>
          </p:cNvSpPr>
          <p:nvPr>
            <p:ph idx="1"/>
          </p:nvPr>
        </p:nvSpPr>
        <p:spPr>
          <a:xfrm>
            <a:off x="1295401" y="1239716"/>
            <a:ext cx="9601196" cy="4636152"/>
          </a:xfrm>
        </p:spPr>
        <p:txBody>
          <a:bodyPr>
            <a:normAutofit/>
          </a:bodyPr>
          <a:lstStyle/>
          <a:p>
            <a:pPr marL="0" indent="0">
              <a:buNone/>
            </a:pPr>
            <a:endParaRPr lang="en-GB" sz="3600" dirty="0" smtClean="0"/>
          </a:p>
          <a:p>
            <a:r>
              <a:rPr lang="en-GB" dirty="0"/>
              <a:t>Machine learning algorithms are used to predict stock prices by </a:t>
            </a:r>
            <a:r>
              <a:rPr lang="en-GB" dirty="0" err="1"/>
              <a:t>analyzing</a:t>
            </a:r>
            <a:r>
              <a:rPr lang="en-GB" dirty="0"/>
              <a:t> large amounts of data and identifying patterns and trends. These algorithms use statistical models and predictive analytics to forecast future stock prices based on historical data and market trends.</a:t>
            </a:r>
          </a:p>
          <a:p>
            <a:r>
              <a:rPr lang="en-GB" dirty="0"/>
              <a:t>One example of machine learning being used for stock price prediction is the use of neural networks. Neural networks are a type of machine learning algorithm that can identify complex patterns in data and make predictions based on those patterns. By training a neural network on historical stock price data, it can learn to recognize patterns and make accurate predictions about future stock prices.</a:t>
            </a:r>
          </a:p>
        </p:txBody>
      </p:sp>
    </p:spTree>
    <p:extLst>
      <p:ext uri="{BB962C8B-B14F-4D97-AF65-F5344CB8AC3E}">
        <p14:creationId xmlns:p14="http://schemas.microsoft.com/office/powerpoint/2010/main" val="290325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982132"/>
            <a:ext cx="9601196" cy="1303867"/>
          </a:xfrm>
        </p:spPr>
        <p:txBody>
          <a:bodyPr>
            <a:normAutofit fontScale="90000"/>
          </a:bodyPr>
          <a:lstStyle/>
          <a:p>
            <a:r>
              <a:rPr lang="en-GB" sz="5400" dirty="0"/>
              <a:t>Benefits and limitations of machine learning for stock price prediction</a:t>
            </a:r>
            <a:endParaRPr lang="en-US" dirty="0"/>
          </a:p>
        </p:txBody>
      </p:sp>
      <p:sp>
        <p:nvSpPr>
          <p:cNvPr id="3" name="Объект 2"/>
          <p:cNvSpPr>
            <a:spLocks noGrp="1"/>
          </p:cNvSpPr>
          <p:nvPr>
            <p:ph idx="1"/>
          </p:nvPr>
        </p:nvSpPr>
        <p:spPr>
          <a:xfrm>
            <a:off x="808892" y="2556931"/>
            <a:ext cx="10876085" cy="3632853"/>
          </a:xfrm>
        </p:spPr>
        <p:txBody>
          <a:bodyPr>
            <a:noAutofit/>
          </a:bodyPr>
          <a:lstStyle/>
          <a:p>
            <a:r>
              <a:rPr lang="en-GB" sz="2000" b="1" dirty="0"/>
              <a:t>One of the main benefits of using machine learning for stock price prediction is its ability to </a:t>
            </a:r>
            <a:r>
              <a:rPr lang="en-GB" sz="2000" b="1" dirty="0" err="1"/>
              <a:t>analyze</a:t>
            </a:r>
            <a:r>
              <a:rPr lang="en-GB" sz="2000" b="1" dirty="0"/>
              <a:t> large amounts of data quickly and accurately. Traditional methods of stock price prediction often rely on manual analysis which can be time-consuming and prone to errors. Machine learning algorithms, on the other hand, can process vast amounts of historical data and use it to identify patterns and trends that human analysts might miss.</a:t>
            </a:r>
          </a:p>
          <a:p>
            <a:r>
              <a:rPr lang="en-GB" sz="2000" b="1" dirty="0"/>
              <a:t>Another benefit of using machine learning for stock price prediction is its ability to adapt to changing market conditions. Markets are complex and dynamic systems that can change rapidly in response to new information or events. Machine learning algorithms can adjust their predictions in real-time based on new data, allowing investors to make more informed decisions and react quickly to changes in the market.</a:t>
            </a:r>
          </a:p>
        </p:txBody>
      </p:sp>
    </p:spTree>
    <p:extLst>
      <p:ext uri="{BB962C8B-B14F-4D97-AF65-F5344CB8AC3E}">
        <p14:creationId xmlns:p14="http://schemas.microsoft.com/office/powerpoint/2010/main" val="413074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8112" y="252370"/>
            <a:ext cx="9601196" cy="1303867"/>
          </a:xfrm>
        </p:spPr>
        <p:txBody>
          <a:bodyPr/>
          <a:lstStyle/>
          <a:p>
            <a:r>
              <a:rPr lang="en-US" b="1" dirty="0"/>
              <a:t>Data Preprocessing</a:t>
            </a:r>
            <a:endParaRPr lang="en-US" dirty="0"/>
          </a:p>
        </p:txBody>
      </p:sp>
      <p:sp>
        <p:nvSpPr>
          <p:cNvPr id="3" name="Объект 2"/>
          <p:cNvSpPr>
            <a:spLocks noGrp="1"/>
          </p:cNvSpPr>
          <p:nvPr>
            <p:ph idx="1"/>
          </p:nvPr>
        </p:nvSpPr>
        <p:spPr>
          <a:xfrm>
            <a:off x="764931" y="1255669"/>
            <a:ext cx="4923691" cy="4942907"/>
          </a:xfrm>
        </p:spPr>
        <p:txBody>
          <a:bodyPr>
            <a:normAutofit lnSpcReduction="10000"/>
          </a:bodyPr>
          <a:lstStyle/>
          <a:p>
            <a:r>
              <a:rPr lang="en-GB" b="1" dirty="0"/>
              <a:t>Data </a:t>
            </a:r>
            <a:r>
              <a:rPr lang="en-GB" b="1" dirty="0" err="1"/>
              <a:t>Preprocessing</a:t>
            </a:r>
            <a:r>
              <a:rPr lang="en-GB" b="1" dirty="0"/>
              <a:t> Steps:</a:t>
            </a:r>
            <a:endParaRPr lang="en-GB" dirty="0"/>
          </a:p>
          <a:p>
            <a:pPr lvl="1"/>
            <a:r>
              <a:rPr lang="en-GB" dirty="0"/>
              <a:t>Handling Missing Data: Addressing missing values to ensure completeness and accuracy of the dataset.</a:t>
            </a:r>
          </a:p>
          <a:p>
            <a:pPr lvl="1"/>
            <a:r>
              <a:rPr lang="en-GB" dirty="0"/>
              <a:t>Feature Scaling: Standardizing features to bring them to a common scale, preventing dominance by certain features.</a:t>
            </a:r>
          </a:p>
          <a:p>
            <a:r>
              <a:rPr lang="en-GB" b="1" dirty="0"/>
              <a:t>Importance of Clean Data:</a:t>
            </a:r>
            <a:endParaRPr lang="en-GB" dirty="0"/>
          </a:p>
          <a:p>
            <a:pPr lvl="1"/>
            <a:r>
              <a:rPr lang="en-GB" dirty="0"/>
              <a:t>The quality of our predictions hinges on the quality of our data.</a:t>
            </a:r>
          </a:p>
          <a:p>
            <a:pPr lvl="1"/>
            <a:r>
              <a:rPr lang="en-GB" dirty="0"/>
              <a:t>Clean, well-processed data reduces noise and enhances the model's ability to capture meaningful patterns.</a:t>
            </a:r>
          </a:p>
          <a:p>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323" y="1255669"/>
            <a:ext cx="5996354" cy="4942906"/>
          </a:xfrm>
          <a:prstGeom prst="rect">
            <a:avLst/>
          </a:prstGeom>
        </p:spPr>
      </p:pic>
    </p:spTree>
    <p:extLst>
      <p:ext uri="{BB962C8B-B14F-4D97-AF65-F5344CB8AC3E}">
        <p14:creationId xmlns:p14="http://schemas.microsoft.com/office/powerpoint/2010/main" val="265148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1295" y="463385"/>
            <a:ext cx="9601196" cy="1303867"/>
          </a:xfrm>
        </p:spPr>
        <p:txBody>
          <a:bodyPr/>
          <a:lstStyle/>
          <a:p>
            <a:r>
              <a:rPr lang="en-GB" b="1" dirty="0"/>
              <a:t>Feature Engineering</a:t>
            </a:r>
            <a:endParaRPr lang="en-GB" dirty="0"/>
          </a:p>
        </p:txBody>
      </p:sp>
      <p:sp>
        <p:nvSpPr>
          <p:cNvPr id="4" name="AutoShape 2" descr="Flow chart of the Support Vector Machine and the Multilayer Perceptron... |  Download Scientific Diagram"/>
          <p:cNvSpPr>
            <a:spLocks noGrp="1" noChangeAspect="1" noChangeArrowheads="1"/>
          </p:cNvSpPr>
          <p:nvPr>
            <p:ph idx="1"/>
          </p:nvPr>
        </p:nvSpPr>
        <p:spPr bwMode="auto">
          <a:xfrm>
            <a:off x="782520" y="1528230"/>
            <a:ext cx="10366126" cy="4608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GB" b="1" dirty="0" smtClean="0"/>
              <a:t>Enhancing </a:t>
            </a:r>
            <a:r>
              <a:rPr lang="en-GB" b="1" dirty="0"/>
              <a:t>Feature Relevance:</a:t>
            </a:r>
            <a:endParaRPr lang="en-GB" dirty="0"/>
          </a:p>
          <a:p>
            <a:pPr lvl="1"/>
            <a:r>
              <a:rPr lang="en-GB" dirty="0"/>
              <a:t>Feature engineering involves selecting, transforming, and creating features to improve model performance.</a:t>
            </a:r>
          </a:p>
          <a:p>
            <a:pPr lvl="1"/>
            <a:r>
              <a:rPr lang="en-GB" dirty="0"/>
              <a:t>We'll leverage technical indicators like moving averages, RSI, and MACD to provide deeper insights into stock price movements.</a:t>
            </a:r>
          </a:p>
          <a:p>
            <a:r>
              <a:rPr lang="en-GB" b="1" dirty="0"/>
              <a:t>Data-Driven Insights:</a:t>
            </a:r>
            <a:endParaRPr lang="en-GB" dirty="0"/>
          </a:p>
          <a:p>
            <a:pPr lvl="1"/>
            <a:r>
              <a:rPr lang="en-GB" dirty="0"/>
              <a:t>Carefully crafted features can expose hidden relationships in the data that may not be apparent initially.</a:t>
            </a:r>
          </a:p>
          <a:p>
            <a:pPr lvl="1"/>
            <a:r>
              <a:rPr lang="en-GB" dirty="0"/>
              <a:t>Feature engineering is a crucial step in translating raw data into actionable insights.</a:t>
            </a:r>
          </a:p>
          <a:p>
            <a:endParaRPr lang="en-US" dirty="0"/>
          </a:p>
        </p:txBody>
      </p:sp>
      <p:sp>
        <p:nvSpPr>
          <p:cNvPr id="5" name="AutoShape 4" descr="Flow chart of the Support Vector Machine and the Multilayer Perceptron...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low chart of the Support Vector Machine and the Multilayer Perceptron...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3308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236</TotalTime>
  <Words>1399</Words>
  <Application>Microsoft Office PowerPoint</Application>
  <PresentationFormat>Широкоэкранный</PresentationFormat>
  <Paragraphs>99</Paragraphs>
  <Slides>30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30</vt:i4>
      </vt:variant>
    </vt:vector>
  </HeadingPairs>
  <TitlesOfParts>
    <vt:vector size="33" baseType="lpstr">
      <vt:lpstr>Arial</vt:lpstr>
      <vt:lpstr>Garamond</vt:lpstr>
      <vt:lpstr>Натуральные материалы</vt:lpstr>
      <vt:lpstr>Stock Price Prediction using Machine Learning</vt:lpstr>
      <vt:lpstr>Introduction </vt:lpstr>
      <vt:lpstr>Introduction: </vt:lpstr>
      <vt:lpstr> What is stock price prediction? Stock price prediction is the process of using historical data and statistical analysis to forecast future movements in the price of a particular stock or group of stocks. It is a valuable tool for investors who are looking to make informed decisions about buying, selling, or holding stocks. By analyzing patterns in past market performance, stock price prediction models can identify trends and make predictions about future market behavior. This information can be used by investors to make strategic decisions about their investments, such as when to buy or sell a particular stock.  </vt:lpstr>
      <vt:lpstr> Traditional methods vs. machine learning</vt:lpstr>
      <vt:lpstr> How machine learning is used for stock price prediction</vt:lpstr>
      <vt:lpstr>Benefits and limitations of machine learning for stock price prediction</vt:lpstr>
      <vt:lpstr>Data Preprocessing</vt:lpstr>
      <vt:lpstr>Feature Engineering</vt:lpstr>
      <vt:lpstr>Model Selection</vt:lpstr>
      <vt:lpstr>Model Training</vt:lpstr>
      <vt:lpstr>Model Evaluation</vt:lpstr>
      <vt:lpstr>Reading the dataset:</vt:lpstr>
      <vt:lpstr>Analyzing the closing prices from dataframe:</vt:lpstr>
      <vt:lpstr>Visualizing the predicted stock costs with actual stock costs:</vt:lpstr>
      <vt:lpstr>Challenges Faced</vt:lpstr>
      <vt:lpstr>Taming Overfitting: </vt:lpstr>
      <vt:lpstr>Striking Model Complexity Balance: </vt:lpstr>
      <vt:lpstr>Conclusion:</vt:lpstr>
      <vt:lpstr>Links to the sources</vt:lpstr>
      <vt:lpstr>THANK YOU FOR YOUR ATTENTION!!!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analysis of customer data using unsupervised learning in Python</dc:title>
  <dc:creator>user</dc:creator>
  <cp:lastModifiedBy>user</cp:lastModifiedBy>
  <cp:revision>19</cp:revision>
  <dcterms:created xsi:type="dcterms:W3CDTF">2023-02-16T12:52:49Z</dcterms:created>
  <dcterms:modified xsi:type="dcterms:W3CDTF">2023-08-22T01:28:32Z</dcterms:modified>
</cp:coreProperties>
</file>