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BB63-27A9-26C0-DD88-5D2985B1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64E77-F3B9-EB67-F5A4-0C40127F0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B6D9-F57F-5E10-6191-41798E9E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7C83-D212-7E0C-0F89-EC3CF37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0327-D222-1309-9A79-C5BBF1DB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98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F2DA-6F74-B4CF-B080-9057AD3B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FF444-C49A-0C76-707B-A51859A88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BA565-D30A-D389-388D-CB2DD138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F35C9-5BB4-98E6-207D-5CB24DCE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4878-9041-97C5-4F63-1AA3A5C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5C556-E4F3-EEE2-0D8C-E68F3D067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0D105-5B2A-C01C-8EA0-39E3B0BCF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DBF9-399B-30C6-CE08-77E00CE3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4099-2C9E-7233-5461-4D613CD4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C049F-11C1-0612-7C3F-28FE5B29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2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7318-69FE-3B6B-4F35-3F669634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1723-240E-386F-3272-4239BB20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40D6-A4FB-F8AB-DB5E-65A10F19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1997-88CB-7BBF-044F-3D6A12B7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186A-E6BC-DD0A-BDB3-7471B842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8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ED97-AE0F-407A-FE3A-2C377AD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EB2D-5FF2-6580-ACF8-52912C21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58B9-17EC-05A1-0D49-DA9CAB91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C568-E4E2-2A39-57CA-6FC8F5A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D6FC5-5CA3-795C-64E4-D29385AD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43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16C8-029F-F18C-B7E0-C32ECD6B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2153-7348-CD47-F1AD-BCA56962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4EFAD-E8D7-1338-E453-D40B814C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AD93-83F5-304D-706B-C43E5433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E001-2657-8B18-1B3A-2372718E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8F58B-F9BE-1838-B8AC-AF70FB9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888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8E0D-F008-9839-51C3-8318533D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CC3D9-0AAB-098F-6D31-EF8FC4C1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F513E-3A8F-740A-9C3F-450C9EC2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35AC0-0D00-0FF4-19F1-77D3C069B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52CD1-4974-77E5-3280-411199538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5F9AD-5FEC-297F-BB1B-8D40AFE5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00428-BEEE-0A28-A735-EC77B752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D6DDB-6336-B707-40B7-09421513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76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52DE-8611-B88E-8DC0-1DC86865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3C030-BE7F-D8B6-4262-0CEEA451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D1A23-5A69-699E-DFF2-2E9CD8A6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070FC-FA17-E730-7317-7EA246B1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029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D0054-FC45-F7ED-46E8-50AEE9A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D7DF-DB00-BD29-E677-CDFAE1EB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DEED-EF50-AEBC-6169-F8AB19FA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93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C051-6332-A580-574F-85AAF01C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BD86-C3FD-6407-5DB0-5DC1598C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E7BE2-1F2B-C97F-F769-117911D8B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F54DB-EF3F-51E2-2746-ABECB498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04EF8-492C-19AC-010D-F1E7049B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F373B-E559-7A81-72CC-01E906AA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4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BE97-F420-7FC8-4206-EDF4E5DE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D5AF8-F60A-02D3-F0AA-0996FE553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751AE-05D3-3CDF-C919-5C76FCB1B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0D273-0CAB-2B98-9A72-2C4B8BC0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D731A-B34A-AADE-BD34-3693E02A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67EA-6276-7EBE-780F-2AC0119E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04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B19F9-5BDB-C6F9-E7E0-70AC41C0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C4CBC-1EE6-7CF6-C205-C968CA35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12CA-0D8B-2AB3-1B38-3485FD0FA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24497-A159-4F53-83D3-DD6F8EC6D75B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17AC-CC00-D595-8C2E-6D9D5F554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E4B1-BFA7-5FD0-B1AE-5B1B454BC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124CA-1FF7-43BE-ADA9-888549B90A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07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ED361-4547-0AC8-4AED-20A7F3E030FC}"/>
              </a:ext>
            </a:extLst>
          </p:cNvPr>
          <p:cNvSpPr txBox="1"/>
          <p:nvPr/>
        </p:nvSpPr>
        <p:spPr>
          <a:xfrm>
            <a:off x="1141545" y="742016"/>
            <a:ext cx="990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Quantum Walks and Applications to Quantum Money</a:t>
            </a:r>
            <a:endParaRPr lang="en-CA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0D75F-25E9-BAC2-FE7C-1A5CDCDBE473}"/>
              </a:ext>
            </a:extLst>
          </p:cNvPr>
          <p:cNvSpPr txBox="1"/>
          <p:nvPr/>
        </p:nvSpPr>
        <p:spPr>
          <a:xfrm>
            <a:off x="1629552" y="2035766"/>
            <a:ext cx="893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Exploring the Foundations and Emerging Applications in Quantum Computation</a:t>
            </a:r>
            <a:endParaRPr lang="en-C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5D046-EF93-FD70-9409-EBCCCEA795AA}"/>
              </a:ext>
            </a:extLst>
          </p:cNvPr>
          <p:cNvSpPr txBox="1"/>
          <p:nvPr/>
        </p:nvSpPr>
        <p:spPr>
          <a:xfrm>
            <a:off x="4855462" y="2967335"/>
            <a:ext cx="216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Seyed Ali Mousavi</a:t>
            </a:r>
            <a:endParaRPr lang="en-CA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6CD1E-3B1D-FF0A-DBEB-B4A716AFC10B}"/>
              </a:ext>
            </a:extLst>
          </p:cNvPr>
          <p:cNvSpPr txBox="1"/>
          <p:nvPr/>
        </p:nvSpPr>
        <p:spPr>
          <a:xfrm>
            <a:off x="4455995" y="3683460"/>
            <a:ext cx="3057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Supervisor: Jake </a:t>
            </a:r>
            <a:r>
              <a:rPr lang="en-US" sz="2000" dirty="0" err="1"/>
              <a:t>Doliskani</a:t>
            </a:r>
            <a:endParaRPr lang="en-CA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E0143-9C36-0F3D-F448-3E6C471BE8D1}"/>
              </a:ext>
            </a:extLst>
          </p:cNvPr>
          <p:cNvSpPr txBox="1"/>
          <p:nvPr/>
        </p:nvSpPr>
        <p:spPr>
          <a:xfrm>
            <a:off x="2615334" y="5131099"/>
            <a:ext cx="6961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Department of Computing and Software, McMaster University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490153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55DB8-6758-6191-D612-042DEBB7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1372E-02A7-C3F7-334A-E65A323116C8}"/>
              </a:ext>
            </a:extLst>
          </p:cNvPr>
          <p:cNvSpPr txBox="1"/>
          <p:nvPr/>
        </p:nvSpPr>
        <p:spPr>
          <a:xfrm>
            <a:off x="493776" y="384048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/>
              <a:t>Conclusion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83176-89BD-13A5-0477-F7804FCA4661}"/>
              </a:ext>
            </a:extLst>
          </p:cNvPr>
          <p:cNvSpPr txBox="1"/>
          <p:nvPr/>
        </p:nvSpPr>
        <p:spPr>
          <a:xfrm>
            <a:off x="493776" y="1088136"/>
            <a:ext cx="10369296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Key Takeaways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/>
              <a:t>Quantum computation leverages unique properties like superposition and entanglement.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Quantum walks provide novel methods for algorithm design and analysis.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Group theory, particularly through Cayley graphs and abelian group actions, is central to structuring quantum algorithms.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Quantum money schemes illustrate the practical potential of quantum cryptography.</a:t>
            </a:r>
            <a:endParaRPr lang="en-CA" sz="2400" dirty="0"/>
          </a:p>
          <a:p>
            <a:pPr lvl="2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Outlook: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Ongoing research and experimental challenges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Promising future applications in secure communications and computation</a:t>
            </a:r>
            <a:endParaRPr lang="en-CA" sz="2400" dirty="0"/>
          </a:p>
          <a:p>
            <a:br>
              <a:rPr lang="en-US" sz="2400" dirty="0"/>
            </a:br>
            <a:endParaRPr lang="en-US" sz="2400" dirty="0"/>
          </a:p>
          <a:p>
            <a:endParaRPr lang="en-CA" sz="32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50853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B83C0-C74C-F878-DEB5-17C91D35A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0390E-CBB8-04E9-C93F-3479017EE10A}"/>
              </a:ext>
            </a:extLst>
          </p:cNvPr>
          <p:cNvSpPr txBox="1"/>
          <p:nvPr/>
        </p:nvSpPr>
        <p:spPr>
          <a:xfrm>
            <a:off x="493776" y="384048"/>
            <a:ext cx="2312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References</a:t>
            </a:r>
          </a:p>
          <a:p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3F13A-FF44-A85B-E7BC-CBCA47025F72}"/>
              </a:ext>
            </a:extLst>
          </p:cNvPr>
          <p:cNvSpPr txBox="1"/>
          <p:nvPr/>
        </p:nvSpPr>
        <p:spPr>
          <a:xfrm>
            <a:off x="493776" y="1088136"/>
            <a:ext cx="10369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Reference no.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US" sz="2400" dirty="0"/>
            </a:br>
            <a:endParaRPr lang="en-US" sz="2400" dirty="0"/>
          </a:p>
          <a:p>
            <a:endParaRPr lang="en-CA" sz="32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36102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82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25308-BB4C-6386-FDE1-3D16C44C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726B2-2843-0A75-8C23-D93868966A59}"/>
              </a:ext>
            </a:extLst>
          </p:cNvPr>
          <p:cNvSpPr txBox="1"/>
          <p:nvPr/>
        </p:nvSpPr>
        <p:spPr>
          <a:xfrm>
            <a:off x="493776" y="384048"/>
            <a:ext cx="1569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Outline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68D6B-5928-DCA1-596C-279B58D19B16}"/>
              </a:ext>
            </a:extLst>
          </p:cNvPr>
          <p:cNvSpPr txBox="1"/>
          <p:nvPr/>
        </p:nvSpPr>
        <p:spPr>
          <a:xfrm>
            <a:off x="493776" y="1078992"/>
            <a:ext cx="9897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Introduction to Quantum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Quantum Walks: Continuous &amp; Discrete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Group Actions and Abelian Groups</a:t>
            </a: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Quantum Fourier Transform (QFT)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Cayley Graphs &amp; Their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Quantum Money: Concepts and Constructions</a:t>
            </a: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Quantum Money with the Hartley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Verification of Quantum Money using Quantum Walks</a:t>
            </a:r>
            <a:endParaRPr lang="en-CA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dirty="0"/>
              <a:t>Conclusion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7372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5F7CE-F776-BBA1-08B0-A8215984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AC4F4-AD88-D32F-7324-BD21C74CFD4B}"/>
              </a:ext>
            </a:extLst>
          </p:cNvPr>
          <p:cNvSpPr txBox="1"/>
          <p:nvPr/>
        </p:nvSpPr>
        <p:spPr>
          <a:xfrm>
            <a:off x="493776" y="384048"/>
            <a:ext cx="7359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Introduction to Quantum Computation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2EA22-7F04-5E3C-824C-498BB4CAE6A0}"/>
              </a:ext>
            </a:extLst>
          </p:cNvPr>
          <p:cNvSpPr txBox="1"/>
          <p:nvPr/>
        </p:nvSpPr>
        <p:spPr>
          <a:xfrm>
            <a:off x="493776" y="1078992"/>
            <a:ext cx="77735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Introduction to Quantum Computation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CA" sz="2400" dirty="0"/>
              <a:t>Qubits vs. classical bits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Superposition and entanglement as key resources</a:t>
            </a:r>
            <a:endParaRPr lang="en-CA" sz="24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52487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96DAB-038C-587E-A77B-317F5BCA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F0CE6-B4A3-67D1-9004-4A51F6D7FE23}"/>
              </a:ext>
            </a:extLst>
          </p:cNvPr>
          <p:cNvSpPr txBox="1"/>
          <p:nvPr/>
        </p:nvSpPr>
        <p:spPr>
          <a:xfrm>
            <a:off x="493776" y="384048"/>
            <a:ext cx="316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Quantum Walks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83F06-5141-40A3-BC37-3E15B1D230B3}"/>
              </a:ext>
            </a:extLst>
          </p:cNvPr>
          <p:cNvSpPr txBox="1"/>
          <p:nvPr/>
        </p:nvSpPr>
        <p:spPr>
          <a:xfrm>
            <a:off x="493776" y="1078992"/>
            <a:ext cx="1036929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Overview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Quantum analogue of classical random walks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/>
              <a:t>Exploits interference and superposition</a:t>
            </a:r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Continuous-Time Quantum Walks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Governed by the unitary evolution operator:</a:t>
            </a:r>
          </a:p>
          <a:p>
            <a:pPr lvl="1"/>
            <a:r>
              <a:rPr lang="en-CA" sz="2400" dirty="0"/>
              <a:t>	U(t) = exp(–</a:t>
            </a:r>
            <a:r>
              <a:rPr lang="en-CA" sz="2400" dirty="0" err="1"/>
              <a:t>iHt</a:t>
            </a:r>
            <a:r>
              <a:rPr lang="en-CA" sz="2400" dirty="0"/>
              <a:t>)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/>
              <a:t>Applications in quantum algorithm speedup</a:t>
            </a:r>
          </a:p>
          <a:p>
            <a:pPr lvl="1"/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Discrete-Time Quantum Walks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Uses coin and shift operators</a:t>
            </a:r>
            <a:endParaRPr lang="en-CA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400" dirty="0" err="1"/>
              <a:t>Advantages</a:t>
            </a:r>
            <a:r>
              <a:rPr lang="fr-FR" sz="2400" dirty="0"/>
              <a:t>: </a:t>
            </a:r>
            <a:r>
              <a:rPr lang="fr-FR" sz="2400" dirty="0" err="1"/>
              <a:t>easier</a:t>
            </a:r>
            <a:r>
              <a:rPr lang="fr-FR" sz="2400" dirty="0"/>
              <a:t> </a:t>
            </a:r>
            <a:r>
              <a:rPr lang="fr-FR" sz="2400" dirty="0" err="1"/>
              <a:t>implementation</a:t>
            </a:r>
            <a:r>
              <a:rPr lang="fr-FR" sz="2400" dirty="0"/>
              <a:t> via quantum circuits</a:t>
            </a:r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2321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48246-17F9-4D6F-4D5A-50CF34D4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45B87-6353-FAE2-8CFF-5A3EFC70DE38}"/>
              </a:ext>
            </a:extLst>
          </p:cNvPr>
          <p:cNvSpPr txBox="1"/>
          <p:nvPr/>
        </p:nvSpPr>
        <p:spPr>
          <a:xfrm>
            <a:off x="493776" y="384048"/>
            <a:ext cx="658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Group Actions and Abelian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C8458-62BA-303E-3057-0A31C7537164}"/>
              </a:ext>
            </a:extLst>
          </p:cNvPr>
          <p:cNvSpPr txBox="1"/>
          <p:nvPr/>
        </p:nvSpPr>
        <p:spPr>
          <a:xfrm>
            <a:off x="493776" y="1088136"/>
            <a:ext cx="1036929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Group Actions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Definition: A group acting on a set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Abelian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Commutative properties and their axioms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Importance of characters and the character group in quantum algorithms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CA" sz="32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82361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0E6BB-C607-EB0E-9769-8F7A15B9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D19D2-CE9B-C2B1-41AE-4CD548BD9DFA}"/>
              </a:ext>
            </a:extLst>
          </p:cNvPr>
          <p:cNvSpPr txBox="1"/>
          <p:nvPr/>
        </p:nvSpPr>
        <p:spPr>
          <a:xfrm>
            <a:off x="493776" y="384048"/>
            <a:ext cx="638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Quantum Fourier Transform (QFT)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E9DEE-E896-B93D-0665-1BFAC3E8047C}"/>
              </a:ext>
            </a:extLst>
          </p:cNvPr>
          <p:cNvSpPr txBox="1"/>
          <p:nvPr/>
        </p:nvSpPr>
        <p:spPr>
          <a:xfrm>
            <a:off x="493776" y="1084247"/>
            <a:ext cx="103692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Fundamental Role in Quantum Algorithms: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Quantum analogue of the Discrete Fourier Transform (DFT)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in algorithms like Shor’s and quantum phase estimation</a:t>
            </a:r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Implementation Highlights: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QFT over Z₂ⁿ: Efficient mapping using Hadamard and controlled phase gates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Binary representation facilitating circuit decomposition</a:t>
            </a:r>
          </a:p>
          <a:p>
            <a:endParaRPr lang="en-CA" sz="32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3785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25D1-76BD-76A4-C6FE-85207C171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84D5E0-0685-1B23-4920-1277847851F6}"/>
              </a:ext>
            </a:extLst>
          </p:cNvPr>
          <p:cNvSpPr txBox="1"/>
          <p:nvPr/>
        </p:nvSpPr>
        <p:spPr>
          <a:xfrm>
            <a:off x="493776" y="384048"/>
            <a:ext cx="2885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Cayley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8C692-33DE-69EF-68F3-D9660F8ABDE7}"/>
              </a:ext>
            </a:extLst>
          </p:cNvPr>
          <p:cNvSpPr txBox="1"/>
          <p:nvPr/>
        </p:nvSpPr>
        <p:spPr>
          <a:xfrm>
            <a:off x="493776" y="1097280"/>
            <a:ext cx="10369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Definition &amp; Importance: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Graphs encoding group structure using a generating set</a:t>
            </a:r>
            <a:br>
              <a:rPr lang="en-US" sz="2400" dirty="0"/>
            </a:br>
            <a:endParaRPr lang="en-US" sz="24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Applications in Quantum Walks: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Uniform exploration and symmetry properties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Spectral decomposition of the adjacency matrix via group representation theory</a:t>
            </a:r>
            <a:br>
              <a:rPr lang="en-US" sz="2400" dirty="0"/>
            </a:br>
            <a:endParaRPr lang="en-US" sz="2400" dirty="0"/>
          </a:p>
          <a:p>
            <a:endParaRPr lang="en-CA" sz="32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99963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B469-2812-167D-46C1-1385CCE6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8327C-5AB6-4579-2E9A-14FC2A715732}"/>
              </a:ext>
            </a:extLst>
          </p:cNvPr>
          <p:cNvSpPr txBox="1"/>
          <p:nvPr/>
        </p:nvSpPr>
        <p:spPr>
          <a:xfrm>
            <a:off x="493776" y="384048"/>
            <a:ext cx="5972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Applications – Quantum Money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54B66-AC62-8343-7324-0FA1FC2E1356}"/>
              </a:ext>
            </a:extLst>
          </p:cNvPr>
          <p:cNvSpPr txBox="1"/>
          <p:nvPr/>
        </p:nvSpPr>
        <p:spPr>
          <a:xfrm>
            <a:off x="493776" y="1088136"/>
            <a:ext cx="103692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Concept Overview: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 quantum-secure form of currency based on unforgeability</a:t>
            </a:r>
            <a:br>
              <a:rPr lang="en-US" sz="2400" dirty="0"/>
            </a:br>
            <a:br>
              <a:rPr lang="en-US" sz="2400" dirty="0"/>
            </a:br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Key Components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Gen algorithm: Creating a banknote (serial number and quantum state)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sz="2400" dirty="0"/>
              <a:t>Ver algorithm: Verification based on quantum state properties</a:t>
            </a:r>
            <a:br>
              <a:rPr lang="en-CA" sz="2400" dirty="0"/>
            </a:br>
            <a:endParaRPr lang="en-CA" sz="2400" dirty="0"/>
          </a:p>
          <a:p>
            <a:endParaRPr lang="en-CA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Security Aspect</a:t>
            </a:r>
            <a:r>
              <a:rPr lang="en-CA" sz="24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Resistance to cloning and counterfeiting due to quantum mechanics</a:t>
            </a:r>
            <a:br>
              <a:rPr lang="en-US" sz="2400" dirty="0"/>
            </a:br>
            <a:endParaRPr lang="en-US" sz="2400" dirty="0"/>
          </a:p>
          <a:p>
            <a:endParaRPr lang="en-CA" sz="32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03216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2FEC-E654-B9F3-9747-B4957378E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09C8E6-FD6A-FE84-2DD7-253CC78E3D0E}"/>
              </a:ext>
            </a:extLst>
          </p:cNvPr>
          <p:cNvSpPr txBox="1"/>
          <p:nvPr/>
        </p:nvSpPr>
        <p:spPr>
          <a:xfrm>
            <a:off x="493776" y="384048"/>
            <a:ext cx="8276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Quantum Money with the Hartley Transform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EBEAC-6D01-F349-C95C-B58E3BD37B57}"/>
              </a:ext>
            </a:extLst>
          </p:cNvPr>
          <p:cNvSpPr txBox="1"/>
          <p:nvPr/>
        </p:nvSpPr>
        <p:spPr>
          <a:xfrm>
            <a:off x="493776" y="1088136"/>
            <a:ext cx="103692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Alternative Construction: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Substituting the QFT with the Quantum Hartley Transform (QHT)</a:t>
            </a:r>
            <a:endParaRPr lang="en-CA" sz="2400" dirty="0"/>
          </a:p>
          <a:p>
            <a:endParaRPr lang="en-CA" sz="3200" dirty="0"/>
          </a:p>
          <a:p>
            <a:pPr lvl="1"/>
            <a:endParaRPr lang="en-C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Challenges &amp; Adaptations: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Impact on the verification process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Integration of quantum walks to address verification issues</a:t>
            </a:r>
          </a:p>
          <a:p>
            <a:endParaRPr lang="en-CA" sz="2400" dirty="0"/>
          </a:p>
          <a:p>
            <a:br>
              <a:rPr lang="en-US" sz="2400" dirty="0"/>
            </a:br>
            <a:endParaRPr lang="en-US" sz="2400" dirty="0"/>
          </a:p>
          <a:p>
            <a:endParaRPr lang="en-CA" sz="3200" dirty="0"/>
          </a:p>
          <a:p>
            <a:pPr lvl="1"/>
            <a:br>
              <a:rPr lang="en-CA" sz="3200" dirty="0"/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2635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452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Seyed Ali Mousavi</dc:creator>
  <cp:lastModifiedBy>Seyed Ali Mousavi</cp:lastModifiedBy>
  <cp:revision>13</cp:revision>
  <dcterms:created xsi:type="dcterms:W3CDTF">2025-02-24T18:17:46Z</dcterms:created>
  <dcterms:modified xsi:type="dcterms:W3CDTF">2025-02-26T05:23:30Z</dcterms:modified>
</cp:coreProperties>
</file>