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A8B5E9-E408-4D02-A36E-63A663095FCD}">
  <a:tblStyle styleId="{1DA8B5E9-E408-4D02-A36E-63A663095F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333d7681c_0_3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333d7681c_0_3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333d7681c_0_3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333d7681c_0_3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333d7681c_0_4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333d7681c_0_4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333d7681c_0_3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333d7681c_0_3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333d7681c_0_3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333d7681c_0_3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333d7681c_0_3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333d7681c_0_3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333d7681c_0_3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333d7681c_0_3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333d7681c_0_4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333d7681c_0_4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333d7681c_0_4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333d7681c_0_4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44ba52d1a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44ba52d1a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333d7681c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333d7681c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333d7681c_0_4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333d7681c_0_4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333d7681c_0_4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e333d7681c_0_4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333d7681c_0_4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333d7681c_0_4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333d7681c_0_4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333d7681c_0_4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44ba52d1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44ba52d1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4443436b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4443436b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4443436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4443436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4443436b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4443436b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44ba52d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44ba52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45dc3d40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e45dc3d40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333d7681c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333d7681c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44ba52d1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44ba52d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44ba52d1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44ba52d1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333d7681c_0_4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333d7681c_0_4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333d7681c_0_3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333d7681c_0_3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333d7681c_0_3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333d7681c_0_3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333d7681c_0_3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333d7681c_0_3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333d7681c_0_3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333d7681c_0_3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333d7681c_0_3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333d7681c_0_3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333d7681c_0_4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333d7681c_0_4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university.com/stdinfo/810100000.tx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ibm.com/topics/database-security" TargetMode="External"/><Relationship Id="rId4" Type="http://schemas.openxmlformats.org/officeDocument/2006/relationships/hyperlink" Target="https://owasp.org" TargetMode="External"/><Relationship Id="rId5" Type="http://schemas.openxmlformats.org/officeDocument/2006/relationships/hyperlink" Target="https://www.proofpoint.com/us/threat-reference/privilege-escalation" TargetMode="External"/><Relationship Id="rId6" Type="http://schemas.openxmlformats.org/officeDocument/2006/relationships/hyperlink" Target="https://janmuhammadzaidi.medium.com/vertical-privilege-escalation-the-user-can-takeover-an-admin-account-via-response-manipulation-9237c8b2fefa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519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SQL &amp; NoSQL Vulnerabilities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977200"/>
            <a:ext cx="34707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Mehrani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Eftekhari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Taha Ebrahimzadeh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SQL/NoSQL Injection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SQL Injection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Inserting malicious SQL code into queries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Prevented by using Object-relational mapping (ORM) for RDBMS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NoSQL injection is another variant for NoSQL databases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NoSQL variant similarly targets NoSQL queries (e.g. cassandra CQL)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SQL Injection Example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1567550"/>
            <a:ext cx="77649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Consider a login page in a web app: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Entered field values are sent directly to the query with no preprocessing.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000000"/>
                </a:highlight>
              </a:rPr>
              <a:t>SELECT</a:t>
            </a:r>
            <a:r>
              <a:rPr lang="en">
                <a:highlight>
                  <a:srgbClr val="000000"/>
                </a:highlight>
              </a:rPr>
              <a:t> * </a:t>
            </a:r>
            <a:r>
              <a:rPr lang="en">
                <a:solidFill>
                  <a:srgbClr val="0000FF"/>
                </a:solidFill>
                <a:highlight>
                  <a:srgbClr val="000000"/>
                </a:highlight>
              </a:rPr>
              <a:t>FROM</a:t>
            </a:r>
            <a:r>
              <a:rPr lang="en">
                <a:highlight>
                  <a:srgbClr val="000000"/>
                </a:highlight>
              </a:rPr>
              <a:t> </a:t>
            </a: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users</a:t>
            </a:r>
            <a:r>
              <a:rPr lang="en">
                <a:highlight>
                  <a:srgbClr val="000000"/>
                </a:highlight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000000"/>
                </a:highlight>
              </a:rPr>
              <a:t>WHERE</a:t>
            </a:r>
            <a:r>
              <a:rPr lang="en">
                <a:highlight>
                  <a:srgbClr val="000000"/>
                </a:highlight>
              </a:rPr>
              <a:t> </a:t>
            </a: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username </a:t>
            </a:r>
            <a:r>
              <a:rPr lang="en">
                <a:highlight>
                  <a:srgbClr val="000000"/>
                </a:highlight>
              </a:rPr>
              <a:t>= '</a:t>
            </a:r>
            <a:r>
              <a:rPr lang="en">
                <a:solidFill>
                  <a:srgbClr val="FF00FF"/>
                </a:solidFill>
                <a:highlight>
                  <a:srgbClr val="000000"/>
                </a:highlight>
              </a:rPr>
              <a:t>username_in</a:t>
            </a:r>
            <a:r>
              <a:rPr lang="en">
                <a:highlight>
                  <a:srgbClr val="000000"/>
                </a:highlight>
              </a:rPr>
              <a:t>' </a:t>
            </a:r>
            <a:r>
              <a:rPr lang="en">
                <a:solidFill>
                  <a:srgbClr val="0000FF"/>
                </a:solidFill>
                <a:highlight>
                  <a:srgbClr val="000000"/>
                </a:highlight>
              </a:rPr>
              <a:t>AND</a:t>
            </a:r>
            <a:r>
              <a:rPr lang="en">
                <a:highlight>
                  <a:srgbClr val="000000"/>
                </a:highlight>
              </a:rPr>
              <a:t> </a:t>
            </a: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password </a:t>
            </a:r>
            <a:r>
              <a:rPr lang="en">
                <a:highlight>
                  <a:srgbClr val="000000"/>
                </a:highlight>
              </a:rPr>
              <a:t>= '</a:t>
            </a:r>
            <a:r>
              <a:rPr lang="en">
                <a:solidFill>
                  <a:srgbClr val="FF00FF"/>
                </a:solidFill>
                <a:highlight>
                  <a:srgbClr val="000000"/>
                </a:highlight>
              </a:rPr>
              <a:t>pass_in</a:t>
            </a:r>
            <a:r>
              <a:rPr lang="en">
                <a:highlight>
                  <a:srgbClr val="000000"/>
                </a:highlight>
              </a:rPr>
              <a:t>';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Attacker enters:</a:t>
            </a:r>
            <a:endParaRPr sz="1400"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U</a:t>
            </a:r>
            <a:r>
              <a:rPr lang="en" sz="1400"/>
              <a:t>sername: </a:t>
            </a:r>
            <a:r>
              <a:rPr lang="en" sz="1400">
                <a:highlight>
                  <a:srgbClr val="000000"/>
                </a:highlight>
              </a:rPr>
              <a:t> </a:t>
            </a:r>
            <a:r>
              <a:rPr lang="en">
                <a:solidFill>
                  <a:srgbClr val="FF00FF"/>
                </a:solidFill>
                <a:highlight>
                  <a:srgbClr val="000000"/>
                </a:highlight>
              </a:rPr>
              <a:t>'admin' </a:t>
            </a:r>
            <a:r>
              <a:rPr lang="en">
                <a:solidFill>
                  <a:srgbClr val="0000FF"/>
                </a:solidFill>
                <a:highlight>
                  <a:srgbClr val="000000"/>
                </a:highlight>
              </a:rPr>
              <a:t>OR</a:t>
            </a:r>
            <a:r>
              <a:rPr lang="en">
                <a:solidFill>
                  <a:srgbClr val="FF00FF"/>
                </a:solidFill>
                <a:highlight>
                  <a:srgbClr val="000000"/>
                </a:highlight>
              </a:rPr>
              <a:t> 1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en">
                <a:solidFill>
                  <a:srgbClr val="FF00FF"/>
                </a:solidFill>
                <a:highlight>
                  <a:srgbClr val="000000"/>
                </a:highlight>
              </a:rPr>
              <a:t>1 --'</a:t>
            </a:r>
            <a:r>
              <a:rPr lang="en"/>
              <a:t> </a:t>
            </a:r>
            <a:r>
              <a:rPr lang="en" sz="1400"/>
              <a:t>and password: </a:t>
            </a:r>
            <a:r>
              <a:rPr lang="en">
                <a:solidFill>
                  <a:srgbClr val="FF00FF"/>
                </a:solidFill>
                <a:highlight>
                  <a:srgbClr val="000000"/>
                </a:highlight>
              </a:rPr>
              <a:t>'something'</a:t>
            </a:r>
            <a:endParaRPr>
              <a:solidFill>
                <a:srgbClr val="FF00FF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The query is now: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000000"/>
                </a:highlight>
              </a:rPr>
              <a:t>SELECT</a:t>
            </a:r>
            <a:r>
              <a:rPr lang="en">
                <a:highlight>
                  <a:srgbClr val="000000"/>
                </a:highlight>
              </a:rPr>
              <a:t> * </a:t>
            </a:r>
            <a:r>
              <a:rPr lang="en">
                <a:solidFill>
                  <a:srgbClr val="0000FF"/>
                </a:solidFill>
                <a:highlight>
                  <a:srgbClr val="000000"/>
                </a:highlight>
              </a:rPr>
              <a:t>FROM</a:t>
            </a:r>
            <a:r>
              <a:rPr lang="en">
                <a:highlight>
                  <a:srgbClr val="000000"/>
                </a:highlight>
              </a:rPr>
              <a:t> </a:t>
            </a: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users</a:t>
            </a:r>
            <a:r>
              <a:rPr lang="en">
                <a:highlight>
                  <a:srgbClr val="000000"/>
                </a:highlight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000000"/>
                </a:highlight>
              </a:rPr>
              <a:t>WHERE</a:t>
            </a:r>
            <a:r>
              <a:rPr lang="en">
                <a:highlight>
                  <a:srgbClr val="000000"/>
                </a:highlight>
              </a:rPr>
              <a:t> </a:t>
            </a:r>
            <a:r>
              <a:rPr lang="en">
                <a:solidFill>
                  <a:srgbClr val="00FF00"/>
                </a:solidFill>
                <a:highlight>
                  <a:srgbClr val="000000"/>
                </a:highlight>
              </a:rPr>
              <a:t>username </a:t>
            </a:r>
            <a:r>
              <a:rPr lang="en">
                <a:highlight>
                  <a:srgbClr val="000000"/>
                </a:highlight>
              </a:rPr>
              <a:t>= '</a:t>
            </a:r>
            <a:r>
              <a:rPr lang="en">
                <a:solidFill>
                  <a:srgbClr val="FF00FF"/>
                </a:solidFill>
                <a:highlight>
                  <a:srgbClr val="000000"/>
                </a:highlight>
              </a:rPr>
              <a:t>admin</a:t>
            </a:r>
            <a:r>
              <a:rPr lang="en">
                <a:highlight>
                  <a:srgbClr val="000000"/>
                </a:highlight>
              </a:rPr>
              <a:t>' </a:t>
            </a:r>
            <a:r>
              <a:rPr lang="en">
                <a:solidFill>
                  <a:srgbClr val="0000FF"/>
                </a:solidFill>
                <a:highlight>
                  <a:srgbClr val="000000"/>
                </a:highlight>
              </a:rPr>
              <a:t>OR </a:t>
            </a:r>
            <a:r>
              <a:rPr lang="en">
                <a:solidFill>
                  <a:srgbClr val="FF00FF"/>
                </a:solidFill>
                <a:highlight>
                  <a:srgbClr val="000000"/>
                </a:highlight>
              </a:rPr>
              <a:t>1</a:t>
            </a:r>
            <a:r>
              <a:rPr lang="en">
                <a:highlight>
                  <a:srgbClr val="000000"/>
                </a:highlight>
              </a:rPr>
              <a:t>=</a:t>
            </a:r>
            <a:r>
              <a:rPr lang="en">
                <a:solidFill>
                  <a:srgbClr val="FF00FF"/>
                </a:solidFill>
                <a:highlight>
                  <a:srgbClr val="000000"/>
                </a:highlight>
              </a:rPr>
              <a:t>1</a:t>
            </a:r>
            <a:r>
              <a:rPr lang="en">
                <a:solidFill>
                  <a:srgbClr val="999999"/>
                </a:solidFill>
                <a:highlight>
                  <a:srgbClr val="000000"/>
                </a:highlight>
              </a:rPr>
              <a:t> --' AND password = 'something';</a:t>
            </a:r>
            <a:endParaRPr>
              <a:highlight>
                <a:srgbClr val="000000"/>
              </a:highlight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The </a:t>
            </a:r>
            <a:r>
              <a:rPr lang="en" sz="1400">
                <a:highlight>
                  <a:srgbClr val="000000"/>
                </a:highlight>
              </a:rPr>
              <a:t> </a:t>
            </a:r>
            <a:r>
              <a:rPr lang="en">
                <a:solidFill>
                  <a:srgbClr val="FF00FF"/>
                </a:solidFill>
                <a:highlight>
                  <a:srgbClr val="000000"/>
                </a:highlight>
              </a:rPr>
              <a:t>--'</a:t>
            </a:r>
            <a:r>
              <a:rPr lang="en" sz="1400"/>
              <a:t> comments the rest of the query.</a:t>
            </a:r>
            <a:endParaRPr sz="1400"/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SQL Injection Prevention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sz="1400"/>
              <a:t>Using prepared statements:</a:t>
            </a:r>
            <a:r>
              <a:rPr lang="en" sz="1400"/>
              <a:t> ensures that queries are compiled first and the parameters are passed later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sz="1400"/>
              <a:t>Validating inputs:</a:t>
            </a:r>
            <a:r>
              <a:rPr lang="en" sz="1400"/>
              <a:t> manually check for malicious inputs.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sz="1400"/>
              <a:t>Web App Firewall (WAF):</a:t>
            </a:r>
            <a:r>
              <a:rPr lang="en" sz="1400"/>
              <a:t> protects web apps from numerous attacks including SQL</a:t>
            </a:r>
            <a:r>
              <a:rPr lang="en" sz="1400"/>
              <a:t> </a:t>
            </a:r>
            <a:r>
              <a:rPr lang="en" sz="1400"/>
              <a:t>injection.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sz="1400"/>
              <a:t>Object-relational mapping (ORM):</a:t>
            </a:r>
            <a:r>
              <a:rPr lang="en" sz="1400"/>
              <a:t> checks for malicious inputs, </a:t>
            </a:r>
            <a:r>
              <a:rPr lang="en" sz="1400"/>
              <a:t>protects</a:t>
            </a:r>
            <a:r>
              <a:rPr lang="en" sz="1400"/>
              <a:t> the DB.</a:t>
            </a:r>
            <a:endParaRPr sz="1400"/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NoSQL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 Injection Example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1297500" y="1567550"/>
            <a:ext cx="766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 this script for finding user data in  MongoDB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000000"/>
                </a:highlight>
              </a:rPr>
              <a:t>function </a:t>
            </a:r>
            <a:r>
              <a:rPr lang="en" sz="1600">
                <a:highlight>
                  <a:srgbClr val="000000"/>
                </a:highlight>
              </a:rPr>
              <a:t>findUser(request) {</a:t>
            </a:r>
            <a:endParaRPr sz="1600"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000000"/>
                </a:highlight>
              </a:rPr>
              <a:t>username=request.username;</a:t>
            </a:r>
            <a:endParaRPr sz="1600"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000000"/>
                </a:highlight>
              </a:rPr>
              <a:t>password=request.password;</a:t>
            </a:r>
            <a:endParaRPr sz="1600"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000000"/>
                </a:highlight>
              </a:rPr>
              <a:t>u</a:t>
            </a:r>
            <a:r>
              <a:rPr lang="en" sz="1600">
                <a:highlight>
                  <a:srgbClr val="000000"/>
                </a:highlight>
              </a:rPr>
              <a:t>ser = </a:t>
            </a:r>
            <a:r>
              <a:rPr lang="en" sz="1600">
                <a:highlight>
                  <a:srgbClr val="000000"/>
                </a:highlight>
              </a:rPr>
              <a:t>db.</a:t>
            </a:r>
            <a:r>
              <a:rPr lang="en" sz="1600">
                <a:solidFill>
                  <a:srgbClr val="FF0000"/>
                </a:solidFill>
                <a:highlight>
                  <a:srgbClr val="000000"/>
                </a:highlight>
              </a:rPr>
              <a:t>collection</a:t>
            </a:r>
            <a:r>
              <a:rPr lang="en" sz="1600">
                <a:highlight>
                  <a:srgbClr val="000000"/>
                </a:highlight>
              </a:rPr>
              <a:t>('users').</a:t>
            </a:r>
            <a:r>
              <a:rPr lang="en" sz="1600">
                <a:solidFill>
                  <a:srgbClr val="FF0000"/>
                </a:solidFill>
                <a:highlight>
                  <a:srgbClr val="000000"/>
                </a:highlight>
              </a:rPr>
              <a:t>findOne</a:t>
            </a:r>
            <a:r>
              <a:rPr lang="en" sz="1600">
                <a:highlight>
                  <a:srgbClr val="000000"/>
                </a:highlight>
              </a:rPr>
              <a:t>({ </a:t>
            </a:r>
            <a:r>
              <a:rPr lang="en" sz="1600">
                <a:solidFill>
                  <a:srgbClr val="00FF00"/>
                </a:solidFill>
                <a:highlight>
                  <a:srgbClr val="000000"/>
                </a:highlight>
              </a:rPr>
              <a:t>username</a:t>
            </a:r>
            <a:r>
              <a:rPr lang="en" sz="1600">
                <a:highlight>
                  <a:srgbClr val="000000"/>
                </a:highlight>
              </a:rPr>
              <a:t>: username, </a:t>
            </a:r>
            <a:r>
              <a:rPr lang="en" sz="1600">
                <a:solidFill>
                  <a:srgbClr val="00FF00"/>
                </a:solidFill>
                <a:highlight>
                  <a:srgbClr val="000000"/>
                </a:highlight>
              </a:rPr>
              <a:t>password</a:t>
            </a:r>
            <a:r>
              <a:rPr lang="en" sz="1600">
                <a:highlight>
                  <a:srgbClr val="000000"/>
                </a:highlight>
              </a:rPr>
              <a:t>: password });</a:t>
            </a:r>
            <a:endParaRPr sz="1600"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000000"/>
                </a:highlight>
              </a:rPr>
              <a:t>u</a:t>
            </a:r>
            <a:r>
              <a:rPr lang="en" sz="1600">
                <a:highlight>
                  <a:srgbClr val="000000"/>
                </a:highlight>
              </a:rPr>
              <a:t>ser ? </a:t>
            </a:r>
            <a:r>
              <a:rPr lang="en" sz="1600">
                <a:solidFill>
                  <a:srgbClr val="0000FF"/>
                </a:solidFill>
                <a:highlight>
                  <a:srgbClr val="000000"/>
                </a:highlight>
              </a:rPr>
              <a:t>return </a:t>
            </a:r>
            <a:r>
              <a:rPr lang="en" sz="1600">
                <a:highlight>
                  <a:srgbClr val="000000"/>
                </a:highlight>
              </a:rPr>
              <a:t>(user, </a:t>
            </a:r>
            <a:r>
              <a:rPr lang="en" sz="1600">
                <a:solidFill>
                  <a:srgbClr val="FF00FF"/>
                </a:solidFill>
                <a:highlight>
                  <a:srgbClr val="000000"/>
                </a:highlight>
              </a:rPr>
              <a:t>‘login success’</a:t>
            </a:r>
            <a:r>
              <a:rPr lang="en" sz="1600">
                <a:highlight>
                  <a:srgbClr val="000000"/>
                </a:highlight>
              </a:rPr>
              <a:t>) : (</a:t>
            </a:r>
            <a:r>
              <a:rPr lang="en" sz="1600">
                <a:solidFill>
                  <a:srgbClr val="FF00FF"/>
                </a:solidFill>
                <a:highlight>
                  <a:srgbClr val="000000"/>
                </a:highlight>
              </a:rPr>
              <a:t>‘login failure’</a:t>
            </a:r>
            <a:r>
              <a:rPr lang="en" sz="1600">
                <a:highlight>
                  <a:srgbClr val="000000"/>
                </a:highlight>
              </a:rPr>
              <a:t>);</a:t>
            </a:r>
            <a:endParaRPr sz="1600"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000000"/>
                </a:highlight>
              </a:rPr>
              <a:t>}  </a:t>
            </a:r>
            <a:endParaRPr sz="1600"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NoSQL Injection Example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attacker will enter the </a:t>
            </a:r>
            <a:r>
              <a:rPr lang="en" sz="1500"/>
              <a:t>following JSON as the request input for the function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following will be executed and will bypass the password checking procedure.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highlight>
                  <a:srgbClr val="000000"/>
                </a:highlight>
              </a:rPr>
              <a:t>db.</a:t>
            </a:r>
            <a:r>
              <a:rPr lang="en" sz="1500">
                <a:solidFill>
                  <a:srgbClr val="FF00FF"/>
                </a:solidFill>
                <a:highlight>
                  <a:srgbClr val="000000"/>
                </a:highlight>
              </a:rPr>
              <a:t>collection</a:t>
            </a:r>
            <a:r>
              <a:rPr lang="en" sz="1500">
                <a:highlight>
                  <a:srgbClr val="000000"/>
                </a:highlight>
              </a:rPr>
              <a:t>(</a:t>
            </a:r>
            <a:r>
              <a:rPr lang="en" sz="1500">
                <a:solidFill>
                  <a:srgbClr val="00FF00"/>
                </a:solidFill>
                <a:highlight>
                  <a:srgbClr val="000000"/>
                </a:highlight>
              </a:rPr>
              <a:t>'users'</a:t>
            </a:r>
            <a:r>
              <a:rPr lang="en" sz="1500">
                <a:highlight>
                  <a:srgbClr val="000000"/>
                </a:highlight>
              </a:rPr>
              <a:t>).</a:t>
            </a:r>
            <a:r>
              <a:rPr lang="en" sz="1500">
                <a:solidFill>
                  <a:srgbClr val="FF00FF"/>
                </a:solidFill>
                <a:highlight>
                  <a:srgbClr val="000000"/>
                </a:highlight>
              </a:rPr>
              <a:t>findOne</a:t>
            </a:r>
            <a:r>
              <a:rPr lang="en" sz="1500">
                <a:highlight>
                  <a:srgbClr val="000000"/>
                </a:highlight>
              </a:rPr>
              <a:t>({ </a:t>
            </a:r>
            <a:r>
              <a:rPr lang="en" sz="1500">
                <a:solidFill>
                  <a:srgbClr val="FF0000"/>
                </a:solidFill>
                <a:highlight>
                  <a:srgbClr val="000000"/>
                </a:highlight>
              </a:rPr>
              <a:t>username</a:t>
            </a:r>
            <a:r>
              <a:rPr lang="en" sz="1500">
                <a:highlight>
                  <a:srgbClr val="000000"/>
                </a:highlight>
              </a:rPr>
              <a:t>: </a:t>
            </a:r>
            <a:r>
              <a:rPr lang="en" sz="1500">
                <a:solidFill>
                  <a:srgbClr val="00FF00"/>
                </a:solidFill>
                <a:highlight>
                  <a:srgbClr val="000000"/>
                </a:highlight>
              </a:rPr>
              <a:t>"admin"</a:t>
            </a:r>
            <a:r>
              <a:rPr lang="en" sz="1500">
                <a:highlight>
                  <a:srgbClr val="000000"/>
                </a:highlight>
              </a:rPr>
              <a:t>, </a:t>
            </a:r>
            <a:r>
              <a:rPr lang="en" sz="1500">
                <a:solidFill>
                  <a:srgbClr val="FF0000"/>
                </a:solidFill>
                <a:highlight>
                  <a:srgbClr val="000000"/>
                </a:highlight>
              </a:rPr>
              <a:t>password</a:t>
            </a:r>
            <a:r>
              <a:rPr lang="en" sz="1500">
                <a:highlight>
                  <a:srgbClr val="000000"/>
                </a:highlight>
              </a:rPr>
              <a:t>: { </a:t>
            </a:r>
            <a:r>
              <a:rPr lang="en" sz="1500">
                <a:solidFill>
                  <a:srgbClr val="00FF00"/>
                </a:solidFill>
                <a:highlight>
                  <a:srgbClr val="000000"/>
                </a:highlight>
              </a:rPr>
              <a:t>"$ne"</a:t>
            </a:r>
            <a:r>
              <a:rPr lang="en" sz="1500">
                <a:highlight>
                  <a:srgbClr val="000000"/>
                </a:highlight>
              </a:rPr>
              <a:t>: </a:t>
            </a:r>
            <a:r>
              <a:rPr lang="en" sz="1500">
                <a:solidFill>
                  <a:srgbClr val="0000FF"/>
                </a:solidFill>
                <a:highlight>
                  <a:srgbClr val="000000"/>
                </a:highlight>
              </a:rPr>
              <a:t>null </a:t>
            </a:r>
            <a:r>
              <a:rPr lang="en" sz="1500">
                <a:highlight>
                  <a:srgbClr val="000000"/>
                </a:highlight>
              </a:rPr>
              <a:t>} })</a:t>
            </a:r>
            <a:endParaRPr sz="1500">
              <a:highlight>
                <a:srgbClr val="000000"/>
              </a:highlight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1409100" y="2082150"/>
            <a:ext cx="2678700" cy="97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"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username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": </a:t>
            </a:r>
            <a:r>
              <a:rPr lang="en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"admin"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"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password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": {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"$ne"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null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NoSQL Injection Prevention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1297500" y="1567550"/>
            <a:ext cx="70389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sz="1400"/>
              <a:t>Validating Inputs:</a:t>
            </a:r>
            <a:r>
              <a:rPr lang="en" sz="1400"/>
              <a:t> checking input validity either manually or by using libraries or frameworks</a:t>
            </a:r>
            <a:endParaRPr sz="1400"/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sz="1400"/>
              <a:t>Web application firewall:</a:t>
            </a:r>
            <a:r>
              <a:rPr lang="en" sz="1400"/>
              <a:t> protects the web app from malicious traffic</a:t>
            </a:r>
            <a:endParaRPr sz="1400"/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sz="1400"/>
              <a:t>Prepared Statements:</a:t>
            </a:r>
            <a:r>
              <a:rPr lang="en" sz="1400"/>
              <a:t> NoSQL Databases might allow using prepared statements for execution</a:t>
            </a:r>
            <a:endParaRPr sz="1400"/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sz="1400"/>
              <a:t>Object-Document mapping:</a:t>
            </a:r>
            <a:r>
              <a:rPr lang="en" sz="1400"/>
              <a:t> Document-store databases might allow using ODMs which will handle input verification automatically </a:t>
            </a:r>
            <a:endParaRPr sz="1400"/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Insecure Direct Object Reference (IDOR)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An access control vulnerability arising when users directly access system objects and resources.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Not directly about the DB but about the access control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Attacker mostly attacks by manipulating the URL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Among owasp vulnerabilities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Predictable URL behaviour which references DB objects directly</a:t>
            </a:r>
            <a:endParaRPr sz="1600"/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IDOR Examples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Suppose the following URL:</a:t>
            </a:r>
            <a:endParaRPr sz="1600"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https://university.com/stdinfo/810100000.txt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A student data is stored in a text file accessed by a static URL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A</a:t>
            </a:r>
            <a:r>
              <a:rPr lang="en" sz="1600"/>
              <a:t>ttacker can access any student data by changing the StdNo. in the URL.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Can be prevented by implementing proper access controls.</a:t>
            </a:r>
            <a:endParaRPr/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Data Inconsistency (NoSQL)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Causes: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Eventual Consistency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Distribution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Network issues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 failures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Lack of ACID Transactions</a:t>
            </a:r>
            <a:endParaRPr sz="1600"/>
          </a:p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Data Inconsistency (NoSQL)</a:t>
            </a:r>
            <a:endParaRPr sz="2600"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12450"/>
            <a:ext cx="7038900" cy="330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Introduction to SQL Databases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Structured Databases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Using SQL </a:t>
            </a:r>
            <a:r>
              <a:rPr lang="en" sz="1600"/>
              <a:t>for data definition and manipulation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Relational data model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Schema-based design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ACID compliance</a:t>
            </a:r>
            <a:endParaRPr sz="16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Database System Misconfiguration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Common vulnerabilities: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Open Network Access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Exposing the database to the public internet without proper firewalls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Unrestricted IP access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Missing Security Patches and Updates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Misconfigured Backup Settings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Improper Database Isolation</a:t>
            </a:r>
            <a:endParaRPr sz="1600"/>
          </a:p>
        </p:txBody>
      </p:sp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Database System Misconfiguration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Secure Network Access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Restrict database access to trusted IP addresses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firewalls and VPNs to protect database access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Keep Software Up-to-Date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Implement Robust Backup Solutions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Configure regular, automated backups of the database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Regular Audits and Penetration Testing</a:t>
            </a:r>
            <a:endParaRPr sz="1600"/>
          </a:p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Privilege Escalation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b="1" lang="en" sz="1600"/>
              <a:t>Vertical Privilege Escalation</a:t>
            </a:r>
            <a:endParaRPr sz="16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user gains higher privileges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b="1" lang="en" sz="1600"/>
              <a:t>Horizontal </a:t>
            </a:r>
            <a:r>
              <a:rPr b="1" lang="en" sz="1600"/>
              <a:t>Privilege Escalation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accesses another user's resources with similar privileges</a:t>
            </a:r>
            <a:endParaRPr sz="1400"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775" y="1567550"/>
            <a:ext cx="3048624" cy="1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Privilege Escalation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2"/>
              <a:t>Causes</a:t>
            </a:r>
            <a:r>
              <a:rPr lang="en" sz="1602"/>
              <a:t>:</a:t>
            </a:r>
            <a:endParaRPr sz="1602"/>
          </a:p>
          <a:p>
            <a:pPr indent="-3176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3"/>
              <a:buChar char="●"/>
            </a:pPr>
            <a:r>
              <a:rPr lang="en" sz="1402"/>
              <a:t>I</a:t>
            </a:r>
            <a:r>
              <a:rPr lang="en" sz="1502"/>
              <a:t>mproper Validation</a:t>
            </a:r>
            <a:endParaRPr sz="1502"/>
          </a:p>
          <a:p>
            <a:pPr indent="-32400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3"/>
              <a:buChar char="●"/>
            </a:pPr>
            <a:r>
              <a:rPr lang="en" sz="1502"/>
              <a:t>Weak Authentication</a:t>
            </a:r>
            <a:endParaRPr sz="1502"/>
          </a:p>
          <a:p>
            <a:pPr indent="-32400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3"/>
              <a:buChar char="○"/>
            </a:pPr>
            <a:r>
              <a:rPr lang="en" sz="1502"/>
              <a:t>Can allow attackers to bypass authentication</a:t>
            </a:r>
            <a:endParaRPr sz="1502"/>
          </a:p>
          <a:p>
            <a:pPr indent="-32400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3"/>
              <a:buChar char="●"/>
            </a:pPr>
            <a:r>
              <a:rPr lang="en" sz="1502"/>
              <a:t>Software Bugs</a:t>
            </a:r>
            <a:endParaRPr sz="1502"/>
          </a:p>
          <a:p>
            <a:pPr indent="-32400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3"/>
              <a:buChar char="○"/>
            </a:pPr>
            <a:r>
              <a:rPr lang="en" sz="1502"/>
              <a:t>Attackers can use an exploit to gain access</a:t>
            </a:r>
            <a:endParaRPr sz="1502"/>
          </a:p>
          <a:p>
            <a:pPr indent="-32400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3"/>
              <a:buChar char="●"/>
            </a:pPr>
            <a:r>
              <a:rPr lang="en" sz="1502"/>
              <a:t>Misconfigured Database Permissions</a:t>
            </a:r>
            <a:endParaRPr sz="1502"/>
          </a:p>
          <a:p>
            <a:pPr indent="-32400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3"/>
              <a:buChar char="○"/>
            </a:pPr>
            <a:r>
              <a:rPr lang="en" sz="1502"/>
              <a:t>Unauthorized users can gain access</a:t>
            </a:r>
            <a:endParaRPr sz="1502"/>
          </a:p>
        </p:txBody>
      </p:sp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Privilege Escalation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602"/>
              <a:t>Solutions: </a:t>
            </a:r>
            <a:endParaRPr sz="1602"/>
          </a:p>
          <a:p>
            <a:pPr indent="-3303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3"/>
              <a:buChar char="●"/>
            </a:pPr>
            <a:r>
              <a:rPr lang="en" sz="1602"/>
              <a:t>Input Validation</a:t>
            </a:r>
            <a:endParaRPr sz="1602"/>
          </a:p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3"/>
              <a:buChar char="●"/>
            </a:pPr>
            <a:r>
              <a:rPr lang="en" sz="1602"/>
              <a:t>Multi-factor Authentication</a:t>
            </a:r>
            <a:endParaRPr sz="1602"/>
          </a:p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3"/>
              <a:buChar char="●"/>
            </a:pPr>
            <a:r>
              <a:rPr lang="en" sz="1602"/>
              <a:t>Principle of Least Privilege</a:t>
            </a:r>
            <a:endParaRPr sz="1602"/>
          </a:p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3"/>
              <a:buChar char="●"/>
            </a:pPr>
            <a:r>
              <a:rPr lang="en" sz="1602"/>
              <a:t>Patch Management</a:t>
            </a:r>
            <a:endParaRPr sz="16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Weak Authentication and Authorization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b="1" lang="en" sz="1700"/>
              <a:t>Authentication</a:t>
            </a:r>
            <a:r>
              <a:rPr b="1" lang="en" sz="1700"/>
              <a:t> </a:t>
            </a:r>
            <a:endParaRPr sz="17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verifying the identity of a user or a system.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b="1" lang="en" sz="1700"/>
              <a:t>Authorization</a:t>
            </a:r>
            <a:r>
              <a:rPr lang="en" sz="1700"/>
              <a:t> </a:t>
            </a:r>
            <a:endParaRPr sz="17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determines the level of access granted to authenticated users.</a:t>
            </a:r>
            <a:endParaRPr sz="1500"/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Common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weaknesses for both SQL/NoSQL: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Default Credentials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Lack of Multi-Factor Authentication (MFA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Weak Password Policies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Improper Access Controls</a:t>
            </a:r>
            <a:endParaRPr sz="1800"/>
          </a:p>
        </p:txBody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Weak Authentication and Authorization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Weak Authentication and Authorization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Plaintext Storage of Credentials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Lack of Role-Based Access Control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Poor Session Management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00" y="2571750"/>
            <a:ext cx="3292600" cy="20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Buffer Overflow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Stack-based Buffer Overflow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This is the most common type. It occurs when the stack, a memory area that stores local variables and controls the order of execution, is overfl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owed.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Heap-based Buffer Overflow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This occurs in the heap, a memory area used for dynamic allocation.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Preventions: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M</a:t>
            </a:r>
            <a:r>
              <a:rPr lang="en" sz="1400"/>
              <a:t>aintenance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Input validation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M</a:t>
            </a:r>
            <a:r>
              <a:rPr lang="en" sz="1400"/>
              <a:t>emory management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F</a:t>
            </a:r>
            <a:r>
              <a:rPr lang="en" sz="1400"/>
              <a:t>iltering the data</a:t>
            </a:r>
            <a:endParaRPr sz="1400"/>
          </a:p>
        </p:txBody>
      </p:sp>
      <p:pic>
        <p:nvPicPr>
          <p:cNvPr id="334" name="Google Shape;3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125" y="2338775"/>
            <a:ext cx="3493226" cy="1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Buffer Overflow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1297500" y="1643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Example: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E0E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buffer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00E0E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000000"/>
              </a:solidFill>
              <a:highlight>
                <a:srgbClr val="66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D70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userInput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D4D0AB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// Vulnerable to overflow if userInput exceeds 256 bytes</a:t>
            </a:r>
            <a:endParaRPr sz="1100">
              <a:solidFill>
                <a:srgbClr val="D4D0AB"/>
              </a:solidFill>
              <a:highlight>
                <a:srgbClr val="66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Solution: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D70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userInput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E0E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E0E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E0E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highlight>
                <a:srgbClr val="66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00E0E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E0E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E0E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E0E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ABE338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" sz="1100">
                <a:solidFill>
                  <a:srgbClr val="FEFEFE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solidFill>
                  <a:srgbClr val="F8F8F2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D4D0AB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// Ensure null-termination</a:t>
            </a:r>
            <a:endParaRPr sz="1100">
              <a:solidFill>
                <a:srgbClr val="D4D0AB"/>
              </a:solidFill>
              <a:highlight>
                <a:srgbClr val="66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2" name="Google Shape;34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Introduction to SQL Databases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Available on cloud services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Plenty of options to choose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MySQL, PostgreSQL, Oracle Database, SQLite and more</a:t>
            </a:r>
            <a:endParaRPr sz="16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535150"/>
            <a:ext cx="2742476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400" y="2475800"/>
            <a:ext cx="3048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Inappropriate Encryption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/>
              <a:t>Weak Encryption Algorithms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Using algorithms like DES which can be easily broken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/>
              <a:t> Short Encryption Keys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Using short keys such as 56-bit keys instead of stronger keys like 256-bit keys.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/>
              <a:t>Poor Implementation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Incorrect use of cryptographic libraries, or failing to use secure modes of operation (like using ECB instead of CBC for block ciphers).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/>
              <a:t>Encryption Performance Issues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Overhead of strong encryption impacting database performance</a:t>
            </a:r>
            <a:endParaRPr sz="1300"/>
          </a:p>
        </p:txBody>
      </p:sp>
      <p:sp>
        <p:nvSpPr>
          <p:cNvPr id="349" name="Google Shape;34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References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https://ibm.com/topics/database-security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https://owasp.org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https://www.proofpoint.com/us/threat-reference/privilege-escalation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https://janmuhammadzaidi.medium.com/vertical-privilege-escalation-the-user-can-takeover-an-admin-account-via-response-manipulation-9237c8b2fefa</a:t>
            </a:r>
            <a:endParaRPr sz="1200"/>
          </a:p>
        </p:txBody>
      </p:sp>
      <p:sp>
        <p:nvSpPr>
          <p:cNvPr id="356" name="Google Shape;35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1052550" y="664950"/>
            <a:ext cx="70389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/>
              <a:t>Thank you</a:t>
            </a:r>
            <a:endParaRPr b="1" sz="40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 </a:t>
            </a:r>
            <a:r>
              <a:rPr lang="en" sz="2100"/>
              <a:t>for your attention!</a:t>
            </a:r>
            <a:endParaRPr sz="2100"/>
          </a:p>
        </p:txBody>
      </p:sp>
      <p:sp>
        <p:nvSpPr>
          <p:cNvPr id="362" name="Google Shape;36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Introduction to SQL Databases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Ensuring data integrity with ACID Properties: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Atomicity, Consistency, Isolation, and Durability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Use cases including: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Transactional applications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Web &amp; Enterprise applications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analytics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warehousing</a:t>
            </a:r>
            <a:endParaRPr sz="1600"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Introduction to NoSQL Databases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Non-relational data model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Flexible schema design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 less structured compared to  relational SQL databases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suitable for storing distributed data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High scalability</a:t>
            </a:r>
            <a:endParaRPr sz="1600"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Introduction to NoSQL Databases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Highly used in large-scale systems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Use cases including: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Big data applications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Real-time web applications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Content and media streaming systems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Introduction to NoSQL Databases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NoSQL databases have different structures, with each type handling data in its unique way. Some examples include: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80" name="Google Shape;180;p19"/>
          <p:cNvGraphicFramePr/>
          <p:nvPr/>
        </p:nvGraphicFramePr>
        <p:xfrm>
          <a:off x="1297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{1DA8B5E9-E408-4D02-A36E-63A663095FCD}</a:tableStyleId>
              </a:tblPr>
              <a:tblGrid>
                <a:gridCol w="3519450"/>
                <a:gridCol w="3519450"/>
              </a:tblGrid>
              <a:tr h="209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Document Stores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Storing data in documents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MongoDB, Apache CouchDB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Documents can have different structures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Key-Value Stores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Storing data in key-value pairs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Redis, Amazon DynamoDB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High performance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Introduction to NoSQL Databases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Some other examples for NoSQL databases </a:t>
            </a:r>
            <a:r>
              <a:rPr lang="en" sz="1600"/>
              <a:t>structure</a:t>
            </a:r>
            <a:r>
              <a:rPr lang="en" sz="1600"/>
              <a:t> include</a:t>
            </a:r>
            <a:endParaRPr sz="1600"/>
          </a:p>
        </p:txBody>
      </p:sp>
      <p:graphicFrame>
        <p:nvGraphicFramePr>
          <p:cNvPr id="188" name="Google Shape;188;p20"/>
          <p:cNvGraphicFramePr/>
          <p:nvPr/>
        </p:nvGraphicFramePr>
        <p:xfrm>
          <a:off x="1297500" y="208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{1DA8B5E9-E408-4D02-A36E-63A663095FCD}</a:tableStyleId>
              </a:tblPr>
              <a:tblGrid>
                <a:gridCol w="3519450"/>
                <a:gridCol w="3519450"/>
              </a:tblGrid>
              <a:tr h="239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Graph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 Stores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Represents data in nodes and edges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Interconnected 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Flexible schema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Neo4j, Amazon Neptune-AWS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Wide-column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 Stores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Storing data in columns instead of rows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Columns grouped into families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Flexible schema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Cassandra, ScyllaDB, HBase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Database Vulnerabilities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Database vulnerabilities can arise for various reasons. Here are some of the most common vulnerabilities in SQL/NoSQL database systems: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196" name="Google Shape;196;p21"/>
          <p:cNvGraphicFramePr/>
          <p:nvPr/>
        </p:nvGraphicFramePr>
        <p:xfrm>
          <a:off x="1297500" y="236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{1DA8B5E9-E408-4D02-A36E-63A663095FCD}</a:tableStyleId>
              </a:tblPr>
              <a:tblGrid>
                <a:gridCol w="3058000"/>
                <a:gridCol w="3980900"/>
              </a:tblGrid>
              <a:tr h="5489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SQL/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NoSQL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Injection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Insecure Direct Object Reference (IDOR)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8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Data Inconsistency (NoSQL)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Database system Misconfiguration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9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Privilege Escalation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Weak Authentication and Authorization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9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Inappropriate Encryption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Buffer Overflow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