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9902"/>
    <a:srgbClr val="CDBA3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7" d="100"/>
          <a:sy n="147" d="100"/>
        </p:scale>
        <p:origin x="300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5C21F-C0A0-6CE9-CF8F-F3E0919C8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F4CA7-8643-5FB8-2BEC-C4BA08F55B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7339B-013A-271A-CAAC-81BA993E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C82F-36E2-4081-93CA-8B2CD04D630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D1EE3-D26A-06C5-00C5-660FCCE70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84CA9-42CE-9300-AC9F-4189D5CB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7A02-94E9-4B74-B3B6-BE41FA15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91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68457-29A9-1797-EAB2-E3C0D64B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E322F-E72E-CF9C-50B2-25595CC880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E3D49-20F8-7EF9-FC4F-774FD1DD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C82F-36E2-4081-93CA-8B2CD04D630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FC68C-306F-46C0-F27F-AC368E7BA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1664-619C-DF74-E5B4-0E19A4D9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7A02-94E9-4B74-B3B6-BE41FA15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17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958E1A-3367-7A38-A493-C0B9EA266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217DBA-2039-FE18-FC28-8E16FCB58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F2F22-7427-DF27-E82F-B1E4EED8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C82F-36E2-4081-93CA-8B2CD04D630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8C7B-801C-F548-ED24-711E322F9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7798E-973E-EB67-11C8-69F60DC56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7A02-94E9-4B74-B3B6-BE41FA15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3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42E41-EEBE-22E7-8270-69CE3C562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658C9-5CED-D20E-F999-848D54777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BD9F5-F728-9C6B-967D-3BDC8BF58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C82F-36E2-4081-93CA-8B2CD04D630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19F5C-D592-A02B-AA63-4052C4754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D5531-D1FC-3FBF-16E1-C1A534701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7A02-94E9-4B74-B3B6-BE41FA15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41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E627-8C7F-E382-1FAF-4854D4749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877E9C-AC3C-4697-526F-7440AF3FD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D1116-03C7-1D6A-47C3-56C66C8A8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C82F-36E2-4081-93CA-8B2CD04D630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8713-9404-6F4F-6CCD-50F912CF7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8561B-70A6-5A76-2B48-191A69293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7A02-94E9-4B74-B3B6-BE41FA15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1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F0DE-8069-0043-C49A-3B7DFA7A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6E2E9-57C7-620E-A285-4431B2313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8890C-D4C2-8B6D-89DE-8916F8DDE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F399E-AE57-B47A-1A8A-6326264FA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C82F-36E2-4081-93CA-8B2CD04D630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8A4670-670A-633E-3876-736444444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7A749-7E2C-2C58-750F-A04B4303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7A02-94E9-4B74-B3B6-BE41FA15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5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F28A-D9D2-FB96-7483-1FEC14B37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3C1DF-9BC7-B4BE-D9C0-55CF025C81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DB14CF-27DC-ECDD-78E5-C61E9ECF0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EF978-55D7-2E61-8656-EB360241F6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869588-5354-6020-02C9-95134924D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45FC0D-9A4C-B7E1-948E-49C547C0B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C82F-36E2-4081-93CA-8B2CD04D630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6022CC-D430-BBDC-38C0-CA947075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EDFF6-EAE5-DA42-EFA4-A66D193F3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7A02-94E9-4B74-B3B6-BE41FA15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7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BA83A-3576-39B4-E717-3479EB965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67DCDE-5815-E667-08E6-6CB383E89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C82F-36E2-4081-93CA-8B2CD04D630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5C992A-74F7-B64A-6D22-F7AE1DE75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06116-BBB7-9B99-997D-5B9A40B3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7A02-94E9-4B74-B3B6-BE41FA15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08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7CE9B-075F-6B5F-C63B-87512F01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C82F-36E2-4081-93CA-8B2CD04D630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C8BBF-3794-5A3C-B8D2-48F09672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63E69-7F36-BCE4-3E15-DB62D45F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7A02-94E9-4B74-B3B6-BE41FA15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00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B9A9-2BF0-95F4-147A-E914156A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47D16-6E3F-21E3-D035-28E91C12E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82DCB-DED0-2D61-E3BA-BEABBCDEB9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CA7B65-028E-6585-69B2-4D30E5BFDF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C82F-36E2-4081-93CA-8B2CD04D630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564AC-2D1A-C27D-3535-8D5DCE458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09E24A-A766-501C-9C1E-E69EA16B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7A02-94E9-4B74-B3B6-BE41FA15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928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C4108-FF70-0459-09BF-987C8097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6F4D81-1DBA-4A98-7D1E-4DC3F5AED8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ECBD84-1743-0B98-8AB2-5E7429DFB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21C73-C62A-C924-5E9E-7C336CEEB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C82F-36E2-4081-93CA-8B2CD04D630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26F34-D349-C460-12D8-A9386504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34A98-4A56-9B3E-D22E-07F399166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B17A02-94E9-4B74-B3B6-BE41FA15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4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DA38FF-EAE6-B5F7-4687-87C8FB530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09BA8-B89E-80F8-9103-9607FA63DA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60C9C-92CB-B9F3-7DD6-3FEC03C180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88C82F-36E2-4081-93CA-8B2CD04D630A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132D1-4D30-075D-419B-ED95425F6D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40D21-7B50-C257-F0DE-8F49C2394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B17A02-94E9-4B74-B3B6-BE41FA155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24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C80D3099-0D90-BD20-EFAC-4D35AEB1AD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39"/>
          <a:stretch/>
        </p:blipFill>
        <p:spPr>
          <a:xfrm>
            <a:off x="6096000" y="823607"/>
            <a:ext cx="5898117" cy="4137498"/>
          </a:xfrm>
          <a:prstGeom prst="rect">
            <a:avLst/>
          </a:prstGeom>
        </p:spPr>
      </p:pic>
      <p:pic>
        <p:nvPicPr>
          <p:cNvPr id="7" name="Picture 6" descr="A graph of a function&#10;&#10;AI-generated content may be incorrect.">
            <a:extLst>
              <a:ext uri="{FF2B5EF4-FFF2-40B4-BE49-F238E27FC236}">
                <a16:creationId xmlns:a16="http://schemas.microsoft.com/office/drawing/2014/main" id="{A320C409-E827-11C6-1811-CD7DA08E01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19" y="1037616"/>
            <a:ext cx="5516663" cy="41374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C514C66-5C8C-3756-5FA7-192FADCBE350}"/>
              </a:ext>
            </a:extLst>
          </p:cNvPr>
          <p:cNvSpPr txBox="1"/>
          <p:nvPr/>
        </p:nvSpPr>
        <p:spPr>
          <a:xfrm>
            <a:off x="357411" y="260971"/>
            <a:ext cx="2573974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Grooven Shine" pitchFamily="50" charset="0"/>
              </a:rPr>
              <a:t>Potential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9914CD-D27C-9AFA-684C-2D9513F5BEAE}"/>
                  </a:ext>
                </a:extLst>
              </p:cNvPr>
              <p:cNvSpPr txBox="1"/>
              <p:nvPr/>
            </p:nvSpPr>
            <p:spPr>
              <a:xfrm>
                <a:off x="1277565" y="1958502"/>
                <a:ext cx="2382704" cy="5852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1" i="0" dirty="0" smtClean="0">
                          <a:latin typeface="Itim" panose="00000500000000000000" pitchFamily="2" charset="-34"/>
                          <a:cs typeface="Itim" panose="00000500000000000000" pitchFamily="2" charset="-34"/>
                        </a:rPr>
                        <m:t>V</m:t>
                      </m:r>
                      <m:r>
                        <m:rPr>
                          <m:nor/>
                        </m:rPr>
                        <a:rPr lang="en-US" sz="2800" b="1" i="0" dirty="0" smtClean="0">
                          <a:latin typeface="Itim" panose="00000500000000000000" pitchFamily="2" charset="-34"/>
                          <a:cs typeface="Itim" panose="00000500000000000000" pitchFamily="2" charset="-34"/>
                        </a:rPr>
                        <m:t> =0.5 </m:t>
                      </m:r>
                      <m:sSup>
                        <m:sSup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1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800" b="1" i="0" dirty="0" smtClean="0">
                                  <a:latin typeface="Itim" panose="00000500000000000000" pitchFamily="2" charset="-34"/>
                                  <a:cs typeface="Itim" panose="00000500000000000000" pitchFamily="2" charset="-34"/>
                                </a:rPr>
                                <m:t>x</m:t>
                              </m:r>
                              <m:r>
                                <m:rPr>
                                  <m:nor/>
                                </m:rPr>
                                <a:rPr lang="en-US" sz="2800" b="1" i="0" dirty="0" smtClean="0">
                                  <a:latin typeface="Itim" panose="00000500000000000000" pitchFamily="2" charset="-34"/>
                                  <a:cs typeface="Itim" panose="00000500000000000000" pitchFamily="2" charset="-34"/>
                                </a:rPr>
                                <m:t>-5</m:t>
                              </m:r>
                            </m:e>
                          </m:d>
                        </m:e>
                        <m:sup>
                          <m:r>
                            <m:rPr>
                              <m:nor/>
                            </m:rPr>
                            <a:rPr lang="en-US" sz="2800" b="1" i="0" dirty="0" smtClean="0">
                              <a:latin typeface="Itim" panose="00000500000000000000" pitchFamily="2" charset="-34"/>
                              <a:cs typeface="Itim" panose="00000500000000000000" pitchFamily="2" charset="-34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 sz="2800" b="1" dirty="0">
                  <a:latin typeface="Itim" panose="00000500000000000000" pitchFamily="2" charset="-34"/>
                  <a:cs typeface="Itim" panose="00000500000000000000" pitchFamily="2" charset="-34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9914CD-D27C-9AFA-684C-2D9513F5BE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565" y="1958502"/>
                <a:ext cx="2382704" cy="5852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A7FF43-9587-511B-990D-F864641BD54B}"/>
                  </a:ext>
                </a:extLst>
              </p:cNvPr>
              <p:cNvSpPr txBox="1"/>
              <p:nvPr/>
            </p:nvSpPr>
            <p:spPr>
              <a:xfrm>
                <a:off x="713880" y="5292455"/>
                <a:ext cx="2710486" cy="95179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3200" dirty="0">
                    <a:solidFill>
                      <a:srgbClr val="C00000"/>
                    </a:solidFill>
                    <a:latin typeface="Bodo Amat" pitchFamily="2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Bodo Amat" pitchFamily="2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Bodo Amat" pitchFamily="2" charset="0"/>
                          </a:rPr>
                          <m:t>f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Bodo Amat" pitchFamily="2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Bodo Amat" pitchFamily="2" charset="0"/>
                          </a:rPr>
                          <m:t>t</m:t>
                        </m:r>
                      </m:den>
                    </m:f>
                    <m:r>
                      <m:rPr>
                        <m:nor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Bodo Amat" pitchFamily="2" charset="0"/>
                      </a:rPr>
                      <m:t>= 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Bodo Amat" pitchFamily="2" charset="0"/>
                  </a:rPr>
                  <a:t>- V * f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A7FF43-9587-511B-990D-F864641BD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880" y="5292455"/>
                <a:ext cx="2710486" cy="951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20D3C2F-9FC2-C679-7436-9AFF499A7A1A}"/>
              </a:ext>
            </a:extLst>
          </p:cNvPr>
          <p:cNvSpPr txBox="1"/>
          <p:nvPr/>
        </p:nvSpPr>
        <p:spPr>
          <a:xfrm>
            <a:off x="8781352" y="1154347"/>
            <a:ext cx="15392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odo Amat" pitchFamily="2" charset="0"/>
              </a:rPr>
              <a:t>f = sin (x)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5570E7-7EF7-4BF6-8160-103C9B3591E6}"/>
              </a:ext>
            </a:extLst>
          </p:cNvPr>
          <p:cNvSpPr txBox="1"/>
          <p:nvPr/>
        </p:nvSpPr>
        <p:spPr>
          <a:xfrm>
            <a:off x="7352395" y="3028890"/>
            <a:ext cx="790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B9902"/>
                </a:solidFill>
                <a:latin typeface="Bodo Amat" pitchFamily="2" charset="0"/>
              </a:rPr>
              <a:t>final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649D63-FE13-B351-3E51-E3CDB6F1DAB6}"/>
              </a:ext>
            </a:extLst>
          </p:cNvPr>
          <p:cNvCxnSpPr/>
          <p:nvPr/>
        </p:nvCxnSpPr>
        <p:spPr>
          <a:xfrm flipV="1">
            <a:off x="8249055" y="2730230"/>
            <a:ext cx="796003" cy="3761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098B662-1A79-85DB-F38E-8FD8C2C2E39B}"/>
              </a:ext>
            </a:extLst>
          </p:cNvPr>
          <p:cNvSpPr txBox="1"/>
          <p:nvPr/>
        </p:nvSpPr>
        <p:spPr>
          <a:xfrm>
            <a:off x="7417849" y="5736768"/>
            <a:ext cx="3009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Bodo Amat" pitchFamily="2" charset="0"/>
              </a:rPr>
              <a:t>f</a:t>
            </a:r>
            <a:r>
              <a:rPr lang="en-US" sz="2000" baseline="30000" dirty="0">
                <a:latin typeface="Bodo Amat" pitchFamily="2" charset="0"/>
              </a:rPr>
              <a:t>n+1</a:t>
            </a:r>
            <a:r>
              <a:rPr lang="en-US" sz="2000" dirty="0">
                <a:latin typeface="Bodo Amat" pitchFamily="2" charset="0"/>
              </a:rPr>
              <a:t> = </a:t>
            </a:r>
            <a:r>
              <a:rPr lang="en-US" sz="2000" dirty="0" err="1">
                <a:latin typeface="Bodo Amat" pitchFamily="2" charset="0"/>
              </a:rPr>
              <a:t>f</a:t>
            </a:r>
            <a:r>
              <a:rPr lang="en-US" sz="2000" baseline="30000" dirty="0" err="1">
                <a:latin typeface="Bodo Amat" pitchFamily="2" charset="0"/>
              </a:rPr>
              <a:t>n</a:t>
            </a:r>
            <a:r>
              <a:rPr lang="en-US" sz="2000" baseline="30000" dirty="0">
                <a:latin typeface="Bodo Amat" pitchFamily="2" charset="0"/>
              </a:rPr>
              <a:t> </a:t>
            </a:r>
            <a:r>
              <a:rPr lang="en-US" sz="2000" dirty="0">
                <a:latin typeface="Bodo Amat" pitchFamily="2" charset="0"/>
              </a:rPr>
              <a:t>+ </a:t>
            </a:r>
            <a:r>
              <a:rPr lang="en-US" sz="2000" dirty="0" err="1">
                <a:solidFill>
                  <a:srgbClr val="C00000"/>
                </a:solidFill>
                <a:latin typeface="Bodo Amat" pitchFamily="2" charset="0"/>
              </a:rPr>
              <a:t>df</a:t>
            </a:r>
            <a:r>
              <a:rPr lang="en-US" sz="2000" dirty="0">
                <a:solidFill>
                  <a:srgbClr val="C00000"/>
                </a:solidFill>
                <a:latin typeface="Bodo Amat" pitchFamily="2" charset="0"/>
              </a:rPr>
              <a:t> /dt </a:t>
            </a:r>
            <a:r>
              <a:rPr lang="en-US" sz="2000" dirty="0">
                <a:latin typeface="Bodo Amat" pitchFamily="2" charset="0"/>
              </a:rPr>
              <a:t>* dt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7D388A7-6BDF-69CB-B591-FA4B5F3D6A12}"/>
              </a:ext>
            </a:extLst>
          </p:cNvPr>
          <p:cNvCxnSpPr>
            <a:cxnSpLocks/>
          </p:cNvCxnSpPr>
          <p:nvPr/>
        </p:nvCxnSpPr>
        <p:spPr>
          <a:xfrm flipV="1">
            <a:off x="8547370" y="4001311"/>
            <a:ext cx="1095983" cy="14885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195284B-DA98-B75A-1238-73B3BF409255}"/>
              </a:ext>
            </a:extLst>
          </p:cNvPr>
          <p:cNvSpPr txBox="1"/>
          <p:nvPr/>
        </p:nvSpPr>
        <p:spPr>
          <a:xfrm>
            <a:off x="3210128" y="259400"/>
            <a:ext cx="81457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  <a:latin typeface="Bodo Amat" pitchFamily="2" charset="0"/>
              </a:rPr>
              <a:t>If V does not depend on f </a:t>
            </a:r>
            <a:r>
              <a:rPr lang="en-US" sz="2400" dirty="0">
                <a:latin typeface="Bodo Amat" pitchFamily="2" charset="0"/>
              </a:rPr>
              <a:t>: As </a:t>
            </a:r>
            <a:r>
              <a:rPr lang="en-US" sz="2400" dirty="0">
                <a:solidFill>
                  <a:schemeClr val="accent3"/>
                </a:solidFill>
                <a:latin typeface="Bodo Amat" pitchFamily="2" charset="0"/>
              </a:rPr>
              <a:t>V(x) </a:t>
            </a:r>
            <a:r>
              <a:rPr lang="en-US" sz="2400" dirty="0">
                <a:latin typeface="Bodo Amat" pitchFamily="2" charset="0"/>
              </a:rPr>
              <a:t>but </a:t>
            </a:r>
            <a:r>
              <a:rPr lang="en-US" sz="2400" dirty="0">
                <a:latin typeface="Grooven Shine" pitchFamily="50" charset="0"/>
              </a:rPr>
              <a:t>NOT</a:t>
            </a:r>
            <a:r>
              <a:rPr lang="en-US" sz="2400" dirty="0">
                <a:latin typeface="Bodo Amat" pitchFamily="2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Bodo Amat" pitchFamily="2" charset="0"/>
              </a:rPr>
              <a:t>V(f)</a:t>
            </a:r>
          </a:p>
        </p:txBody>
      </p:sp>
    </p:spTree>
    <p:extLst>
      <p:ext uri="{BB962C8B-B14F-4D97-AF65-F5344CB8AC3E}">
        <p14:creationId xmlns:p14="http://schemas.microsoft.com/office/powerpoint/2010/main" val="327140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D4C40E-45AD-0E36-0983-0E5186520E30}"/>
                  </a:ext>
                </a:extLst>
              </p:cNvPr>
              <p:cNvSpPr txBox="1"/>
              <p:nvPr/>
            </p:nvSpPr>
            <p:spPr>
              <a:xfrm>
                <a:off x="6686080" y="241074"/>
                <a:ext cx="3425874" cy="956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3200" b="0" i="0" smtClean="0">
                              <a:latin typeface="Bond Story" pitchFamily="2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Bond Story" pitchFamily="2" charset="0"/>
                            </a:rPr>
                            <m:t>f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3200" b="0" i="0" smtClean="0">
                              <a:latin typeface="Bond Story" pitchFamily="2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Bond Story" pitchFamily="2" charset="0"/>
                            </a:rPr>
                            <m:t>t</m:t>
                          </m:r>
                        </m:den>
                      </m:f>
                      <m:r>
                        <m:rPr>
                          <m:nor/>
                        </m:rPr>
                        <a:rPr lang="en-US" sz="3200" b="0" i="0" smtClean="0">
                          <a:latin typeface="Bond Story" pitchFamily="2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Bond Story" pitchFamily="2" charset="0"/>
                        </a:rPr>
                        <m:t>M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Bond Story" pitchFamily="2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Bond Story" pitchFamily="2" charset="0"/>
                            </a:rPr>
                            <m:t> ∆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Bond Story" pitchFamily="2" charset="0"/>
                              <a:ea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Bond Story" pitchFamily="2" charset="0"/>
                              <a:ea typeface="Cambria Math" panose="02040503050406030204" pitchFamily="18" charset="0"/>
                            </a:rPr>
                            <m:t> - 2 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Bond Story" pitchFamily="2" charset="0"/>
                              <a:ea typeface="Cambria Math" panose="02040503050406030204" pitchFamily="18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Bond Story" pitchFamily="2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Bond Story" pitchFamily="2" charset="0"/>
                              <a:ea typeface="Cambria Math" panose="02040503050406030204" pitchFamily="18" charset="0"/>
                            </a:rPr>
                            <m:t>f</m:t>
                          </m:r>
                        </m:e>
                      </m:d>
                    </m:oMath>
                  </m:oMathPara>
                </a14:m>
                <a:endParaRPr lang="en-US" sz="3200" dirty="0">
                  <a:latin typeface="Bond Story" pitchFamily="2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D4C40E-45AD-0E36-0983-0E5186520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080" y="241074"/>
                <a:ext cx="3425874" cy="9567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990DE75-9611-0D23-26DB-16F834EBF35E}"/>
              </a:ext>
            </a:extLst>
          </p:cNvPr>
          <p:cNvSpPr txBox="1"/>
          <p:nvPr/>
        </p:nvSpPr>
        <p:spPr>
          <a:xfrm>
            <a:off x="317770" y="77820"/>
            <a:ext cx="5188152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Grooven Shine" pitchFamily="50" charset="0"/>
              </a:rPr>
              <a:t>Diffusion + Potential</a:t>
            </a:r>
          </a:p>
        </p:txBody>
      </p:sp>
      <p:pic>
        <p:nvPicPr>
          <p:cNvPr id="13" name="Picture 12" descr="A graph of a normalized function&#10;&#10;AI-generated content may be incorrect.">
            <a:extLst>
              <a:ext uri="{FF2B5EF4-FFF2-40B4-BE49-F238E27FC236}">
                <a16:creationId xmlns:a16="http://schemas.microsoft.com/office/drawing/2014/main" id="{66DE7F45-B893-F0FB-3609-0C653D337A3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42435" y="1570366"/>
            <a:ext cx="5453098" cy="4089823"/>
          </a:xfrm>
          <a:prstGeom prst="rect">
            <a:avLst/>
          </a:prstGeom>
        </p:spPr>
      </p:pic>
      <p:pic>
        <p:nvPicPr>
          <p:cNvPr id="15" name="Picture 14" descr="A graph of a normalized curve&#10;&#10;AI-generated content may be incorrect.">
            <a:extLst>
              <a:ext uri="{FF2B5EF4-FFF2-40B4-BE49-F238E27FC236}">
                <a16:creationId xmlns:a16="http://schemas.microsoft.com/office/drawing/2014/main" id="{8AB877B1-108F-2F0E-C3D9-13DC168F84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903" y="1570366"/>
            <a:ext cx="5453098" cy="40898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E19F5C1-8CCE-1F5F-703F-DA3E82115B6C}"/>
              </a:ext>
            </a:extLst>
          </p:cNvPr>
          <p:cNvSpPr txBox="1"/>
          <p:nvPr/>
        </p:nvSpPr>
        <p:spPr>
          <a:xfrm>
            <a:off x="1867711" y="5860073"/>
            <a:ext cx="2684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iny" panose="02000903060500060000" pitchFamily="2" charset="0"/>
              </a:rPr>
              <a:t>Potential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5AE306-A062-9383-7DC1-FF4766A88631}"/>
              </a:ext>
            </a:extLst>
          </p:cNvPr>
          <p:cNvSpPr txBox="1"/>
          <p:nvPr/>
        </p:nvSpPr>
        <p:spPr>
          <a:xfrm>
            <a:off x="7167791" y="5838155"/>
            <a:ext cx="4627742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iny" panose="02000903060500060000" pitchFamily="2" charset="0"/>
              </a:rPr>
              <a:t>Diffusion + Potential</a:t>
            </a:r>
          </a:p>
        </p:txBody>
      </p:sp>
    </p:spTree>
    <p:extLst>
      <p:ext uri="{BB962C8B-B14F-4D97-AF65-F5344CB8AC3E}">
        <p14:creationId xmlns:p14="http://schemas.microsoft.com/office/powerpoint/2010/main" val="643729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normalized function&#10;&#10;AI-generated content may be incorrect.">
            <a:extLst>
              <a:ext uri="{FF2B5EF4-FFF2-40B4-BE49-F238E27FC236}">
                <a16:creationId xmlns:a16="http://schemas.microsoft.com/office/drawing/2014/main" id="{6F217E57-A5FD-506D-676C-FD848E8EF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91" y="1548422"/>
            <a:ext cx="6033311" cy="4524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2016DDE-0632-1730-28B7-94CF80DF223A}"/>
              </a:ext>
            </a:extLst>
          </p:cNvPr>
          <p:cNvSpPr txBox="1"/>
          <p:nvPr/>
        </p:nvSpPr>
        <p:spPr>
          <a:xfrm>
            <a:off x="317770" y="77820"/>
            <a:ext cx="5241243" cy="646331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Grooven Shine" pitchFamily="50" charset="0"/>
              </a:rPr>
              <a:t>Diffusion + Advection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604396-E3AE-77E3-644E-DD06E6F73419}"/>
              </a:ext>
            </a:extLst>
          </p:cNvPr>
          <p:cNvSpPr txBox="1"/>
          <p:nvPr/>
        </p:nvSpPr>
        <p:spPr>
          <a:xfrm>
            <a:off x="2155860" y="6073405"/>
            <a:ext cx="26625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iny" panose="02000903060500060000" pitchFamily="2" charset="0"/>
              </a:rPr>
              <a:t>Advection</a:t>
            </a:r>
          </a:p>
        </p:txBody>
      </p:sp>
      <p:pic>
        <p:nvPicPr>
          <p:cNvPr id="11" name="Picture 10" descr="A diagram of a normalized function&#10;&#10;AI-generated content may be incorrect.">
            <a:extLst>
              <a:ext uri="{FF2B5EF4-FFF2-40B4-BE49-F238E27FC236}">
                <a16:creationId xmlns:a16="http://schemas.microsoft.com/office/drawing/2014/main" id="{2DA7A9D4-E3F9-F2CB-F797-23D93497C5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8689" y="1548422"/>
            <a:ext cx="6033311" cy="45249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73622B-3F42-8684-CF1C-2BE8BC0D47DA}"/>
              </a:ext>
            </a:extLst>
          </p:cNvPr>
          <p:cNvSpPr txBox="1"/>
          <p:nvPr/>
        </p:nvSpPr>
        <p:spPr>
          <a:xfrm>
            <a:off x="6503802" y="5988778"/>
            <a:ext cx="56586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>
                <a:latin typeface="Coiny" panose="02000903060500060000" pitchFamily="2" charset="0"/>
              </a:rPr>
              <a:t>Advection + Diffusion</a:t>
            </a:r>
            <a:endParaRPr lang="en-US" sz="3600" dirty="0">
              <a:latin typeface="Coiny" panose="02000903060500060000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FA9EF4-6A59-E8EB-2F2A-6CABEB6D951D}"/>
                  </a:ext>
                </a:extLst>
              </p:cNvPr>
              <p:cNvSpPr txBox="1"/>
              <p:nvPr/>
            </p:nvSpPr>
            <p:spPr>
              <a:xfrm>
                <a:off x="7501106" y="58363"/>
                <a:ext cx="4129592" cy="9567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3200" b="0" i="0" smtClean="0">
                              <a:latin typeface="Bond Story" pitchFamily="2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Bond Story" pitchFamily="2" charset="0"/>
                            </a:rPr>
                            <m:t>f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3200" b="0" i="0" smtClean="0">
                              <a:latin typeface="Bond Story" pitchFamily="2" charset="0"/>
                            </a:rPr>
                            <m:t>∂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Bond Story" pitchFamily="2" charset="0"/>
                            </a:rPr>
                            <m:t>t</m:t>
                          </m:r>
                        </m:den>
                      </m:f>
                      <m:r>
                        <m:rPr>
                          <m:nor/>
                        </m:rPr>
                        <a:rPr lang="en-US" sz="3200" b="0" i="0" smtClean="0">
                          <a:latin typeface="Bond Story" pitchFamily="2" charset="0"/>
                        </a:rPr>
                        <m:t>= </m:t>
                      </m:r>
                      <m:r>
                        <m:rPr>
                          <m:nor/>
                        </m:rPr>
                        <a:rPr lang="en-US" sz="3200" b="0" i="0" smtClean="0">
                          <a:latin typeface="Bond Story" pitchFamily="2" charset="0"/>
                        </a:rPr>
                        <m:t>M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Bond Story" pitchFamily="2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Bond Story" pitchFamily="2" charset="0"/>
                            </a:rPr>
                            <m:t> ∆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Bond Story" pitchFamily="2" charset="0"/>
                              <a:ea typeface="Cambria Math" panose="02040503050406030204" pitchFamily="18" charset="0"/>
                            </a:rPr>
                            <m:t>f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Bond Story" pitchFamily="2" charset="0"/>
                              <a:ea typeface="Cambria Math" panose="02040503050406030204" pitchFamily="18" charset="0"/>
                            </a:rPr>
                            <m:t> - 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Bond Story" pitchFamily="2" charset="0"/>
                              <a:ea typeface="Cambria Math" panose="02040503050406030204" pitchFamily="18" charset="0"/>
                            </a:rPr>
                            <m:t> . 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accent3"/>
                              </a:solidFill>
                              <a:latin typeface="Bond Story" pitchFamily="2" charset="0"/>
                              <a:ea typeface="Cambria Math" panose="02040503050406030204" pitchFamily="18" charset="0"/>
                            </a:rPr>
                            <m:t>v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accent3"/>
                              </a:solidFill>
                              <a:latin typeface="Bond Story" pitchFamily="2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accent3"/>
                              </a:solidFill>
                              <a:latin typeface="Bond Story" pitchFamily="2" charset="0"/>
                              <a:ea typeface="Cambria Math" panose="020405030504060302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chemeClr val="accent3"/>
                              </a:solidFill>
                              <a:latin typeface="Bond Story" pitchFamily="2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Bond Story" pitchFamily="2" charset="0"/>
                              <a:ea typeface="Cambria Math" panose="02040503050406030204" pitchFamily="18" charset="0"/>
                            </a:rPr>
                            <m:t>f</m:t>
                          </m:r>
                        </m:e>
                      </m:d>
                    </m:oMath>
                  </m:oMathPara>
                </a14:m>
                <a:endParaRPr lang="en-US" sz="3200" dirty="0">
                  <a:latin typeface="Bond Story" pitchFamily="2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EFA9EF4-6A59-E8EB-2F2A-6CABEB6D9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1106" y="58363"/>
                <a:ext cx="4129592" cy="95673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299404D1-3588-7A2E-B6DC-F8C2F073FA5D}"/>
              </a:ext>
            </a:extLst>
          </p:cNvPr>
          <p:cNvSpPr txBox="1"/>
          <p:nvPr/>
        </p:nvSpPr>
        <p:spPr>
          <a:xfrm>
            <a:off x="202315" y="1086757"/>
            <a:ext cx="53566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Bodo Amat" pitchFamily="2" charset="0"/>
              </a:rPr>
              <a:t>Velocity</a:t>
            </a:r>
            <a:r>
              <a:rPr lang="en-US" sz="2400" dirty="0">
                <a:latin typeface="Bodo Amat" pitchFamily="2" charset="0"/>
              </a:rPr>
              <a:t> comes from a potential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421925-BF86-66BB-A19B-8983E03C5029}"/>
                  </a:ext>
                </a:extLst>
              </p:cNvPr>
              <p:cNvSpPr txBox="1"/>
              <p:nvPr/>
            </p:nvSpPr>
            <p:spPr>
              <a:xfrm>
                <a:off x="5827189" y="956563"/>
                <a:ext cx="1523430" cy="771237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b="0" i="0" smtClean="0">
                          <a:latin typeface="Bodo Amat" pitchFamily="2" charset="0"/>
                        </a:rPr>
                        <m:t>v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2400" b="0" i="0" smtClean="0">
                              <a:latin typeface="Bodo Amat" pitchFamily="2" charset="0"/>
                            </a:rPr>
                            <m:t>x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0" smtClean="0">
                          <a:latin typeface="Bodo Amat" pitchFamily="2" charset="0"/>
                        </a:rPr>
                        <m:t>=-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Bodo Amat" pitchFamily="2" charset="0"/>
                            </a:rPr>
                            <m:t>dV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400" b="0" i="0" smtClean="0">
                              <a:latin typeface="Bodo Amat" pitchFamily="2" charset="0"/>
                            </a:rPr>
                            <m:t>dx</m:t>
                          </m:r>
                        </m:den>
                      </m:f>
                    </m:oMath>
                  </m:oMathPara>
                </a14:m>
                <a:endParaRPr lang="en-US" sz="2400" dirty="0">
                  <a:latin typeface="Bodo Amat" pitchFamily="2" charset="0"/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2421925-BF86-66BB-A19B-8983E03C50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189" y="956563"/>
                <a:ext cx="1523430" cy="7712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672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line&#10;&#10;AI-generated content may be incorrect.">
            <a:extLst>
              <a:ext uri="{FF2B5EF4-FFF2-40B4-BE49-F238E27FC236}">
                <a16:creationId xmlns:a16="http://schemas.microsoft.com/office/drawing/2014/main" id="{95B7A4EB-5325-200B-D25F-1BF9323D5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010" y="1572435"/>
            <a:ext cx="5927657" cy="44457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A2A184-4889-D012-FD76-D5BE33CE9BD8}"/>
              </a:ext>
            </a:extLst>
          </p:cNvPr>
          <p:cNvCxnSpPr/>
          <p:nvPr/>
        </p:nvCxnSpPr>
        <p:spPr>
          <a:xfrm>
            <a:off x="1271081" y="3728936"/>
            <a:ext cx="455254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Badge Follow with solid fill">
            <a:extLst>
              <a:ext uri="{FF2B5EF4-FFF2-40B4-BE49-F238E27FC236}">
                <a16:creationId xmlns:a16="http://schemas.microsoft.com/office/drawing/2014/main" id="{371A5BAC-0B2F-71E7-920E-4FF2A3407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2073" y="2983150"/>
            <a:ext cx="620947" cy="62094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5957C3-AC28-015F-2014-AEA63F5B172C}"/>
              </a:ext>
            </a:extLst>
          </p:cNvPr>
          <p:cNvCxnSpPr/>
          <p:nvPr/>
        </p:nvCxnSpPr>
        <p:spPr>
          <a:xfrm>
            <a:off x="3545053" y="1913106"/>
            <a:ext cx="0" cy="369002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Badge Unfollow with solid fill">
            <a:extLst>
              <a:ext uri="{FF2B5EF4-FFF2-40B4-BE49-F238E27FC236}">
                <a16:creationId xmlns:a16="http://schemas.microsoft.com/office/drawing/2014/main" id="{6B93593E-3A1B-8F31-7E8E-52DDCA2CB4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38017" y="4599562"/>
            <a:ext cx="547990" cy="5479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461726-7D49-2118-2766-22B7EE414E5A}"/>
                  </a:ext>
                </a:extLst>
              </p:cNvPr>
              <p:cNvSpPr txBox="1"/>
              <p:nvPr/>
            </p:nvSpPr>
            <p:spPr>
              <a:xfrm>
                <a:off x="1916102" y="840331"/>
                <a:ext cx="2822889" cy="829073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Bodo Amat" pitchFamily="2" charset="0"/>
                  </a:rPr>
                  <a:t>Velocity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Bodo Amat" pitchFamily="2" charset="0"/>
                      </a:rPr>
                      <m:t>-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smtClean="0">
                            <a:latin typeface="Bodo Amat" pitchFamily="2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Bodo Amat" pitchFamily="2" charset="0"/>
                          </a:rPr>
                          <m:t>V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smtClean="0">
                            <a:latin typeface="Bodo Amat" pitchFamily="2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Bodo Amat" pitchFamily="2" charset="0"/>
                          </a:rPr>
                          <m:t>x</m:t>
                        </m:r>
                      </m:den>
                    </m:f>
                  </m:oMath>
                </a14:m>
                <a:endParaRPr lang="en-US" sz="2800" dirty="0">
                  <a:latin typeface="Bodo Amat" pitchFamily="2" charset="0"/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0461726-7D49-2118-2766-22B7EE414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102" y="840331"/>
                <a:ext cx="2822889" cy="8290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graph of a function&#10;&#10;AI-generated content may be incorrect.">
            <a:extLst>
              <a:ext uri="{FF2B5EF4-FFF2-40B4-BE49-F238E27FC236}">
                <a16:creationId xmlns:a16="http://schemas.microsoft.com/office/drawing/2014/main" id="{21E49039-DF89-09FE-F782-B84A7593662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12754"/>
            <a:ext cx="5369668" cy="40303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3E224A-8CB8-C77D-1749-B60F97C5160C}"/>
                  </a:ext>
                </a:extLst>
              </p:cNvPr>
              <p:cNvSpPr txBox="1"/>
              <p:nvPr/>
            </p:nvSpPr>
            <p:spPr>
              <a:xfrm>
                <a:off x="6385667" y="743362"/>
                <a:ext cx="4499950" cy="81971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Bodo Amat" pitchFamily="2" charset="0"/>
                  </a:rPr>
                  <a:t>Advection rate = - v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smtClean="0">
                            <a:latin typeface="Bodo Amat" pitchFamily="2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Bodo Amat" pitchFamily="2" charset="0"/>
                          </a:rPr>
                          <m:t>f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smtClean="0">
                            <a:latin typeface="Bodo Amat" pitchFamily="2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Bodo Amat" pitchFamily="2" charset="0"/>
                          </a:rPr>
                          <m:t>x</m:t>
                        </m:r>
                      </m:den>
                    </m:f>
                  </m:oMath>
                </a14:m>
                <a:endParaRPr lang="en-US" sz="2800" dirty="0">
                  <a:latin typeface="Bodo Amat" pitchFamily="2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63E224A-8CB8-C77D-1749-B60F97C516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7" y="743362"/>
                <a:ext cx="4499950" cy="81971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8636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07710-0716-E983-5E8A-C9BBF0894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8CCE10E-13D5-9976-751A-917A8DDE9EA3}"/>
              </a:ext>
            </a:extLst>
          </p:cNvPr>
          <p:cNvSpPr txBox="1"/>
          <p:nvPr/>
        </p:nvSpPr>
        <p:spPr>
          <a:xfrm>
            <a:off x="1916102" y="840331"/>
            <a:ext cx="2740622" cy="5232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Bodo Amat" pitchFamily="2" charset="0"/>
              </a:rPr>
              <a:t>If Velocity =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1FB72F-AB1C-0568-5D25-F29D1D6A0942}"/>
                  </a:ext>
                </a:extLst>
              </p:cNvPr>
              <p:cNvSpPr txBox="1"/>
              <p:nvPr/>
            </p:nvSpPr>
            <p:spPr>
              <a:xfrm>
                <a:off x="6385667" y="743362"/>
                <a:ext cx="4499950" cy="819712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Bodo Amat" pitchFamily="2" charset="0"/>
                  </a:rPr>
                  <a:t>Advection rate = - v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sz="2800" b="0" i="0" smtClean="0">
                            <a:latin typeface="Bodo Amat" pitchFamily="2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Bodo Amat" pitchFamily="2" charset="0"/>
                          </a:rPr>
                          <m:t>f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sz="2800" b="0" i="0" smtClean="0">
                            <a:latin typeface="Bodo Amat" pitchFamily="2" charset="0"/>
                          </a:rPr>
                          <m:t>∂</m:t>
                        </m:r>
                        <m:r>
                          <m:rPr>
                            <m:nor/>
                          </m:rPr>
                          <a:rPr lang="en-US" sz="2800" b="0" i="0" smtClean="0">
                            <a:latin typeface="Bodo Amat" pitchFamily="2" charset="0"/>
                          </a:rPr>
                          <m:t>x</m:t>
                        </m:r>
                      </m:den>
                    </m:f>
                  </m:oMath>
                </a14:m>
                <a:endParaRPr lang="en-US" sz="2800" dirty="0">
                  <a:latin typeface="Bodo Amat" pitchFamily="2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51FB72F-AB1C-0568-5D25-F29D1D6A0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7" y="743362"/>
                <a:ext cx="4499950" cy="8197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graph with a line&#10;&#10;AI-generated content may be incorrect.">
            <a:extLst>
              <a:ext uri="{FF2B5EF4-FFF2-40B4-BE49-F238E27FC236}">
                <a16:creationId xmlns:a16="http://schemas.microsoft.com/office/drawing/2014/main" id="{A7B6C6BA-1765-CB4F-EDF4-E2246A70AE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5667" y="1913106"/>
            <a:ext cx="5167614" cy="387866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38E5DA-6768-F6DF-43C2-6FDBB492C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719" y="2321670"/>
            <a:ext cx="5626949" cy="3239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DD1E89B-D992-3516-6E8D-15CB4161EFC2}"/>
              </a:ext>
            </a:extLst>
          </p:cNvPr>
          <p:cNvSpPr txBox="1"/>
          <p:nvPr/>
        </p:nvSpPr>
        <p:spPr>
          <a:xfrm>
            <a:off x="1018161" y="4357992"/>
            <a:ext cx="3225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Bodo Amat" pitchFamily="2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97630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101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Aptos</vt:lpstr>
      <vt:lpstr>Aptos Display</vt:lpstr>
      <vt:lpstr>Arial</vt:lpstr>
      <vt:lpstr>Bodo Amat</vt:lpstr>
      <vt:lpstr>Bond Story</vt:lpstr>
      <vt:lpstr>Cambria Math</vt:lpstr>
      <vt:lpstr>Coiny</vt:lpstr>
      <vt:lpstr>Grooven Shine</vt:lpstr>
      <vt:lpstr>Itim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Adil Ali</dc:creator>
  <cp:lastModifiedBy>Adil Ali</cp:lastModifiedBy>
  <cp:revision>1</cp:revision>
  <dcterms:created xsi:type="dcterms:W3CDTF">2025-05-17T20:57:20Z</dcterms:created>
  <dcterms:modified xsi:type="dcterms:W3CDTF">2025-05-18T00:51:00Z</dcterms:modified>
</cp:coreProperties>
</file>