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2" r:id="rId8"/>
    <p:sldId id="264" r:id="rId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106A48"/>
    <a:srgbClr val="E9E8DF"/>
    <a:srgbClr val="354114"/>
    <a:srgbClr val="627822"/>
    <a:srgbClr val="F2F2F2"/>
    <a:srgbClr val="E9EAEF"/>
    <a:srgbClr val="5B7FEF"/>
    <a:srgbClr val="82A7F1"/>
    <a:srgbClr val="577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89C76-A566-D94D-B9BF-26AF4ECCA72F}" v="13" dt="2023-11-28T05:06:58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28" autoAdjust="0"/>
  </p:normalViewPr>
  <p:slideViewPr>
    <p:cSldViewPr snapToGrid="0">
      <p:cViewPr varScale="1">
        <p:scale>
          <a:sx n="70" d="100"/>
          <a:sy n="70" d="100"/>
        </p:scale>
        <p:origin x="2752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, Alimul" userId="091f2f5b-5bf1-49bc-9c14-a01dcf63c5b1" providerId="ADAL" clId="{86B89C76-A566-D94D-B9BF-26AF4ECCA72F}"/>
    <pc:docChg chg="modSld sldOrd">
      <pc:chgData name="Khan, Alimul" userId="091f2f5b-5bf1-49bc-9c14-a01dcf63c5b1" providerId="ADAL" clId="{86B89C76-A566-D94D-B9BF-26AF4ECCA72F}" dt="2023-11-28T05:06:58.853" v="12" actId="20577"/>
      <pc:docMkLst>
        <pc:docMk/>
      </pc:docMkLst>
      <pc:sldChg chg="ord">
        <pc:chgData name="Khan, Alimul" userId="091f2f5b-5bf1-49bc-9c14-a01dcf63c5b1" providerId="ADAL" clId="{86B89C76-A566-D94D-B9BF-26AF4ECCA72F}" dt="2023-11-28T05:06:04.916" v="0" actId="20578"/>
        <pc:sldMkLst>
          <pc:docMk/>
          <pc:sldMk cId="2830892175" sldId="258"/>
        </pc:sldMkLst>
      </pc:sldChg>
      <pc:sldChg chg="addSp modSp mod">
        <pc:chgData name="Khan, Alimul" userId="091f2f5b-5bf1-49bc-9c14-a01dcf63c5b1" providerId="ADAL" clId="{86B89C76-A566-D94D-B9BF-26AF4ECCA72F}" dt="2023-11-28T05:06:58.853" v="12" actId="20577"/>
        <pc:sldMkLst>
          <pc:docMk/>
          <pc:sldMk cId="3651182416" sldId="259"/>
        </pc:sldMkLst>
        <pc:spChg chg="add mod">
          <ac:chgData name="Khan, Alimul" userId="091f2f5b-5bf1-49bc-9c14-a01dcf63c5b1" providerId="ADAL" clId="{86B89C76-A566-D94D-B9BF-26AF4ECCA72F}" dt="2023-11-28T05:06:58.853" v="12" actId="20577"/>
          <ac:spMkLst>
            <pc:docMk/>
            <pc:sldMk cId="3651182416" sldId="259"/>
            <ac:spMk id="2" creationId="{11AF146C-0160-3039-9627-3EE9E1DE0FEC}"/>
          </ac:spMkLst>
        </pc:spChg>
        <pc:spChg chg="mod">
          <ac:chgData name="Khan, Alimul" userId="091f2f5b-5bf1-49bc-9c14-a01dcf63c5b1" providerId="ADAL" clId="{86B89C76-A566-D94D-B9BF-26AF4ECCA72F}" dt="2023-11-28T05:06:33.308" v="3" actId="1076"/>
          <ac:spMkLst>
            <pc:docMk/>
            <pc:sldMk cId="3651182416" sldId="259"/>
            <ac:spMk id="14" creationId="{86FD07DE-414A-07F2-83A8-4BF3BCF903FB}"/>
          </ac:spMkLst>
        </pc:spChg>
        <pc:picChg chg="mod">
          <ac:chgData name="Khan, Alimul" userId="091f2f5b-5bf1-49bc-9c14-a01dcf63c5b1" providerId="ADAL" clId="{86B89C76-A566-D94D-B9BF-26AF4ECCA72F}" dt="2023-11-28T05:06:25.498" v="2" actId="1038"/>
          <ac:picMkLst>
            <pc:docMk/>
            <pc:sldMk cId="3651182416" sldId="259"/>
            <ac:picMk id="5" creationId="{7D220D76-6613-B21F-B51C-08DB1B8D47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7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7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3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9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4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D3B1-8747-E945-8CF3-E4C9B3004B1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5B7FEF"/>
            </a:gs>
            <a:gs pos="81000">
              <a:srgbClr val="FF0000"/>
            </a:gs>
            <a:gs pos="47000">
              <a:srgbClr val="F2F2F2"/>
            </a:gs>
            <a:gs pos="0">
              <a:srgbClr val="82A7F1"/>
            </a:gs>
            <a:gs pos="56000">
              <a:srgbClr val="E9EA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7C5EF05-4781-8E80-71DA-B69A7C025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1" t="205" r="18796" b="54711"/>
          <a:stretch/>
        </p:blipFill>
        <p:spPr bwMode="auto">
          <a:xfrm>
            <a:off x="3597965" y="583096"/>
            <a:ext cx="3061252" cy="290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329A271-3779-30F5-E070-A6DBEE87E800}"/>
              </a:ext>
            </a:extLst>
          </p:cNvPr>
          <p:cNvSpPr/>
          <p:nvPr/>
        </p:nvSpPr>
        <p:spPr>
          <a:xfrm>
            <a:off x="1235764" y="2266122"/>
            <a:ext cx="4320000" cy="43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3AD92F-4A34-8649-FA02-524CFD3A1EEA}"/>
              </a:ext>
            </a:extLst>
          </p:cNvPr>
          <p:cNvSpPr/>
          <p:nvPr/>
        </p:nvSpPr>
        <p:spPr>
          <a:xfrm>
            <a:off x="2862469" y="3018392"/>
            <a:ext cx="1824553" cy="168944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108D80-521A-6AB4-F05E-E379FD1190BA}"/>
              </a:ext>
            </a:extLst>
          </p:cNvPr>
          <p:cNvSpPr/>
          <p:nvPr/>
        </p:nvSpPr>
        <p:spPr>
          <a:xfrm>
            <a:off x="-283991" y="4240904"/>
            <a:ext cx="4320000" cy="432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61D1-B4B1-0E27-8488-16414E0C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2C54-4541-6C87-3795-37B32D41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05EB7B-C847-74D5-570E-1D72D1B17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3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5B7FEF"/>
            </a:gs>
            <a:gs pos="78000">
              <a:srgbClr val="FF0000"/>
            </a:gs>
            <a:gs pos="60000">
              <a:srgbClr val="F2F2F2"/>
            </a:gs>
            <a:gs pos="0">
              <a:srgbClr val="E9E8DF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ower with a flag on it&#10;&#10;Description automatically generated">
            <a:extLst>
              <a:ext uri="{FF2B5EF4-FFF2-40B4-BE49-F238E27FC236}">
                <a16:creationId xmlns:a16="http://schemas.microsoft.com/office/drawing/2014/main" id="{7D220D76-6613-B21F-B51C-08DB1B8D4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" y="856390"/>
            <a:ext cx="6874565" cy="7270724"/>
          </a:xfr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FD07DE-414A-07F2-83A8-4BF3BCF903FB}"/>
              </a:ext>
            </a:extLst>
          </p:cNvPr>
          <p:cNvSpPr/>
          <p:nvPr/>
        </p:nvSpPr>
        <p:spPr>
          <a:xfrm>
            <a:off x="3426241" y="8109326"/>
            <a:ext cx="3431759" cy="470928"/>
          </a:xfrm>
          <a:prstGeom prst="roundRect">
            <a:avLst>
              <a:gd name="adj" fmla="val 0"/>
            </a:avLst>
          </a:prstGeom>
          <a:solidFill>
            <a:srgbClr val="3541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Sunday, 22 Dec, 2024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DFCFE03-233C-0B49-25EB-B63F9889916B}"/>
              </a:ext>
            </a:extLst>
          </p:cNvPr>
          <p:cNvSpPr/>
          <p:nvPr/>
        </p:nvSpPr>
        <p:spPr>
          <a:xfrm>
            <a:off x="3426241" y="8580254"/>
            <a:ext cx="3431759" cy="563746"/>
          </a:xfrm>
          <a:prstGeom prst="roundRect">
            <a:avLst>
              <a:gd name="adj" fmla="val 0"/>
            </a:avLst>
          </a:prstGeom>
          <a:solidFill>
            <a:srgbClr val="3541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5:00 PM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BF53704-F530-652B-F89B-6FC726DCAE3B}"/>
              </a:ext>
            </a:extLst>
          </p:cNvPr>
          <p:cNvSpPr/>
          <p:nvPr/>
        </p:nvSpPr>
        <p:spPr>
          <a:xfrm>
            <a:off x="-2759" y="8109326"/>
            <a:ext cx="3431759" cy="1034674"/>
          </a:xfrm>
          <a:prstGeom prst="roundRect">
            <a:avLst>
              <a:gd name="adj" fmla="val 0"/>
            </a:avLst>
          </a:prstGeom>
          <a:solidFill>
            <a:srgbClr val="3541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Mayfair United Church</a:t>
            </a:r>
          </a:p>
          <a:p>
            <a:r>
              <a:rPr lang="en-US" sz="2400" dirty="0"/>
              <a:t>902 33rd St W, </a:t>
            </a:r>
          </a:p>
          <a:p>
            <a:r>
              <a:rPr lang="en-US" sz="2400" dirty="0"/>
              <a:t>Saskatoon, SK S7L 0W6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" name="Picture 19" descr="A green and red letters on a black background&#10;&#10;Description automatically generated">
            <a:extLst>
              <a:ext uri="{FF2B5EF4-FFF2-40B4-BE49-F238E27FC236}">
                <a16:creationId xmlns:a16="http://schemas.microsoft.com/office/drawing/2014/main" id="{2E970466-A6FA-1E5F-6EA0-5E479DF4C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862" y="108712"/>
            <a:ext cx="1279567" cy="592392"/>
          </a:xfrm>
          <a:prstGeom prst="rect">
            <a:avLst/>
          </a:prstGeom>
        </p:spPr>
      </p:pic>
      <p:pic>
        <p:nvPicPr>
          <p:cNvPr id="15" name="Picture 2" descr="Calendar icon - Free download on Iconfinder">
            <a:extLst>
              <a:ext uri="{FF2B5EF4-FFF2-40B4-BE49-F238E27FC236}">
                <a16:creationId xmlns:a16="http://schemas.microsoft.com/office/drawing/2014/main" id="{917B0C02-992F-1A04-E72B-CFAA56C9C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826" y="8150594"/>
            <a:ext cx="473132" cy="47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ime Clock icon sign design 9341969 PNG">
            <a:extLst>
              <a:ext uri="{FF2B5EF4-FFF2-40B4-BE49-F238E27FC236}">
                <a16:creationId xmlns:a16="http://schemas.microsoft.com/office/drawing/2014/main" id="{21E9DA96-3CAD-0DE9-DB1E-BC5C11CF9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614" y="8667197"/>
            <a:ext cx="381557" cy="38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E20550-AB8E-91DA-D4B8-41FBA834C3DE}"/>
              </a:ext>
            </a:extLst>
          </p:cNvPr>
          <p:cNvSpPr/>
          <p:nvPr/>
        </p:nvSpPr>
        <p:spPr>
          <a:xfrm>
            <a:off x="-39224" y="834196"/>
            <a:ext cx="6921020" cy="9737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2000500020000020004" pitchFamily="2" charset="0"/>
                <a:ea typeface="Meiryo" panose="020B0400000000000000" pitchFamily="34" charset="-128"/>
                <a:cs typeface="SolaimanLipi" panose="02000500020000020004" pitchFamily="2" charset="0"/>
              </a:rPr>
              <a:t>মহান</a:t>
            </a:r>
            <a:r>
              <a:rPr lang="en-CA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2000500020000020004" pitchFamily="2" charset="0"/>
                <a:ea typeface="Meiryo" panose="020B0400000000000000" pitchFamily="34" charset="-128"/>
                <a:cs typeface="SolaimanLipi" panose="02000500020000020004" pitchFamily="2" charset="0"/>
              </a:rPr>
              <a:t> </a:t>
            </a:r>
            <a:r>
              <a:rPr lang="en-CA" sz="6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2000500020000020004" pitchFamily="2" charset="0"/>
                <a:ea typeface="Meiryo" panose="020B0400000000000000" pitchFamily="34" charset="-128"/>
                <a:cs typeface="SolaimanLipi" panose="02000500020000020004" pitchFamily="2" charset="0"/>
              </a:rPr>
              <a:t>বিজয়</a:t>
            </a:r>
            <a:r>
              <a:rPr lang="en-CA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2000500020000020004" pitchFamily="2" charset="0"/>
                <a:ea typeface="Meiryo" panose="020B0400000000000000" pitchFamily="34" charset="-128"/>
                <a:cs typeface="SolaimanLipi" panose="02000500020000020004" pitchFamily="2" charset="0"/>
              </a:rPr>
              <a:t> </a:t>
            </a:r>
            <a:r>
              <a:rPr lang="en-CA" sz="6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2000500020000020004" pitchFamily="2" charset="0"/>
                <a:ea typeface="Meiryo" panose="020B0400000000000000" pitchFamily="34" charset="-128"/>
                <a:cs typeface="SolaimanLipi" panose="02000500020000020004" pitchFamily="2" charset="0"/>
              </a:rPr>
              <a:t>দিবস</a:t>
            </a:r>
            <a:endParaRPr lang="en-CA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2000500020000020004" pitchFamily="2" charset="0"/>
              <a:ea typeface="Meiryo" panose="020B0400000000000000" pitchFamily="34" charset="-128"/>
              <a:cs typeface="SolaimanLipi" panose="0200050002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43C0C-00D8-1288-05F8-C1A20C487B5E}"/>
              </a:ext>
            </a:extLst>
          </p:cNvPr>
          <p:cNvSpPr/>
          <p:nvPr/>
        </p:nvSpPr>
        <p:spPr>
          <a:xfrm>
            <a:off x="0" y="-1"/>
            <a:ext cx="6858000" cy="836399"/>
          </a:xfrm>
          <a:prstGeom prst="rect">
            <a:avLst/>
          </a:prstGeom>
          <a:solidFill>
            <a:srgbClr val="106A48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" pitchFamily="2" charset="0"/>
                <a:ea typeface="Noteworthy Light" panose="02000400000000000000" pitchFamily="2" charset="77"/>
                <a:cs typeface="Kohinoor Bangla" panose="02000000000000000000" pitchFamily="2" charset="77"/>
              </a:rPr>
              <a:t>Bangladeshi Community Association of Saskatchewan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বাংলাদেশী</a:t>
            </a:r>
            <a:r>
              <a:rPr lang="bn-IN" sz="2000" dirty="0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 কমিউনিটি এ্যসোসিয়েশন অব সাসকাচুয়ান</a:t>
            </a:r>
            <a:endParaRPr lang="en-US" sz="2000" dirty="0">
              <a:solidFill>
                <a:schemeClr val="tx1"/>
              </a:solidFill>
              <a:latin typeface="SolaimanLipi" panose="03000600000000000000" pitchFamily="66" charset="0"/>
              <a:ea typeface="Noteworthy Light" panose="02000400000000000000" pitchFamily="2" charset="77"/>
              <a:cs typeface="SolaimanLipi" panose="03000600000000000000" pitchFamily="66" charset="0"/>
            </a:endParaRPr>
          </a:p>
        </p:txBody>
      </p:sp>
      <p:pic>
        <p:nvPicPr>
          <p:cNvPr id="3" name="Picture 2" descr="A flag and flowers with a yellow border&#10;&#10;Description automatically generated">
            <a:extLst>
              <a:ext uri="{FF2B5EF4-FFF2-40B4-BE49-F238E27FC236}">
                <a16:creationId xmlns:a16="http://schemas.microsoft.com/office/drawing/2014/main" id="{E6284C91-39EB-4E79-1FAE-3B2AB15B7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1" y="108712"/>
            <a:ext cx="1224928" cy="69026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889C38B-8C10-DF69-BD19-B0967A6D5A1B}"/>
              </a:ext>
            </a:extLst>
          </p:cNvPr>
          <p:cNvSpPr>
            <a:spLocks/>
          </p:cNvSpPr>
          <p:nvPr/>
        </p:nvSpPr>
        <p:spPr>
          <a:xfrm>
            <a:off x="2290751" y="3840678"/>
            <a:ext cx="2087675" cy="2041975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2000500020000020004" pitchFamily="2" charset="0"/>
                <a:cs typeface="SolaimanLipi" panose="02000500020000020004" pitchFamily="2" charset="0"/>
              </a:rPr>
              <a:t>পিঠা</a:t>
            </a:r>
            <a:r>
              <a:rPr 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6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2000500020000020004" pitchFamily="2" charset="0"/>
                <a:cs typeface="SolaimanLipi" panose="02000500020000020004" pitchFamily="2" charset="0"/>
              </a:rPr>
              <a:t>মেলা</a:t>
            </a:r>
            <a:endParaRPr lang="en-US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6E3D35-1452-6639-E306-054980C64D26}"/>
              </a:ext>
            </a:extLst>
          </p:cNvPr>
          <p:cNvSpPr>
            <a:spLocks/>
          </p:cNvSpPr>
          <p:nvPr/>
        </p:nvSpPr>
        <p:spPr>
          <a:xfrm>
            <a:off x="3505627" y="1911600"/>
            <a:ext cx="1620000" cy="162000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Street Food Corner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FF5B1C-7D8B-5D03-438F-5A987DF82E07}"/>
              </a:ext>
            </a:extLst>
          </p:cNvPr>
          <p:cNvSpPr>
            <a:spLocks/>
          </p:cNvSpPr>
          <p:nvPr/>
        </p:nvSpPr>
        <p:spPr>
          <a:xfrm>
            <a:off x="232053" y="3186866"/>
            <a:ext cx="1620000" cy="162000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Sisters Kitchen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D906FD-9317-CAD1-F257-AAD24A8DD164}"/>
              </a:ext>
            </a:extLst>
          </p:cNvPr>
          <p:cNvSpPr>
            <a:spLocks/>
          </p:cNvSpPr>
          <p:nvPr/>
        </p:nvSpPr>
        <p:spPr>
          <a:xfrm>
            <a:off x="4671966" y="4967970"/>
            <a:ext cx="1620000" cy="162000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Paak </a:t>
            </a:r>
            <a:r>
              <a:rPr lang="en-CA" sz="18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Ghar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B659AF-7C63-9D02-82AD-9971BC8388FA}"/>
              </a:ext>
            </a:extLst>
          </p:cNvPr>
          <p:cNvSpPr>
            <a:spLocks/>
          </p:cNvSpPr>
          <p:nvPr/>
        </p:nvSpPr>
        <p:spPr>
          <a:xfrm>
            <a:off x="232053" y="4967970"/>
            <a:ext cx="1620000" cy="162000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Choroivati</a:t>
            </a:r>
            <a:r>
              <a:rPr lang="en-CA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ctr"/>
            <a:r>
              <a:rPr lang="en-CA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</a:t>
            </a:r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F27A79-11C2-CD7D-E57F-C727EBA9A7F6}"/>
              </a:ext>
            </a:extLst>
          </p:cNvPr>
          <p:cNvSpPr>
            <a:spLocks/>
          </p:cNvSpPr>
          <p:nvPr/>
        </p:nvSpPr>
        <p:spPr>
          <a:xfrm>
            <a:off x="1596956" y="6222507"/>
            <a:ext cx="1620000" cy="162000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 </a:t>
            </a:r>
            <a:r>
              <a:rPr lang="en-CA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Boutique</a:t>
            </a:r>
            <a:endParaRPr lang="en-CA" sz="2000" b="1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1A73FE7-932E-4BCF-1FF6-471D2DC7BA1D}"/>
              </a:ext>
            </a:extLst>
          </p:cNvPr>
          <p:cNvSpPr>
            <a:spLocks/>
          </p:cNvSpPr>
          <p:nvPr/>
        </p:nvSpPr>
        <p:spPr>
          <a:xfrm>
            <a:off x="1596956" y="1911600"/>
            <a:ext cx="1620000" cy="162000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Baby Baker Canada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AED605A-0FB1-19D1-5AB8-AE9FCC663459}"/>
              </a:ext>
            </a:extLst>
          </p:cNvPr>
          <p:cNvSpPr>
            <a:spLocks/>
          </p:cNvSpPr>
          <p:nvPr/>
        </p:nvSpPr>
        <p:spPr>
          <a:xfrm>
            <a:off x="4671966" y="3186866"/>
            <a:ext cx="1620000" cy="162000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Sweat Mummy Shop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F5B319-30F9-3891-36C1-DD282F979A06}"/>
              </a:ext>
            </a:extLst>
          </p:cNvPr>
          <p:cNvSpPr>
            <a:spLocks/>
          </p:cNvSpPr>
          <p:nvPr/>
        </p:nvSpPr>
        <p:spPr>
          <a:xfrm>
            <a:off x="3505627" y="6222507"/>
            <a:ext cx="1620000" cy="162000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Tuli's Kitchen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8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alendar icon - Free download on Iconfinder">
            <a:extLst>
              <a:ext uri="{FF2B5EF4-FFF2-40B4-BE49-F238E27FC236}">
                <a16:creationId xmlns:a16="http://schemas.microsoft.com/office/drawing/2014/main" id="{E18E59D5-D8E7-577B-5EB8-23E32B895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0" y="1076738"/>
            <a:ext cx="1578113" cy="15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ime Clock icon sign design 9341969 PNG">
            <a:extLst>
              <a:ext uri="{FF2B5EF4-FFF2-40B4-BE49-F238E27FC236}">
                <a16:creationId xmlns:a16="http://schemas.microsoft.com/office/drawing/2014/main" id="{18365E58-0600-1096-0546-69039E64D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8" y="2835964"/>
            <a:ext cx="1854706" cy="189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Location - Free maps and location icons">
            <a:extLst>
              <a:ext uri="{FF2B5EF4-FFF2-40B4-BE49-F238E27FC236}">
                <a16:creationId xmlns:a16="http://schemas.microsoft.com/office/drawing/2014/main" id="{BF89A4D8-ED95-2C11-CAA1-B4C8AF20F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03" y="5800037"/>
            <a:ext cx="2267225" cy="22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14,357 Address Icons - Free in SVG, PNG, ICO - IconScout">
            <a:extLst>
              <a:ext uri="{FF2B5EF4-FFF2-40B4-BE49-F238E27FC236}">
                <a16:creationId xmlns:a16="http://schemas.microsoft.com/office/drawing/2014/main" id="{8013BB89-5498-B8FB-3AC0-C5336E606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65" y="2835964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6315C8-BAF1-5B47-3E84-6BEFCE336126}"/>
              </a:ext>
            </a:extLst>
          </p:cNvPr>
          <p:cNvSpPr/>
          <p:nvPr/>
        </p:nvSpPr>
        <p:spPr>
          <a:xfrm>
            <a:off x="2187114" y="1498600"/>
            <a:ext cx="429768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Venue:  Mayfair United Church902 33rd St W, Saskatoon, SK S7L 0W6</a:t>
            </a:r>
          </a:p>
          <a:p>
            <a:pPr algn="ctr"/>
            <a:r>
              <a:rPr lang="en-US" dirty="0"/>
              <a:t>Date: Saturday Dec 16, 2023Time: 5.30pm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CA3C33-5BDC-0D23-8881-29705D9FF644}"/>
              </a:ext>
            </a:extLst>
          </p:cNvPr>
          <p:cNvSpPr/>
          <p:nvPr/>
        </p:nvSpPr>
        <p:spPr>
          <a:xfrm>
            <a:off x="2121512" y="3192118"/>
            <a:ext cx="429768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আমার</a:t>
            </a:r>
            <a:r>
              <a:rPr lang="en-US" dirty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একলা</a:t>
            </a:r>
            <a:r>
              <a:rPr lang="en-US" dirty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আকাশ</a:t>
            </a:r>
            <a:r>
              <a:rPr lang="en-US" dirty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en-CA" dirty="0"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1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702294-E345-1489-EDBB-2459596F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873" y="0"/>
            <a:ext cx="6987743" cy="8782936"/>
          </a:xfrm>
          <a:prstGeom prst="rect">
            <a:avLst/>
          </a:prstGeom>
        </p:spPr>
      </p:pic>
      <p:sp>
        <p:nvSpPr>
          <p:cNvPr id="3" name="Rounded Rectangle 13">
            <a:extLst>
              <a:ext uri="{FF2B5EF4-FFF2-40B4-BE49-F238E27FC236}">
                <a16:creationId xmlns:a16="http://schemas.microsoft.com/office/drawing/2014/main" id="{F1A6DEEB-C84E-032C-155D-012CA1FF052F}"/>
              </a:ext>
            </a:extLst>
          </p:cNvPr>
          <p:cNvSpPr/>
          <p:nvPr/>
        </p:nvSpPr>
        <p:spPr>
          <a:xfrm>
            <a:off x="2865120" y="139749"/>
            <a:ext cx="4057749" cy="793312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ns Serif Collection" panose="020B0502040504020204" pitchFamily="34" charset="0"/>
              </a:rPr>
              <a:t>SUNDAY</a:t>
            </a:r>
          </a:p>
          <a:p>
            <a:pPr algn="r"/>
            <a:r>
              <a:rPr lang="en-US" sz="24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ns Serif Collection" panose="020B0502040504020204" pitchFamily="34" charset="0"/>
              </a:rPr>
              <a:t>17 DEC, 2023</a:t>
            </a: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D3804B58-4AA8-A24D-7F2A-052A587F4D20}"/>
              </a:ext>
            </a:extLst>
          </p:cNvPr>
          <p:cNvSpPr/>
          <p:nvPr/>
        </p:nvSpPr>
        <p:spPr>
          <a:xfrm>
            <a:off x="3366051" y="933061"/>
            <a:ext cx="3556818" cy="653587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ns Serif Collection" panose="020B0502040504020204" pitchFamily="34" charset="0"/>
              </a:rPr>
              <a:t>5:30 PM</a:t>
            </a:r>
          </a:p>
        </p:txBody>
      </p:sp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F2F3ABB4-FAC0-1678-04E1-DC7FCACEB2FE}"/>
              </a:ext>
            </a:extLst>
          </p:cNvPr>
          <p:cNvSpPr/>
          <p:nvPr/>
        </p:nvSpPr>
        <p:spPr>
          <a:xfrm>
            <a:off x="3366050" y="1530665"/>
            <a:ext cx="3556819" cy="1330723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St. P</a:t>
            </a:r>
            <a:r>
              <a:rPr lang="en-US" sz="20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aul’s</a:t>
            </a:r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United Church</a:t>
            </a:r>
          </a:p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454 Egbert Ave </a:t>
            </a:r>
          </a:p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Saskatoon, SK S7N 1X3</a:t>
            </a:r>
          </a:p>
        </p:txBody>
      </p:sp>
      <p:pic>
        <p:nvPicPr>
          <p:cNvPr id="9" name="Picture 8" descr="Location - Free maps and location icons">
            <a:extLst>
              <a:ext uri="{FF2B5EF4-FFF2-40B4-BE49-F238E27FC236}">
                <a16:creationId xmlns:a16="http://schemas.microsoft.com/office/drawing/2014/main" id="{D4205167-A9EE-1872-F433-00F05F3C6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03" y="1726373"/>
            <a:ext cx="653587" cy="6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ime Clock icon sign design 9341969 PNG">
            <a:extLst>
              <a:ext uri="{FF2B5EF4-FFF2-40B4-BE49-F238E27FC236}">
                <a16:creationId xmlns:a16="http://schemas.microsoft.com/office/drawing/2014/main" id="{17BF6CA3-1B0F-A9E7-DE25-F38697671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784" y="978962"/>
            <a:ext cx="540111" cy="55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alendar icon - Free download on Iconfinder">
            <a:extLst>
              <a:ext uri="{FF2B5EF4-FFF2-40B4-BE49-F238E27FC236}">
                <a16:creationId xmlns:a16="http://schemas.microsoft.com/office/drawing/2014/main" id="{9BB08CC3-0350-48E3-5C49-649D97D5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733" y="179354"/>
            <a:ext cx="714102" cy="71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green and red flag with a red circle on a pole&#10;&#10;Description automatically generated">
            <a:extLst>
              <a:ext uri="{FF2B5EF4-FFF2-40B4-BE49-F238E27FC236}">
                <a16:creationId xmlns:a16="http://schemas.microsoft.com/office/drawing/2014/main" id="{C8845AC2-6B63-D602-EBFD-256078E39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878311">
            <a:off x="1375627" y="4610261"/>
            <a:ext cx="3146865" cy="3146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15203B-5210-75DA-3F2A-8E72F2C81BFB}"/>
              </a:ext>
            </a:extLst>
          </p:cNvPr>
          <p:cNvSpPr txBox="1"/>
          <p:nvPr/>
        </p:nvSpPr>
        <p:spPr>
          <a:xfrm>
            <a:off x="-64874" y="7670198"/>
            <a:ext cx="6987743" cy="1477328"/>
          </a:xfrm>
          <a:prstGeom prst="rect">
            <a:avLst/>
          </a:prstGeom>
          <a:solidFill>
            <a:srgbClr val="106A48"/>
          </a:solidFill>
        </p:spPr>
        <p:txBody>
          <a:bodyPr wrap="square">
            <a:spAutoFit/>
          </a:bodyPr>
          <a:lstStyle/>
          <a:p>
            <a:pPr algn="ctr"/>
            <a:r>
              <a:rPr lang="en-CA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SPONSORS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Priyanka Nandi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Feroza Financial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 M Auto Sales Ltd.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Popular Auto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Sky Motors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Economy Auto Repair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Nas-Motive Auto Sales &amp; Services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Confederation Inn &amp; Suites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First Choice Supermarket &amp; Halal Meat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•</a:t>
            </a:r>
            <a:r>
              <a:rPr lang="en-CA" dirty="0" err="1">
                <a:solidFill>
                  <a:schemeClr val="bg1"/>
                </a:solidFill>
              </a:rPr>
              <a:t>Beautyleven</a:t>
            </a:r>
            <a:r>
              <a:rPr lang="en-CA" dirty="0">
                <a:solidFill>
                  <a:schemeClr val="bg1"/>
                </a:solidFill>
              </a:rPr>
              <a:t> Canada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Guide Me Immigration</a:t>
            </a:r>
          </a:p>
        </p:txBody>
      </p:sp>
    </p:spTree>
    <p:extLst>
      <p:ext uri="{BB962C8B-B14F-4D97-AF65-F5344CB8AC3E}">
        <p14:creationId xmlns:p14="http://schemas.microsoft.com/office/powerpoint/2010/main" val="283089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702294-E345-1489-EDBB-2459596F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375" y="-75501"/>
            <a:ext cx="7163516" cy="8848158"/>
          </a:xfrm>
          <a:prstGeom prst="rect">
            <a:avLst/>
          </a:prstGeom>
        </p:spPr>
      </p:pic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D3804B58-4AA8-A24D-7F2A-052A587F4D20}"/>
              </a:ext>
            </a:extLst>
          </p:cNvPr>
          <p:cNvSpPr/>
          <p:nvPr/>
        </p:nvSpPr>
        <p:spPr>
          <a:xfrm>
            <a:off x="2537492" y="998246"/>
            <a:ext cx="4385377" cy="833652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ns Serif Collection" panose="020B0502040504020204" pitchFamily="34" charset="0"/>
              </a:rPr>
              <a:t>SUNDAY, 17 DEC, 2023</a:t>
            </a:r>
          </a:p>
          <a:p>
            <a:pPr algn="r"/>
            <a:r>
              <a:rPr lang="en-US" sz="20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ns Serif Collection" panose="020B0502040504020204" pitchFamily="34" charset="0"/>
              </a:rPr>
              <a:t> 5:30 PM</a:t>
            </a:r>
          </a:p>
        </p:txBody>
      </p:sp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F2F3ABB4-FAC0-1678-04E1-DC7FCACEB2FE}"/>
              </a:ext>
            </a:extLst>
          </p:cNvPr>
          <p:cNvSpPr/>
          <p:nvPr/>
        </p:nvSpPr>
        <p:spPr>
          <a:xfrm>
            <a:off x="3366050" y="1741865"/>
            <a:ext cx="3556819" cy="1119523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St. P</a:t>
            </a:r>
            <a:r>
              <a:rPr lang="en-US" sz="20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aul’s</a:t>
            </a:r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United Church</a:t>
            </a:r>
          </a:p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454 Egbert Ave </a:t>
            </a:r>
          </a:p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Saskatoon, SK S7N 1X3</a:t>
            </a:r>
          </a:p>
        </p:txBody>
      </p:sp>
      <p:pic>
        <p:nvPicPr>
          <p:cNvPr id="9" name="Picture 8" descr="Location - Free maps and location icons">
            <a:extLst>
              <a:ext uri="{FF2B5EF4-FFF2-40B4-BE49-F238E27FC236}">
                <a16:creationId xmlns:a16="http://schemas.microsoft.com/office/drawing/2014/main" id="{D4205167-A9EE-1872-F433-00F05F3C6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217" y="1872658"/>
            <a:ext cx="320331" cy="32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green and red flag with a red circle on a pole&#10;&#10;Description automatically generated">
            <a:extLst>
              <a:ext uri="{FF2B5EF4-FFF2-40B4-BE49-F238E27FC236}">
                <a16:creationId xmlns:a16="http://schemas.microsoft.com/office/drawing/2014/main" id="{C8845AC2-6B63-D602-EBFD-256078E39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78311">
            <a:off x="1375627" y="4610261"/>
            <a:ext cx="3146865" cy="3146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15203B-5210-75DA-3F2A-8E72F2C81BFB}"/>
              </a:ext>
            </a:extLst>
          </p:cNvPr>
          <p:cNvSpPr txBox="1"/>
          <p:nvPr/>
        </p:nvSpPr>
        <p:spPr>
          <a:xfrm>
            <a:off x="-63978" y="7672901"/>
            <a:ext cx="6987743" cy="1477328"/>
          </a:xfrm>
          <a:prstGeom prst="rect">
            <a:avLst/>
          </a:prstGeom>
          <a:solidFill>
            <a:srgbClr val="106A48"/>
          </a:solidFill>
        </p:spPr>
        <p:txBody>
          <a:bodyPr wrap="square">
            <a:spAutoFit/>
          </a:bodyPr>
          <a:lstStyle/>
          <a:p>
            <a:pPr algn="ctr"/>
            <a:r>
              <a:rPr lang="en-CA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SPONSORS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Priyanka Nandi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Feroza Financial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 M Auto Sales Ltd.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Popular Auto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Sky Motors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Economy Auto Repair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Nas-Motive Auto Sales &amp; Services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Confederation Inn &amp; Suites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First Choice Supermarket &amp; Halal Meat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•</a:t>
            </a:r>
            <a:r>
              <a:rPr lang="en-CA" dirty="0" err="1">
                <a:solidFill>
                  <a:schemeClr val="bg1"/>
                </a:solidFill>
              </a:rPr>
              <a:t>Beautyleven</a:t>
            </a:r>
            <a:r>
              <a:rPr lang="en-CA" dirty="0">
                <a:solidFill>
                  <a:schemeClr val="bg1"/>
                </a:solidFill>
              </a:rPr>
              <a:t> Canada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Guide Me Immigration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45326-0ADE-BD14-EBE7-54AC47A03684}"/>
              </a:ext>
            </a:extLst>
          </p:cNvPr>
          <p:cNvSpPr/>
          <p:nvPr/>
        </p:nvSpPr>
        <p:spPr>
          <a:xfrm>
            <a:off x="119188" y="85541"/>
            <a:ext cx="1750803" cy="79960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2" descr="Time Clock icon sign design 9341969 PNG">
            <a:extLst>
              <a:ext uri="{FF2B5EF4-FFF2-40B4-BE49-F238E27FC236}">
                <a16:creationId xmlns:a16="http://schemas.microsoft.com/office/drawing/2014/main" id="{A20633D8-0446-14A5-A572-9CB4708A3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66" y="1541427"/>
            <a:ext cx="233833" cy="23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alendar icon - Free download on Iconfinder">
            <a:extLst>
              <a:ext uri="{FF2B5EF4-FFF2-40B4-BE49-F238E27FC236}">
                <a16:creationId xmlns:a16="http://schemas.microsoft.com/office/drawing/2014/main" id="{A714BF5A-37E2-AC41-04A7-654CDE56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258" y="1100112"/>
            <a:ext cx="414249" cy="41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BC4768-A85C-989E-B7EF-2838B6BDD615}"/>
              </a:ext>
            </a:extLst>
          </p:cNvPr>
          <p:cNvSpPr/>
          <p:nvPr/>
        </p:nvSpPr>
        <p:spPr>
          <a:xfrm>
            <a:off x="-140326" y="-86358"/>
            <a:ext cx="7227415" cy="1068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laimanLipi" panose="03000600000000000000" pitchFamily="66" charset="0"/>
              <a:ea typeface="Noteworthy Light" panose="02000400000000000000" pitchFamily="2" charset="77"/>
              <a:cs typeface="SolaimanLipi" panose="03000600000000000000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80B44-C33D-F134-3B13-15EC73110EF1}"/>
              </a:ext>
            </a:extLst>
          </p:cNvPr>
          <p:cNvSpPr/>
          <p:nvPr/>
        </p:nvSpPr>
        <p:spPr>
          <a:xfrm>
            <a:off x="-158709" y="-96958"/>
            <a:ext cx="7245798" cy="1068138"/>
          </a:xfrm>
          <a:prstGeom prst="rect">
            <a:avLst/>
          </a:prstGeom>
          <a:solidFill>
            <a:srgbClr val="106A48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pitchFamily="2" charset="0"/>
                <a:ea typeface="Noteworthy Light" panose="02000400000000000000" pitchFamily="2" charset="77"/>
                <a:cs typeface="Kohinoor Bangla" panose="02000000000000000000" pitchFamily="2" charset="77"/>
              </a:rPr>
              <a:t>Bangladeshi Community Association of Saskatchewan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বাংলাদেশী</a:t>
            </a:r>
            <a:r>
              <a:rPr lang="bn-IN" dirty="0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 কমিউনিটি এ্যসোসিয়েশন অব সাসকাচুয়ান</a:t>
            </a:r>
            <a:endParaRPr lang="en-US" dirty="0">
              <a:solidFill>
                <a:schemeClr val="tx1"/>
              </a:solidFill>
              <a:latin typeface="SolaimanLipi" panose="03000600000000000000" pitchFamily="66" charset="0"/>
              <a:ea typeface="Noteworthy Light" panose="02000400000000000000" pitchFamily="2" charset="77"/>
              <a:cs typeface="SolaimanLipi" panose="03000600000000000000" pitchFamily="66" charset="0"/>
            </a:endParaRPr>
          </a:p>
        </p:txBody>
      </p:sp>
      <p:pic>
        <p:nvPicPr>
          <p:cNvPr id="14" name="Picture 13" descr="A flag and flowers with a yellow border&#10;&#10;Description automatically generated">
            <a:extLst>
              <a:ext uri="{FF2B5EF4-FFF2-40B4-BE49-F238E27FC236}">
                <a16:creationId xmlns:a16="http://schemas.microsoft.com/office/drawing/2014/main" id="{0D8E6531-6D1E-0199-0806-AD11A62B7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9" y="220146"/>
            <a:ext cx="770045" cy="433930"/>
          </a:xfrm>
          <a:prstGeom prst="rect">
            <a:avLst/>
          </a:prstGeom>
        </p:spPr>
      </p:pic>
      <p:pic>
        <p:nvPicPr>
          <p:cNvPr id="15" name="Picture 14" descr="A green and red letters on a black background&#10;&#10;Description automatically generated">
            <a:extLst>
              <a:ext uri="{FF2B5EF4-FFF2-40B4-BE49-F238E27FC236}">
                <a16:creationId xmlns:a16="http://schemas.microsoft.com/office/drawing/2014/main" id="{83BE571E-B043-CDC2-5B9F-E360BB6055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6341" y="263399"/>
            <a:ext cx="946528" cy="4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5B7FEF"/>
            </a:gs>
            <a:gs pos="78000">
              <a:srgbClr val="FF0000"/>
            </a:gs>
            <a:gs pos="60000">
              <a:srgbClr val="F2F2F2"/>
            </a:gs>
            <a:gs pos="0">
              <a:srgbClr val="E9E8DF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ower with a flag on it&#10;&#10;Description automatically generated">
            <a:extLst>
              <a:ext uri="{FF2B5EF4-FFF2-40B4-BE49-F238E27FC236}">
                <a16:creationId xmlns:a16="http://schemas.microsoft.com/office/drawing/2014/main" id="{7D220D76-6613-B21F-B51C-08DB1B8D4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" y="836399"/>
            <a:ext cx="6874565" cy="6874565"/>
          </a:xfr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FD07DE-414A-07F2-83A8-4BF3BCF903FB}"/>
              </a:ext>
            </a:extLst>
          </p:cNvPr>
          <p:cNvSpPr/>
          <p:nvPr/>
        </p:nvSpPr>
        <p:spPr>
          <a:xfrm>
            <a:off x="0" y="6582416"/>
            <a:ext cx="6821763" cy="470928"/>
          </a:xfrm>
          <a:prstGeom prst="roundRect">
            <a:avLst>
              <a:gd name="adj" fmla="val 0"/>
            </a:avLst>
          </a:prstGeom>
          <a:solidFill>
            <a:srgbClr val="3541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Sunday, 17 Dec, 2023 @5:30 PM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BF53704-F530-652B-F89B-6FC726DCAE3B}"/>
              </a:ext>
            </a:extLst>
          </p:cNvPr>
          <p:cNvSpPr/>
          <p:nvPr/>
        </p:nvSpPr>
        <p:spPr>
          <a:xfrm>
            <a:off x="1" y="7053344"/>
            <a:ext cx="6858000" cy="619418"/>
          </a:xfrm>
          <a:prstGeom prst="roundRect">
            <a:avLst>
              <a:gd name="adj" fmla="val 0"/>
            </a:avLst>
          </a:prstGeom>
          <a:solidFill>
            <a:srgbClr val="E9E8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</a:rPr>
              <a:t>St. Paul’s United Church, 454 </a:t>
            </a:r>
            <a:r>
              <a:rPr lang="en-US" sz="2000">
                <a:solidFill>
                  <a:srgbClr val="002060"/>
                </a:solidFill>
              </a:rPr>
              <a:t>Egbert Ave, Saskatoon</a:t>
            </a:r>
            <a:r>
              <a:rPr lang="en-US" sz="2000" dirty="0">
                <a:solidFill>
                  <a:srgbClr val="002060"/>
                </a:solidFill>
              </a:rPr>
              <a:t>, SK S7N 1X3</a:t>
            </a:r>
          </a:p>
        </p:txBody>
      </p:sp>
      <p:pic>
        <p:nvPicPr>
          <p:cNvPr id="20" name="Picture 19" descr="A green and red letters on a black background&#10;&#10;Description automatically generated">
            <a:extLst>
              <a:ext uri="{FF2B5EF4-FFF2-40B4-BE49-F238E27FC236}">
                <a16:creationId xmlns:a16="http://schemas.microsoft.com/office/drawing/2014/main" id="{2E970466-A6FA-1E5F-6EA0-5E479DF4C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309" y="30020"/>
            <a:ext cx="2572278" cy="11908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35096B2-6749-383F-9F80-2A062717A727}"/>
              </a:ext>
            </a:extLst>
          </p:cNvPr>
          <p:cNvSpPr/>
          <p:nvPr/>
        </p:nvSpPr>
        <p:spPr>
          <a:xfrm>
            <a:off x="-545365" y="-592925"/>
            <a:ext cx="2982701" cy="28475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>
                <a:solidFill>
                  <a:srgbClr val="FF0000"/>
                </a:solidFill>
                <a:latin typeface="Li Alinur Prottoyoee Unicode" panose="02000500000000000000" pitchFamily="2" charset="0"/>
                <a:cs typeface="Li Alinur Prottoyoee Unicode" panose="02000500000000000000" pitchFamily="2" charset="0"/>
              </a:rPr>
              <a:t>১৬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40BCA-4D4A-D6F4-EAA8-901C45BC323D}"/>
              </a:ext>
            </a:extLst>
          </p:cNvPr>
          <p:cNvSpPr/>
          <p:nvPr/>
        </p:nvSpPr>
        <p:spPr>
          <a:xfrm rot="20226102">
            <a:off x="228356" y="1079138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b="1" dirty="0" err="1">
                <a:solidFill>
                  <a:srgbClr val="106A48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ডিসেম্বর</a:t>
            </a:r>
            <a:r>
              <a:rPr lang="en-CA" sz="6000" dirty="0">
                <a:solidFill>
                  <a:srgbClr val="FF0000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20550-AB8E-91DA-D4B8-41FBA834C3DE}"/>
              </a:ext>
            </a:extLst>
          </p:cNvPr>
          <p:cNvSpPr/>
          <p:nvPr/>
        </p:nvSpPr>
        <p:spPr>
          <a:xfrm rot="20318689">
            <a:off x="-393656" y="2238441"/>
            <a:ext cx="3964986" cy="1514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0" dirty="0" err="1">
                <a:solidFill>
                  <a:schemeClr val="tx1"/>
                </a:solidFill>
                <a:latin typeface="Li Alinur Prottoyoee Unicode" panose="02000500000000000000" pitchFamily="2" charset="0"/>
                <a:ea typeface="Meiryo" panose="020B0400000000000000" pitchFamily="34" charset="-128"/>
                <a:cs typeface="Li Alinur Prottoyoee Unicode" panose="02000500000000000000" pitchFamily="2" charset="0"/>
              </a:rPr>
              <a:t>বিজয়</a:t>
            </a:r>
            <a:r>
              <a:rPr lang="en-CA" sz="10000" dirty="0">
                <a:solidFill>
                  <a:schemeClr val="bg1"/>
                </a:solidFill>
                <a:latin typeface="Li Alinur Prottoyoee Unicode" panose="02000500000000000000" pitchFamily="2" charset="0"/>
                <a:ea typeface="Meiryo" panose="020B0400000000000000" pitchFamily="34" charset="-128"/>
                <a:cs typeface="Li Alinur Prottoyoee Unicode" panose="02000500000000000000" pitchFamily="2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8D3994-2FDC-0C28-FDBB-8FC5A9AF4E32}"/>
              </a:ext>
            </a:extLst>
          </p:cNvPr>
          <p:cNvSpPr/>
          <p:nvPr/>
        </p:nvSpPr>
        <p:spPr>
          <a:xfrm rot="20435980">
            <a:off x="506398" y="3285951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দিবস</a:t>
            </a:r>
            <a:r>
              <a:rPr lang="en-CA" sz="6000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8F9C0E-EAA6-9942-0867-CFF669E54979}"/>
              </a:ext>
            </a:extLst>
          </p:cNvPr>
          <p:cNvSpPr/>
          <p:nvPr/>
        </p:nvSpPr>
        <p:spPr>
          <a:xfrm rot="20511714">
            <a:off x="395510" y="1752649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tx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মহান</a:t>
            </a:r>
            <a:r>
              <a:rPr lang="en-CA" sz="6000" dirty="0">
                <a:solidFill>
                  <a:schemeClr val="tx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9AA2F-B848-E071-4F68-B11B54D0E64B}"/>
              </a:ext>
            </a:extLst>
          </p:cNvPr>
          <p:cNvSpPr txBox="1"/>
          <p:nvPr/>
        </p:nvSpPr>
        <p:spPr>
          <a:xfrm>
            <a:off x="-64874" y="7670198"/>
            <a:ext cx="6987743" cy="1477328"/>
          </a:xfrm>
          <a:prstGeom prst="rect">
            <a:avLst/>
          </a:prstGeom>
          <a:solidFill>
            <a:srgbClr val="106A48"/>
          </a:solidFill>
        </p:spPr>
        <p:txBody>
          <a:bodyPr wrap="square">
            <a:spAutoFit/>
          </a:bodyPr>
          <a:lstStyle/>
          <a:p>
            <a:pPr algn="ctr"/>
            <a:r>
              <a:rPr lang="en-CA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SPONSORS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Priyanka Nandi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Feroza Financial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 M Auto Sales Ltd.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Popular Auto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Sky Motors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Economy Auto Repair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Nas-Motive Auto Sales &amp; Services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Confederation Inn &amp; Suites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First Choice Supermarket &amp; Halal Meat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•</a:t>
            </a:r>
            <a:r>
              <a:rPr lang="en-CA" dirty="0" err="1">
                <a:solidFill>
                  <a:schemeClr val="bg1"/>
                </a:solidFill>
              </a:rPr>
              <a:t>Beautyleven</a:t>
            </a:r>
            <a:r>
              <a:rPr lang="en-CA" dirty="0">
                <a:solidFill>
                  <a:schemeClr val="bg1"/>
                </a:solidFill>
              </a:rPr>
              <a:t> Canada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Guide Me Immigration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916B8B-3C6A-F5E2-D37E-C76DC36925E2}"/>
              </a:ext>
            </a:extLst>
          </p:cNvPr>
          <p:cNvSpPr/>
          <p:nvPr/>
        </p:nvSpPr>
        <p:spPr>
          <a:xfrm>
            <a:off x="23702" y="4769805"/>
            <a:ext cx="3948091" cy="598272"/>
          </a:xfrm>
          <a:prstGeom prst="rect">
            <a:avLst/>
          </a:prstGeom>
          <a:solidFill>
            <a:srgbClr val="106A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মনোজ্ঞ</a:t>
            </a:r>
            <a:r>
              <a:rPr lang="en-CA" sz="3200" b="1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সাংস্কৃতিক</a:t>
            </a:r>
            <a:r>
              <a:rPr lang="en-CA" sz="3200" b="1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সন্ধ্যা</a:t>
            </a:r>
            <a:endParaRPr lang="en-CA" sz="3200" b="1" dirty="0">
              <a:solidFill>
                <a:schemeClr val="bg1"/>
              </a:solidFill>
              <a:latin typeface="Matura MT Script Capitals" panose="03020802060602070202" pitchFamily="66" charset="0"/>
              <a:ea typeface="Meiryo" panose="020B0400000000000000" pitchFamily="34" charset="-128"/>
              <a:cs typeface="Li Alinur Akorshon Unicode" panose="02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D0D3AB-555D-F9FC-A4D4-C9236A7537E5}"/>
              </a:ext>
            </a:extLst>
          </p:cNvPr>
          <p:cNvSpPr/>
          <p:nvPr/>
        </p:nvSpPr>
        <p:spPr>
          <a:xfrm>
            <a:off x="945842" y="5377772"/>
            <a:ext cx="1882036" cy="4196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অংশগ্রহণেঃ</a:t>
            </a:r>
            <a:endParaRPr lang="en-CA" sz="2800" dirty="0">
              <a:solidFill>
                <a:schemeClr val="bg1"/>
              </a:solidFill>
              <a:latin typeface="Matura MT Script Capitals" panose="03020802060602070202" pitchFamily="66" charset="0"/>
              <a:ea typeface="Meiryo" panose="020B0400000000000000" pitchFamily="34" charset="-128"/>
              <a:cs typeface="Li Alinur Akorshon Unicode" panose="02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B8CA18-4166-ECAC-619B-ACF001FE9CCC}"/>
              </a:ext>
            </a:extLst>
          </p:cNvPr>
          <p:cNvSpPr/>
          <p:nvPr/>
        </p:nvSpPr>
        <p:spPr>
          <a:xfrm>
            <a:off x="944380" y="5851894"/>
            <a:ext cx="6115987" cy="409628"/>
          </a:xfrm>
          <a:prstGeom prst="rect">
            <a:avLst/>
          </a:prstGeom>
          <a:solidFill>
            <a:srgbClr val="106A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Bangla School, </a:t>
            </a:r>
            <a:r>
              <a:rPr lang="en-CA" sz="24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BSAUS,Local</a:t>
            </a:r>
            <a:r>
              <a:rPr lang="en-CA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 Artist</a:t>
            </a:r>
          </a:p>
        </p:txBody>
      </p:sp>
    </p:spTree>
    <p:extLst>
      <p:ext uri="{BB962C8B-B14F-4D97-AF65-F5344CB8AC3E}">
        <p14:creationId xmlns:p14="http://schemas.microsoft.com/office/powerpoint/2010/main" val="162095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5B7FEF"/>
            </a:gs>
            <a:gs pos="78000">
              <a:srgbClr val="FF0000"/>
            </a:gs>
            <a:gs pos="60000">
              <a:srgbClr val="F2F2F2"/>
            </a:gs>
            <a:gs pos="0">
              <a:srgbClr val="E9E8DF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ower with a flag on it&#10;&#10;Description automatically generated">
            <a:extLst>
              <a:ext uri="{FF2B5EF4-FFF2-40B4-BE49-F238E27FC236}">
                <a16:creationId xmlns:a16="http://schemas.microsoft.com/office/drawing/2014/main" id="{7D220D76-6613-B21F-B51C-08DB1B8D4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5451" y="860293"/>
            <a:ext cx="7079689" cy="7079689"/>
          </a:xfr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FD07DE-414A-07F2-83A8-4BF3BCF903FB}"/>
              </a:ext>
            </a:extLst>
          </p:cNvPr>
          <p:cNvSpPr/>
          <p:nvPr/>
        </p:nvSpPr>
        <p:spPr>
          <a:xfrm>
            <a:off x="0" y="6582416"/>
            <a:ext cx="6922869" cy="470928"/>
          </a:xfrm>
          <a:prstGeom prst="roundRect">
            <a:avLst>
              <a:gd name="adj" fmla="val 0"/>
            </a:avLst>
          </a:prstGeom>
          <a:solidFill>
            <a:srgbClr val="3541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Sunday, 17 Dec, 2023 @5:30 PM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BF53704-F530-652B-F89B-6FC726DCAE3B}"/>
              </a:ext>
            </a:extLst>
          </p:cNvPr>
          <p:cNvSpPr/>
          <p:nvPr/>
        </p:nvSpPr>
        <p:spPr>
          <a:xfrm>
            <a:off x="0" y="7053344"/>
            <a:ext cx="6987743" cy="619418"/>
          </a:xfrm>
          <a:prstGeom prst="roundRect">
            <a:avLst>
              <a:gd name="adj" fmla="val 0"/>
            </a:avLst>
          </a:prstGeom>
          <a:solidFill>
            <a:srgbClr val="E9E8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</a:rPr>
              <a:t>St. Paul’s United Church, 454 Egbert Ave, Saskatoon, SK S7N 1X3</a:t>
            </a:r>
          </a:p>
        </p:txBody>
      </p:sp>
      <p:pic>
        <p:nvPicPr>
          <p:cNvPr id="20" name="Picture 19" descr="A green and red letters on a black background&#10;&#10;Description automatically generated">
            <a:extLst>
              <a:ext uri="{FF2B5EF4-FFF2-40B4-BE49-F238E27FC236}">
                <a16:creationId xmlns:a16="http://schemas.microsoft.com/office/drawing/2014/main" id="{2E970466-A6FA-1E5F-6EA0-5E479DF4C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62" y="520835"/>
            <a:ext cx="918295" cy="42513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35096B2-6749-383F-9F80-2A062717A727}"/>
              </a:ext>
            </a:extLst>
          </p:cNvPr>
          <p:cNvSpPr/>
          <p:nvPr/>
        </p:nvSpPr>
        <p:spPr>
          <a:xfrm rot="20228037">
            <a:off x="-272064" y="68919"/>
            <a:ext cx="2982701" cy="28475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>
                <a:solidFill>
                  <a:srgbClr val="FF0000"/>
                </a:solidFill>
                <a:latin typeface="Li Alinur Prottoyoee Unicode" panose="02000500000000000000" pitchFamily="2" charset="0"/>
                <a:cs typeface="Li Alinur Prottoyoee Unicode" panose="02000500000000000000" pitchFamily="2" charset="0"/>
              </a:rPr>
              <a:t>১৬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40BCA-4D4A-D6F4-EAA8-901C45BC323D}"/>
              </a:ext>
            </a:extLst>
          </p:cNvPr>
          <p:cNvSpPr/>
          <p:nvPr/>
        </p:nvSpPr>
        <p:spPr>
          <a:xfrm rot="20226102">
            <a:off x="-59041" y="1918751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b="1" dirty="0" err="1">
                <a:solidFill>
                  <a:srgbClr val="106A48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ডিসেম্বর</a:t>
            </a:r>
            <a:r>
              <a:rPr lang="en-CA" sz="6000" dirty="0">
                <a:solidFill>
                  <a:srgbClr val="FF0000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20550-AB8E-91DA-D4B8-41FBA834C3DE}"/>
              </a:ext>
            </a:extLst>
          </p:cNvPr>
          <p:cNvSpPr/>
          <p:nvPr/>
        </p:nvSpPr>
        <p:spPr>
          <a:xfrm rot="20318689">
            <a:off x="-95633" y="2868856"/>
            <a:ext cx="3964986" cy="1514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0" dirty="0" err="1">
                <a:solidFill>
                  <a:schemeClr val="tx1"/>
                </a:solidFill>
                <a:latin typeface="Li Alinur Prottoyoee Unicode" panose="02000500000000000000" pitchFamily="2" charset="0"/>
                <a:ea typeface="Meiryo" panose="020B0400000000000000" pitchFamily="34" charset="-128"/>
                <a:cs typeface="Li Alinur Prottoyoee Unicode" panose="02000500000000000000" pitchFamily="2" charset="0"/>
              </a:rPr>
              <a:t>বিজয়</a:t>
            </a:r>
            <a:r>
              <a:rPr lang="en-CA" sz="10000" dirty="0">
                <a:solidFill>
                  <a:schemeClr val="bg1"/>
                </a:solidFill>
                <a:latin typeface="Li Alinur Prottoyoee Unicode" panose="02000500000000000000" pitchFamily="2" charset="0"/>
                <a:ea typeface="Meiryo" panose="020B0400000000000000" pitchFamily="34" charset="-128"/>
                <a:cs typeface="Li Alinur Prottoyoee Unicode" panose="02000500000000000000" pitchFamily="2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8D3994-2FDC-0C28-FDBB-8FC5A9AF4E32}"/>
              </a:ext>
            </a:extLst>
          </p:cNvPr>
          <p:cNvSpPr/>
          <p:nvPr/>
        </p:nvSpPr>
        <p:spPr>
          <a:xfrm rot="20435980">
            <a:off x="952482" y="3799028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দিবস</a:t>
            </a:r>
            <a:r>
              <a:rPr lang="en-CA" sz="6000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8F9C0E-EAA6-9942-0867-CFF669E54979}"/>
              </a:ext>
            </a:extLst>
          </p:cNvPr>
          <p:cNvSpPr/>
          <p:nvPr/>
        </p:nvSpPr>
        <p:spPr>
          <a:xfrm rot="20511714">
            <a:off x="286712" y="2440264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tx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মহান</a:t>
            </a:r>
            <a:r>
              <a:rPr lang="en-CA" sz="6000" dirty="0">
                <a:solidFill>
                  <a:schemeClr val="tx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9AA2F-B848-E071-4F68-B11B54D0E64B}"/>
              </a:ext>
            </a:extLst>
          </p:cNvPr>
          <p:cNvSpPr txBox="1"/>
          <p:nvPr/>
        </p:nvSpPr>
        <p:spPr>
          <a:xfrm>
            <a:off x="-64874" y="7670198"/>
            <a:ext cx="6987743" cy="1477328"/>
          </a:xfrm>
          <a:prstGeom prst="rect">
            <a:avLst/>
          </a:prstGeom>
          <a:solidFill>
            <a:srgbClr val="106A48"/>
          </a:solidFill>
        </p:spPr>
        <p:txBody>
          <a:bodyPr wrap="square">
            <a:spAutoFit/>
          </a:bodyPr>
          <a:lstStyle/>
          <a:p>
            <a:pPr algn="ctr"/>
            <a:r>
              <a:rPr lang="en-CA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SPONSORS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Priyanka Nandi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Feroza Financial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 M Auto Sales Ltd.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Popular Auto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Sky Motors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Economy Auto Repair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Nas-Motive Auto Sales &amp; Services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Confederation Inn &amp; Suites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First Choice Supermarket &amp; Halal Meat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•</a:t>
            </a:r>
            <a:r>
              <a:rPr lang="en-CA" dirty="0" err="1">
                <a:solidFill>
                  <a:schemeClr val="bg1"/>
                </a:solidFill>
              </a:rPr>
              <a:t>Beautyleven</a:t>
            </a:r>
            <a:r>
              <a:rPr lang="en-CA" dirty="0">
                <a:solidFill>
                  <a:schemeClr val="bg1"/>
                </a:solidFill>
              </a:rPr>
              <a:t> Canada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Guide Me Immigration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916B8B-3C6A-F5E2-D37E-C76DC36925E2}"/>
              </a:ext>
            </a:extLst>
          </p:cNvPr>
          <p:cNvSpPr/>
          <p:nvPr/>
        </p:nvSpPr>
        <p:spPr>
          <a:xfrm>
            <a:off x="-162010" y="4769805"/>
            <a:ext cx="4133804" cy="598272"/>
          </a:xfrm>
          <a:prstGeom prst="rect">
            <a:avLst/>
          </a:prstGeom>
          <a:solidFill>
            <a:srgbClr val="106A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মনোজ্ঞ</a:t>
            </a:r>
            <a:r>
              <a:rPr lang="en-CA" sz="3200" b="1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সাংস্কৃতিক</a:t>
            </a:r>
            <a:r>
              <a:rPr lang="en-CA" sz="3200" b="1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সন্ধ্যা</a:t>
            </a:r>
            <a:endParaRPr lang="en-CA" sz="3200" b="1" dirty="0">
              <a:solidFill>
                <a:schemeClr val="bg1"/>
              </a:solidFill>
              <a:latin typeface="Matura MT Script Capitals" panose="03020802060602070202" pitchFamily="66" charset="0"/>
              <a:ea typeface="Meiryo" panose="020B0400000000000000" pitchFamily="34" charset="-128"/>
              <a:cs typeface="Li Alinur Akorshon Unicode" panose="02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D0D3AB-555D-F9FC-A4D4-C9236A7537E5}"/>
              </a:ext>
            </a:extLst>
          </p:cNvPr>
          <p:cNvSpPr/>
          <p:nvPr/>
        </p:nvSpPr>
        <p:spPr>
          <a:xfrm>
            <a:off x="945842" y="5411209"/>
            <a:ext cx="1882036" cy="4196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অংশগ্রহণেঃ</a:t>
            </a:r>
            <a:endParaRPr lang="en-CA" sz="2800" dirty="0">
              <a:solidFill>
                <a:schemeClr val="bg1"/>
              </a:solidFill>
              <a:latin typeface="Matura MT Script Capitals" panose="03020802060602070202" pitchFamily="66" charset="0"/>
              <a:ea typeface="Meiryo" panose="020B0400000000000000" pitchFamily="34" charset="-128"/>
              <a:cs typeface="Li Alinur Akorshon Unicode" panose="02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B8CA18-4166-ECAC-619B-ACF001FE9CCC}"/>
              </a:ext>
            </a:extLst>
          </p:cNvPr>
          <p:cNvSpPr/>
          <p:nvPr/>
        </p:nvSpPr>
        <p:spPr>
          <a:xfrm>
            <a:off x="944380" y="5851894"/>
            <a:ext cx="6115987" cy="409628"/>
          </a:xfrm>
          <a:prstGeom prst="rect">
            <a:avLst/>
          </a:prstGeom>
          <a:solidFill>
            <a:srgbClr val="106A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Bangla School, </a:t>
            </a:r>
            <a:r>
              <a:rPr lang="en-CA" sz="24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BSAUS,Local</a:t>
            </a:r>
            <a:r>
              <a:rPr lang="en-CA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 Artist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36A952-757F-7521-CDAE-399BE31E2EC5}"/>
              </a:ext>
            </a:extLst>
          </p:cNvPr>
          <p:cNvSpPr/>
          <p:nvPr/>
        </p:nvSpPr>
        <p:spPr>
          <a:xfrm>
            <a:off x="-185431" y="-12453"/>
            <a:ext cx="7245798" cy="1068138"/>
          </a:xfrm>
          <a:prstGeom prst="rect">
            <a:avLst/>
          </a:prstGeom>
          <a:solidFill>
            <a:srgbClr val="106A48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pitchFamily="2" charset="0"/>
                <a:ea typeface="Noteworthy Light" panose="02000400000000000000" pitchFamily="2" charset="77"/>
                <a:cs typeface="Kohinoor Bangla" panose="02000000000000000000" pitchFamily="2" charset="77"/>
              </a:rPr>
              <a:t>Bangladeshi Community Association of Saskatchewan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বাংলাদেশী</a:t>
            </a:r>
            <a:r>
              <a:rPr lang="bn-IN" dirty="0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 কমিউনিটি এ্যসোসিয়েশন অব সাসকাচুয়ান</a:t>
            </a:r>
            <a:endParaRPr lang="en-US" dirty="0">
              <a:solidFill>
                <a:schemeClr val="tx1"/>
              </a:solidFill>
              <a:latin typeface="SolaimanLipi" panose="03000600000000000000" pitchFamily="66" charset="0"/>
              <a:ea typeface="Noteworthy Light" panose="02000400000000000000" pitchFamily="2" charset="77"/>
              <a:cs typeface="SolaimanLipi" panose="03000600000000000000" pitchFamily="66" charset="0"/>
            </a:endParaRPr>
          </a:p>
        </p:txBody>
      </p:sp>
      <p:pic>
        <p:nvPicPr>
          <p:cNvPr id="3" name="Picture 2" descr="A flag and flowers with a yellow border&#10;&#10;Description automatically generated">
            <a:extLst>
              <a:ext uri="{FF2B5EF4-FFF2-40B4-BE49-F238E27FC236}">
                <a16:creationId xmlns:a16="http://schemas.microsoft.com/office/drawing/2014/main" id="{0C63FC9A-BE97-BD70-0ED3-78EF38F4E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82" y="516439"/>
            <a:ext cx="770045" cy="4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5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1591</TotalTime>
  <Words>423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Li Alinur Prottoyoee Unicode</vt:lpstr>
      <vt:lpstr>Matura MT Script Capitals</vt:lpstr>
      <vt:lpstr>Segoe UI Black</vt:lpstr>
      <vt:lpstr>SolaimanLipi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Alimul</dc:creator>
  <cp:lastModifiedBy>Khan, Alimul</cp:lastModifiedBy>
  <cp:revision>18</cp:revision>
  <dcterms:created xsi:type="dcterms:W3CDTF">2023-11-28T03:11:33Z</dcterms:created>
  <dcterms:modified xsi:type="dcterms:W3CDTF">2024-12-21T17:24:04Z</dcterms:modified>
</cp:coreProperties>
</file>