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C302B0-8DD6-4A64-AC9D-BD558CBCB5D9}">
  <a:tblStyle styleId="{48C302B0-8DD6-4A64-AC9D-BD558CBCB5D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sz="36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01274" y="0"/>
            <a:ext cx="1042727" cy="10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01274" y="0"/>
            <a:ext cx="1042727" cy="10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python/python_ref_string.as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drive/folders/14EOh_B4gRSwoeI091qNPLlS8Qyhr8cmL?usp=shar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ypi.or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naconda.com/download#downloads" TargetMode="External"/><Relationship Id="rId4" Type="http://schemas.openxmlformats.org/officeDocument/2006/relationships/hyperlink" Target="https://colab.research.google.com/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7163" y="-12"/>
            <a:ext cx="12668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38671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type="ctrTitle"/>
          </p:nvPr>
        </p:nvSpPr>
        <p:spPr>
          <a:xfrm>
            <a:off x="3943354" y="287375"/>
            <a:ext cx="4889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800">
                <a:latin typeface="Trebuchet MS"/>
                <a:ea typeface="Trebuchet MS"/>
                <a:cs typeface="Trebuchet MS"/>
                <a:sym typeface="Trebuchet MS"/>
              </a:rPr>
              <a:t>Business Intelligence Bootcamp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943200" y="2376925"/>
            <a:ext cx="48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Part 1: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Python for Data Analysis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5">
            <a:alphaModFix/>
          </a:blip>
          <a:srcRect b="34396" l="28691" r="24083" t="30045"/>
          <a:stretch/>
        </p:blipFill>
        <p:spPr>
          <a:xfrm>
            <a:off x="7210650" y="3117375"/>
            <a:ext cx="1621800" cy="1621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943350" y="3846375"/>
            <a:ext cx="303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Rizki Teguh Kurniawan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Linkedin	: Rizki Teguh Kurniawan</a:t>
            </a:r>
            <a:endParaRPr b="0" i="0" sz="9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Youtube	: Solving with Akoyo</a:t>
            </a:r>
            <a:endParaRPr b="0" i="0" sz="9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Tipe data di Python</a:t>
            </a:r>
            <a:endParaRPr/>
          </a:p>
        </p:txBody>
      </p:sp>
      <p:graphicFrame>
        <p:nvGraphicFramePr>
          <p:cNvPr id="133" name="Google Shape;133;p22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{48C302B0-8DD6-4A64-AC9D-BD558CBCB5D9}</a:tableStyleId>
              </a:tblPr>
              <a:tblGrid>
                <a:gridCol w="791700"/>
                <a:gridCol w="1547575"/>
                <a:gridCol w="709125"/>
                <a:gridCol w="2633775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Nama</a:t>
                      </a:r>
                      <a:endParaRPr b="1" sz="13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Deskripsi</a:t>
                      </a:r>
                      <a:endParaRPr b="1" sz="13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type</a:t>
                      </a:r>
                      <a:endParaRPr b="1" sz="13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Contoh</a:t>
                      </a:r>
                      <a:endParaRPr b="1" sz="1300" u="none" cap="none" strike="noStrike"/>
                    </a:p>
                  </a:txBody>
                  <a:tcPr marT="0" marB="0" marR="91425" marL="91425" anchor="ctr"/>
                </a:tc>
              </a:tr>
              <a:tr h="31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Integer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Bilangan bulat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int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12, 4, 7, 6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1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Float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Bilangan desimal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float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12.33, 21.55, 0.7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1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Complex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Bilangan kompleks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complex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2+5j, 3+8j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1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Boolean</a:t>
                      </a:r>
                      <a:endParaRPr sz="1000" u="none" cap="none" strike="noStrike"/>
                    </a:p>
                  </a:txBody>
                  <a:tcPr marT="0" marB="0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Nilai logika (benar/salah)</a:t>
                      </a:r>
                      <a:endParaRPr sz="1000" u="none" cap="none" strike="noStrike"/>
                    </a:p>
                  </a:txBody>
                  <a:tcPr marT="0" marB="0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bool</a:t>
                      </a:r>
                      <a:endParaRPr sz="1000" u="none" cap="none" strike="noStrike"/>
                    </a:p>
                  </a:txBody>
                  <a:tcPr marT="0" marB="0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True (1), False (0)</a:t>
                      </a:r>
                      <a:endParaRPr sz="1000" u="none" cap="none" strike="noStrike"/>
                    </a:p>
                  </a:txBody>
                  <a:tcPr marT="0" marB="0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String</a:t>
                      </a:r>
                      <a:endParaRPr sz="10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Teks</a:t>
                      </a:r>
                      <a:endParaRPr sz="10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string</a:t>
                      </a:r>
                      <a:endParaRPr sz="10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“John Doe”, “Max Havelaar”</a:t>
                      </a:r>
                      <a:endParaRPr sz="10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List</a:t>
                      </a:r>
                      <a:endParaRPr sz="1000" u="none" cap="none" strike="noStrike"/>
                    </a:p>
                  </a:txBody>
                  <a:tcPr marT="0" marB="0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Gabungan beberapa object</a:t>
                      </a:r>
                      <a:endParaRPr sz="1000" u="none" cap="none" strike="noStrike"/>
                    </a:p>
                  </a:txBody>
                  <a:tcPr marT="0" marB="0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list</a:t>
                      </a:r>
                      <a:endParaRPr sz="1000" u="none" cap="none" strike="noStrike"/>
                    </a:p>
                  </a:txBody>
                  <a:tcPr marT="0" marB="0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["apple", "banana", "cherry"]</a:t>
                      </a:r>
                      <a:endParaRPr sz="1000" u="none" cap="none" strike="noStrike"/>
                    </a:p>
                  </a:txBody>
                  <a:tcPr marT="0" marB="0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Tuple</a:t>
                      </a:r>
                      <a:endParaRPr sz="10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Sama seperti list, tapi tidak bisa diubah</a:t>
                      </a:r>
                      <a:endParaRPr sz="10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tuple</a:t>
                      </a:r>
                      <a:endParaRPr sz="10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("apple", "banana", "cherry")</a:t>
                      </a:r>
                      <a:endParaRPr sz="10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Set</a:t>
                      </a:r>
                      <a:endParaRPr sz="1000" u="none" cap="none" strike="noStrike"/>
                    </a:p>
                  </a:txBody>
                  <a:tcPr marT="0" marB="0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Seperti list, tapi tidak memuat object duplikat. Tidak mengenal index</a:t>
                      </a:r>
                      <a:endParaRPr sz="1000" u="none" cap="none" strike="noStrike"/>
                    </a:p>
                  </a:txBody>
                  <a:tcPr marT="0" marB="0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set</a:t>
                      </a:r>
                      <a:endParaRPr sz="1000" u="none" cap="none" strike="noStrike"/>
                    </a:p>
                  </a:txBody>
                  <a:tcPr marT="0" marB="0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{"apple", "banana", "cherry"}</a:t>
                      </a:r>
                      <a:endParaRPr sz="1000" u="none" cap="none" strike="noStrike"/>
                    </a:p>
                  </a:txBody>
                  <a:tcPr marT="0" marB="0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Dictionary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Gabungan key-value pair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dict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{“Nama”:”John Doe”, “Usia”:10}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134" name="Google Shape;134;p22"/>
          <p:cNvSpPr txBox="1"/>
          <p:nvPr/>
        </p:nvSpPr>
        <p:spPr>
          <a:xfrm>
            <a:off x="6096000" y="1152475"/>
            <a:ext cx="273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 mengetahui tipe data dari suatu variable, gunakan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type(nama_variable)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Operasi Dasar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0637" y="1133125"/>
            <a:ext cx="1042727" cy="10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Numerik : int, float, complex</a:t>
            </a:r>
            <a:endParaRPr/>
          </a:p>
        </p:txBody>
      </p:sp>
      <p:graphicFrame>
        <p:nvGraphicFramePr>
          <p:cNvPr id="146" name="Google Shape;146;p24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{48C302B0-8DD6-4A64-AC9D-BD558CBCB5D9}</a:tableStyleId>
              </a:tblPr>
              <a:tblGrid>
                <a:gridCol w="1767775"/>
                <a:gridCol w="1169975"/>
                <a:gridCol w="2365550"/>
              </a:tblGrid>
              <a:tr h="33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Operasi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Simbol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Contoh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3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Penjumlahan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+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 + 3 (hasil 5)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3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Pengurangan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-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0.4 - 0.15 (hasil 0.25)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3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Perkalian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*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 * 0.5 (hasil 5.0)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3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Pembagian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/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 / 4 (hasil 2.5)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51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Pembagian (dibulatkan ke bawah)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//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 // 4 (hasil 2)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3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Sisa hasil bagi (modulo)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%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10 % 4 (hasil 2)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3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Negasi (mengubah simbol)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-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-10, -4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3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Pangkat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**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 ** 2 (100)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3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Absolut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abs()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abs(-5) (hasil 5)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147" name="Google Shape;147;p24"/>
          <p:cNvSpPr txBox="1"/>
          <p:nvPr/>
        </p:nvSpPr>
        <p:spPr>
          <a:xfrm>
            <a:off x="5686425" y="1152475"/>
            <a:ext cx="3145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Konversi: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Mengubah ke integer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int(x)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Mengubah ke float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float(x)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Mengubah ke complex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complex(x)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Boolean: and, or, not</a:t>
            </a:r>
            <a:endParaRPr/>
          </a:p>
        </p:txBody>
      </p:sp>
      <p:graphicFrame>
        <p:nvGraphicFramePr>
          <p:cNvPr id="153" name="Google Shape;153;p25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{48C302B0-8DD6-4A64-AC9D-BD558CBCB5D9}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 </a:t>
                      </a:r>
                      <a:r>
                        <a:rPr b="1" lang="en" sz="1400" u="none" cap="none" strike="noStrike"/>
                        <a:t>and </a:t>
                      </a:r>
                      <a:r>
                        <a:rPr lang="en" sz="140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 </a:t>
                      </a:r>
                      <a:r>
                        <a:rPr b="1" lang="en" sz="1400" u="none" cap="none" strike="noStrike"/>
                        <a:t>or</a:t>
                      </a:r>
                      <a:r>
                        <a:rPr lang="en" sz="1400" u="none" cap="none" strike="noStrike"/>
                        <a:t> 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not</a:t>
                      </a:r>
                      <a:r>
                        <a:rPr lang="en" sz="1400" u="none" cap="none" strike="noStrike"/>
                        <a:t> 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False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False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False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False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False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False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False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False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False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False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False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p25"/>
          <p:cNvSpPr txBox="1"/>
          <p:nvPr/>
        </p:nvSpPr>
        <p:spPr>
          <a:xfrm>
            <a:off x="311700" y="3268275"/>
            <a:ext cx="548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akan bernilai benar jika semua kondisi adalah benar, selain itu akan bernilai salah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akan bernilai benar jika terdapat salah satu kondisi bernilai benar, selain itu akan bernilai salah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akan membalikan nilai kebenaran dari suatu kondisi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Assignment &amp; Perbandingan</a:t>
            </a:r>
            <a:endParaRPr/>
          </a:p>
        </p:txBody>
      </p:sp>
      <p:graphicFrame>
        <p:nvGraphicFramePr>
          <p:cNvPr id="160" name="Google Shape;160;p26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{48C302B0-8DD6-4A64-AC9D-BD558CBCB5D9}</a:tableStyleId>
              </a:tblPr>
              <a:tblGrid>
                <a:gridCol w="1060450"/>
                <a:gridCol w="376555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Operasi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Keterangan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Contoh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=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Assignment (mengisikan nilai kepada variable)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x = 5 (nilai x sekarang 5)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&lt;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Kurang dari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4 &lt; 5 (hasil True)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&lt;=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Kurang dari atau sama dengan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4 &gt;= 5 (hasil False)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&gt;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Lebih dari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6 &gt; 4 (hasil True)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&gt;=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Lebih dari atau sama dengan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6 &gt;= 6.0 (hasil True)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==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Sama dengan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5 == 5 (hasil True)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!=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Tidak sama dengan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4 != 5 (hasil True)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List &amp; Tuple: Konsep index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Index adalah angka yang menunjukan posisi suatu elemen pada list atau tuple, contoh: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X = [4,2,5,7,3,7,9,5]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/>
          </a:p>
        </p:txBody>
      </p:sp>
      <p:graphicFrame>
        <p:nvGraphicFramePr>
          <p:cNvPr id="167" name="Google Shape;167;p27"/>
          <p:cNvGraphicFramePr/>
          <p:nvPr/>
        </p:nvGraphicFramePr>
        <p:xfrm>
          <a:off x="952525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{48C302B0-8DD6-4A64-AC9D-BD558CBCB5D9}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index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8" name="Google Shape;168;p27"/>
          <p:cNvSpPr txBox="1"/>
          <p:nvPr/>
        </p:nvSpPr>
        <p:spPr>
          <a:xfrm>
            <a:off x="311700" y="3429000"/>
            <a:ext cx="8520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X[i] digunakan untuk mendapatkan element dengan index i, contoh X[6] (hasil 9)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(Slicing) X[i:j] digunakan untuk mendapatkan element mulai dari index i sampai j-1, contoh X[0:3] (hasil [4,2,5])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(Slicing) X[i:j:k] digunakan untuk mendapatkan elemen mulai dari index i sampai j-1 dengan step 2, contoh X[0:7:2] (hasil [4, 5, 3, 9])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List &amp; Tuple: Common (berlaku untuk list &amp; tuple)</a:t>
            </a:r>
            <a:endParaRPr/>
          </a:p>
        </p:txBody>
      </p:sp>
      <p:graphicFrame>
        <p:nvGraphicFramePr>
          <p:cNvPr id="174" name="Google Shape;174;p28"/>
          <p:cNvGraphicFramePr/>
          <p:nvPr/>
        </p:nvGraphicFramePr>
        <p:xfrm>
          <a:off x="9525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{48C302B0-8DD6-4A64-AC9D-BD558CBCB5D9}</a:tableStyleId>
              </a:tblPr>
              <a:tblGrid>
                <a:gridCol w="1136650"/>
                <a:gridCol w="3689350"/>
                <a:gridCol w="2413000"/>
              </a:tblGrid>
              <a:tr h="35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Operasi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Keterangan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Contoh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x in u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Menguji apakah terdapat x di u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3 in [1,2,3] (hasil True)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x not in v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Menguji apakah tidak terdapat x di u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3 in [1,2,3] (hasil False)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u + v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Menyambungkan u dengan v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[1,2,3] + [4,5,6] ([1,2,3,4,5,6])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u * n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Menyambungkan u sebanyak n kali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[1,2,3] * 2 ([1,2,3,1,2,3])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len(u)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Menghitung panjang u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len([1,2,3]) hasil 3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min(u)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Nilai terkecil di u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min([,1,2,3]) hasil 1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max(u)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Nilai terbesar di u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max([1,2,3]) hasil 3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u.index(x)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Index dari elemen x (first occurence) di u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[1,2,3].index(2) hasil 1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u.count(x)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Banyaknya kemunculan x di u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[1,2,2,3].count(2) hasil 2</a:t>
                      </a:r>
                      <a:endParaRPr sz="1100" u="none" cap="none" strike="noStrike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List</a:t>
            </a:r>
            <a:endParaRPr/>
          </a:p>
        </p:txBody>
      </p:sp>
      <p:graphicFrame>
        <p:nvGraphicFramePr>
          <p:cNvPr id="180" name="Google Shape;180;p29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{48C302B0-8DD6-4A64-AC9D-BD558CBCB5D9}</a:tableStyleId>
              </a:tblPr>
              <a:tblGrid>
                <a:gridCol w="1216225"/>
                <a:gridCol w="41892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Operasi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Keterangan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1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s[i] = x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Mengganti elemen ke i dengan x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1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s[i:j] = t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Mengganti elemen ke i sampai j dengan t (t adalah list)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1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del s[i:j]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Menghapus elemen ke i sampai j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1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s.append(x)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Menambahkan x pada akhir list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1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s.clear()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Menghapus semua elemen di s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1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s.copy()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Membuat salinan dari s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1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s.insert(i,x)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Menyisipkan x pada index ke i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1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s.pop(i)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Mengambil elemen pada index x dan menghapusnya dari list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1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s.remove(x)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Menghapus x (first occurence) dari list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1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s.reverse()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Membalikkan urutan elemen di list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181" name="Google Shape;181;p29"/>
          <p:cNvSpPr txBox="1"/>
          <p:nvPr/>
        </p:nvSpPr>
        <p:spPr>
          <a:xfrm>
            <a:off x="5797200" y="1017725"/>
            <a:ext cx="3067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 bersifat immutable (tidak dapat diubah) sehingga operasi pada tabel di samping tidak berlaku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 mengubah object menjadi list, gunakan list(object)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 mengubah object menjadi tuple, gunakan tuple(list)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 mengurutkan elemen pada list gunakan sort(list)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String</a:t>
            </a:r>
            <a:endParaRPr/>
          </a:p>
        </p:txBody>
      </p:sp>
      <p:graphicFrame>
        <p:nvGraphicFramePr>
          <p:cNvPr id="187" name="Google Shape;187;p30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{48C302B0-8DD6-4A64-AC9D-BD558CBCB5D9}</a:tableStyleId>
              </a:tblPr>
              <a:tblGrid>
                <a:gridCol w="1283150"/>
                <a:gridCol w="46271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Operasi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Keterangan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str_a + str_b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Menggabungkan str_a dgn str_b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str_a * n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Mengulang str_a sebanyak n kali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str.split(</a:t>
                      </a:r>
                      <a:r>
                        <a:rPr i="1" lang="en" sz="1000" u="none" cap="none" strike="noStrike"/>
                        <a:t>delimiter</a:t>
                      </a:r>
                      <a:r>
                        <a:rPr lang="en" sz="1000" u="none" cap="none" strike="noStrike"/>
                        <a:t>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Memisahkan elemen pada string dengan delimiter, menghasilkan list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str.join(list)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Menggabungkan elemen pada list dengan sisipan str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str.strip()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Menghilangkan spasi berlebih pada str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str.lower()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Mengubah str menjadi huruf kecil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str.upper()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Mengubah str menjadi huruf kapital</a:t>
                      </a:r>
                      <a:endParaRPr sz="1000" u="none" cap="none" strike="noStrike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188" name="Google Shape;188;p30"/>
          <p:cNvSpPr txBox="1"/>
          <p:nvPr/>
        </p:nvSpPr>
        <p:spPr>
          <a:xfrm>
            <a:off x="6251100" y="1152475"/>
            <a:ext cx="258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Operasi lebih lengkap untuk string dapat dilihat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di sini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Set</a:t>
            </a:r>
            <a:endParaRPr/>
          </a:p>
        </p:txBody>
      </p:sp>
      <p:graphicFrame>
        <p:nvGraphicFramePr>
          <p:cNvPr id="194" name="Google Shape;194;p31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{48C302B0-8DD6-4A64-AC9D-BD558CBCB5D9}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Operasi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Keterangan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Contoh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myset.update(newset)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Menambahkan elemen newset ke myset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{1,2,3,4}.update({5}) hasil {1,2,3,4,5}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myset.remove(newset)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Menghilangkan elemen newset dari myset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{‘ikan’,’sapi’,’ayam’}.remove(‘ayam’) hasil {‘ikan’,’sapi’}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set1.union(set2)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Membuat set gabungan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{1,2,3}.union({2,3,4}) hasil {1,2,3,4}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set1.intersection(set2)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Membuat set irisan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{1,2,3}.intersection({2,3,4}) hasil {2,3}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set1.difference(set2) atau set1 -  set2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Membuat set yang ada di set1 tapi tidak ada di set2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{1,2,3,4}.difference({3,4}) hasil {1,2}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set1.symmetric_difference(set2)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Membuat set yang bukan merupakan gabungan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{1,2,3,4}.symmetric_difference({3,4,5,6}) hasil {1,2,5,6}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Dataset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…Set</a:t>
            </a:r>
            <a:endParaRPr/>
          </a:p>
        </p:txBody>
      </p:sp>
      <p:graphicFrame>
        <p:nvGraphicFramePr>
          <p:cNvPr id="200" name="Google Shape;200;p32"/>
          <p:cNvGraphicFramePr/>
          <p:nvPr/>
        </p:nvGraphicFramePr>
        <p:xfrm>
          <a:off x="952500" y="124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{48C302B0-8DD6-4A64-AC9D-BD558CBCB5D9}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Operasi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Keterangan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Contoh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a.issubset(b) atau a &lt;= b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Menguji apakah a merupakan subhimpunan b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{1,2} &lt;= {,1,2,3,4,5} hasil True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a.issuperset(b) atau a &gt;= b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Menguji apakah a merupakan superset dari b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{1,2,3,4,5} &gt;= {1,2} hasil True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a.isdisjoint(b)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Bernilai benar jika tidak terdapat elemen yang sama antara a dan b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{1,2,3,4}.isdisjoint({4,5,6}) hasil False</a:t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1" name="Google Shape;201;p32"/>
          <p:cNvSpPr txBox="1"/>
          <p:nvPr/>
        </p:nvSpPr>
        <p:spPr>
          <a:xfrm>
            <a:off x="311700" y="3371850"/>
            <a:ext cx="54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Perhatikan bahwa karena set merupakan himpunan maka jika kita memasukkan elemen yang sudah ada di set maka elemen tersebut tetap ditulis satu kali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Dictionary merupakan kumpulan objek yang tidak memiliki urutan (tidak mengenal index) dan disimpan dalam bentuk key-value pair, contoh: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Orang =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‘Nama’	: ‘Rizki,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‘Role’ 	: ‘Data Scientist’,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‘Hobi’	: ‘Membaca’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771525" y="2400300"/>
            <a:ext cx="904800" cy="142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3"/>
          <p:cNvSpPr/>
          <p:nvPr/>
        </p:nvSpPr>
        <p:spPr>
          <a:xfrm>
            <a:off x="1885950" y="2400300"/>
            <a:ext cx="1657500" cy="1428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962025" y="3914775"/>
            <a:ext cx="5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2345700" y="3914775"/>
            <a:ext cx="7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4886100" y="2591400"/>
            <a:ext cx="394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Sifat-sifat dictionary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Unordered, tidak mengenal 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Unique, key pada dictionary harus unique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Mutable, dapat dimodifikasi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..Dictionary</a:t>
            </a:r>
            <a:endParaRPr/>
          </a:p>
        </p:txBody>
      </p:sp>
      <p:graphicFrame>
        <p:nvGraphicFramePr>
          <p:cNvPr id="218" name="Google Shape;218;p34"/>
          <p:cNvGraphicFramePr/>
          <p:nvPr/>
        </p:nvGraphicFramePr>
        <p:xfrm>
          <a:off x="9525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{48C302B0-8DD6-4A64-AC9D-BD558CBCB5D9}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Operasi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Keterangan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d[key]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Memanggil value dengan key tertentu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d.keys()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Memanggil daftar berisi key dari dictionary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d.values()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Memanggil daftar berisi values dari dictionary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d.items()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Menghasilkan list of tuples berisi key dan value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d[new_key] = new_value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Jika new_key tidak ada dalam dictionary maka dictionary akan membuat item baru dengan key new_key dan new_value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Konsep library/packages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Library adalah program yang berisi modul atau fungsi yang dapat digunakan secara berulang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Analoginya seperti jika kamu memerlukan suatu alat untuk memukul benda maka kamu hanya perlu mengambil palu (modul) dari kotak perkakas (library) tanpa harus membuat palu dari awal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Masing-masing library di python memiliki tujuan tertentu</a:t>
            </a:r>
            <a:endParaRPr sz="1500"/>
          </a:p>
        </p:txBody>
      </p:sp>
      <p:pic>
        <p:nvPicPr>
          <p:cNvPr id="225" name="Google Shape;22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7124" y="1222888"/>
            <a:ext cx="3765174" cy="327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Memanfaatkan libraries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Website berisi daftar library atau packages dapat diakses di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https://pypi.org/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Untuk menginstall package dapat menggunakan perintah</a:t>
            </a:r>
            <a:endParaRPr sz="1100"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pip install &lt;nama_package&gt;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Setiap package memiliki dokumentasinya masing masing, dokumentasi dapat diakses di website dari package tersebut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Package dapat disertakan pada program dengan menggunakan</a:t>
            </a:r>
            <a:endParaRPr sz="1100"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import &lt;nama_package&gt;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atau menggunakan alias</a:t>
            </a:r>
            <a:endParaRPr sz="1100"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import &lt;nama_package&gt; as &lt;nama_singkat&gt;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Jika kamu hanya ingin mengimport modul tertentu saja dapat menggunakan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from &lt;nama_package&gt; import &lt;nama_modul&gt;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5700" y="0"/>
            <a:ext cx="4178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2150850"/>
            <a:ext cx="4653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Terimakasih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8" name="Google Shape;23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4798" y="4257075"/>
            <a:ext cx="2087700" cy="6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Python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style and toolset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structures in Python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operation in Python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libraries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Mengenal Python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902175" y="1152475"/>
            <a:ext cx="693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i="1" lang="en" sz="1500"/>
              <a:t>Apa itu python?</a:t>
            </a:r>
            <a:r>
              <a:rPr i="1" lang="en" sz="1500"/>
              <a:t> </a:t>
            </a:r>
            <a:r>
              <a:rPr lang="en" sz="1500"/>
              <a:t>Python adalah bahasa pemrograman general purpose (pengaplikasian luas tanpa fokus pada domain tertentu) dapat digunakan untuk membuat website, aplikasi desktop, membuat game, membangun model machine learning, analisis data, dan lain-lain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i="1" lang="en" sz="1500"/>
              <a:t>Mengapa belajar python?</a:t>
            </a:r>
            <a:r>
              <a:rPr i="1" lang="en" sz="1500"/>
              <a:t> </a:t>
            </a:r>
            <a:r>
              <a:rPr lang="en" sz="1500"/>
              <a:t>Python menjadi bahasa pemrograman paling populer bukan tanpa alasan, beberapa alasan kuat yang menjadikan banyak orang belajar python adalah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Beginner-friendly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Mudah dipelajari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Dapat diaplikasikan di banyak domain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Gratis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Komunitas sangat besar</a:t>
            </a:r>
            <a:endParaRPr sz="1500"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1" y="1989238"/>
            <a:ext cx="1590474" cy="17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Dua gaya coding: Script vs Notebook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2918650"/>
            <a:ext cx="3999900" cy="16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Mengeksekusi kode dari awal sampai akhir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Cocok untuk membangun program fungsional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Contoh: library, model machine learning, automation</a:t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2918575"/>
            <a:ext cx="3999900" cy="16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Mengeksekusi kode baris per baris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Cocok untuk prototyping dan eksplorasi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Contoh: Exploratory data analysis, reporting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44933" l="0" r="30118" t="0"/>
          <a:stretch/>
        </p:blipFill>
        <p:spPr>
          <a:xfrm>
            <a:off x="930225" y="1152463"/>
            <a:ext cx="2762850" cy="163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3500" y="1152462"/>
            <a:ext cx="1957703" cy="16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Tools notebook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3074050"/>
            <a:ext cx="3999900" cy="17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Jupyter notebook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Tools berbasis web browser yang dapat digunakan untuk membuat dokumen berisi code dan teks dalam bentuk notebook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Memerlukan instalasi (contoh: </a:t>
            </a:r>
            <a:r>
              <a:rPr lang="en" u="sng">
                <a:solidFill>
                  <a:schemeClr val="hlink"/>
                </a:solidFill>
                <a:hlinkClick r:id="rId3"/>
              </a:rPr>
              <a:t>Anaconda</a:t>
            </a:r>
            <a:r>
              <a:rPr lang="en"/>
              <a:t>)</a:t>
            </a:r>
            <a:endParaRPr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3073975"/>
            <a:ext cx="3999900" cy="17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Google Colaboratory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Versi online dari jupyter notebook, dikelola oleh Google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Klik </a:t>
            </a:r>
            <a:r>
              <a:rPr lang="en" u="sng">
                <a:solidFill>
                  <a:schemeClr val="hlink"/>
                </a:solidFill>
                <a:hlinkClick r:id="rId4"/>
              </a:rPr>
              <a:t>di sini</a:t>
            </a:r>
            <a:r>
              <a:rPr lang="en"/>
              <a:t> untuk memulai Colab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598" y="1152475"/>
            <a:ext cx="3416100" cy="1921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85750" y="1152475"/>
            <a:ext cx="3293204" cy="19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Interface Colab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425" y="1152475"/>
            <a:ext cx="7029158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1246225" y="1404825"/>
            <a:ext cx="792900" cy="28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405925" y="1360125"/>
            <a:ext cx="364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Menu untuk menambahkan baris baru baik itu kode atau teks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9"/>
          <p:cNvCxnSpPr>
            <a:stCxn id="104" idx="3"/>
            <a:endCxn id="105" idx="1"/>
          </p:cNvCxnSpPr>
          <p:nvPr/>
        </p:nvCxnSpPr>
        <p:spPr>
          <a:xfrm flipH="1" rot="10800000">
            <a:off x="2039125" y="1529325"/>
            <a:ext cx="13668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" name="Google Shape;107;p19"/>
          <p:cNvSpPr/>
          <p:nvPr/>
        </p:nvSpPr>
        <p:spPr>
          <a:xfrm>
            <a:off x="1246225" y="1698825"/>
            <a:ext cx="792900" cy="28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405925" y="1671075"/>
            <a:ext cx="364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Baris berisi teks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9"/>
          <p:cNvCxnSpPr>
            <a:stCxn id="107" idx="3"/>
            <a:endCxn id="108" idx="1"/>
          </p:cNvCxnSpPr>
          <p:nvPr/>
        </p:nvCxnSpPr>
        <p:spPr>
          <a:xfrm>
            <a:off x="2039125" y="1840425"/>
            <a:ext cx="1366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" name="Google Shape;110;p19"/>
          <p:cNvSpPr/>
          <p:nvPr/>
        </p:nvSpPr>
        <p:spPr>
          <a:xfrm>
            <a:off x="1246225" y="1992825"/>
            <a:ext cx="1366800" cy="39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405925" y="2022225"/>
            <a:ext cx="364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Baris berisi kode Python dan output dari kode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9"/>
          <p:cNvCxnSpPr>
            <a:stCxn id="110" idx="3"/>
            <a:endCxn id="111" idx="1"/>
          </p:cNvCxnSpPr>
          <p:nvPr/>
        </p:nvCxnSpPr>
        <p:spPr>
          <a:xfrm>
            <a:off x="2613025" y="2191575"/>
            <a:ext cx="792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" name="Google Shape;113;p19"/>
          <p:cNvSpPr/>
          <p:nvPr/>
        </p:nvSpPr>
        <p:spPr>
          <a:xfrm>
            <a:off x="1246225" y="2401125"/>
            <a:ext cx="328500" cy="28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3405925" y="2686450"/>
            <a:ext cx="364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Tombol untuk mengeksekusi baris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9"/>
          <p:cNvCxnSpPr>
            <a:stCxn id="113" idx="3"/>
            <a:endCxn id="114" idx="1"/>
          </p:cNvCxnSpPr>
          <p:nvPr/>
        </p:nvCxnSpPr>
        <p:spPr>
          <a:xfrm>
            <a:off x="1574725" y="2542725"/>
            <a:ext cx="1831200" cy="31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Tipe data di statistika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188" y="1152475"/>
            <a:ext cx="463362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Tipe data di Python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503" y="1152475"/>
            <a:ext cx="55609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