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6627D4E-235A-444D-A9F9-B3E61A1BFE48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25983AB-669B-4634-BD8D-8309CC2DDC4C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9C71D63-D323-4E08-971F-26AB0B001B74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AEB2BF8-FBCB-43C9-84BC-7F49AE370A85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3712FB5-947F-46E8-A931-C65E94899727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0315BFA-249B-4D16-AF19-188A8A8F55DD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AE37654-35C5-4CE4-B9DA-926CC40EAEED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3E043F1-A374-44A5-84D9-B66B9ECDD92E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537000" y="1578240"/>
            <a:ext cx="5017320" cy="73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08CCEA8-A065-45BD-A48E-A063D4188C68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4221BDA-0DE8-41D2-A21B-EB7F20EE3495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3C04734-716A-41D0-AE18-26D350176B06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F8ED903-F876-49FB-9689-BF73297CED4C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2"/>
          <p:cNvSpPr/>
          <p:nvPr/>
        </p:nvSpPr>
        <p:spPr>
          <a:xfrm rot="5400000">
            <a:off x="7500600" y="0"/>
            <a:ext cx="1643400" cy="1643400"/>
          </a:xfrm>
          <a:prstGeom prst="diagStripe">
            <a:avLst>
              <a:gd name="adj" fmla="val 0"/>
            </a:avLst>
          </a:prstGeom>
          <a:solidFill>
            <a:schemeClr val="lt1">
              <a:alpha val="3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oogle Shape;11;p2"/>
          <p:cNvGrpSpPr/>
          <p:nvPr/>
        </p:nvGrpSpPr>
        <p:grpSpPr>
          <a:xfrm>
            <a:off x="5760" y="-8280"/>
            <a:ext cx="5138280" cy="5152320"/>
            <a:chOff x="5760" y="-8280"/>
            <a:chExt cx="5138280" cy="5152320"/>
          </a:xfrm>
        </p:grpSpPr>
        <p:sp>
          <p:nvSpPr>
            <p:cNvPr id="2" name="Google Shape;12;p2"/>
            <p:cNvSpPr/>
            <p:nvPr/>
          </p:nvSpPr>
          <p:spPr>
            <a:xfrm rot="16200000">
              <a:off x="360" y="360"/>
              <a:ext cx="5152320" cy="513468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Google Shape;13;p2"/>
            <p:cNvSpPr/>
            <p:nvPr/>
          </p:nvSpPr>
          <p:spPr>
            <a:xfrm rot="16200000">
              <a:off x="0" y="1142280"/>
              <a:ext cx="3996360" cy="398232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Google Shape;14;p2"/>
            <p:cNvSpPr/>
            <p:nvPr/>
          </p:nvSpPr>
          <p:spPr>
            <a:xfrm rot="16200000">
              <a:off x="1800" y="720"/>
              <a:ext cx="2299320" cy="22914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Google Shape;15;p2"/>
            <p:cNvSpPr/>
            <p:nvPr/>
          </p:nvSpPr>
          <p:spPr>
            <a:xfrm flipH="1">
              <a:off x="652680" y="588240"/>
              <a:ext cx="2299680" cy="229104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1000"/>
          </a:bodyPr>
          <a:p>
            <a:r>
              <a:rPr b="0" lang="es-AR" sz="40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ffffff"/>
                </a:solidFill>
                <a:latin typeface="Lato"/>
                <a:ea typeface="La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1C09F857-9FEC-4086-9119-4CB0541F4C29}" type="slidenum">
              <a:rPr b="0" lang="en" sz="1000" spc="-1" strike="noStrike">
                <a:solidFill>
                  <a:srgbClr val="ffffff"/>
                </a:solidFill>
                <a:latin typeface="Lato"/>
                <a:ea typeface="Lato"/>
              </a:rPr>
              <a:t>&lt;número&gt;</a:t>
            </a:fld>
            <a:endParaRPr b="0" lang="es-AR" sz="1000" spc="-1" strike="noStrike"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000" spc="-1" strike="noStrike">
                <a:solidFill>
                  <a:srgbClr val="ffffff"/>
                </a:solidFill>
                <a:latin typeface="Montserrat"/>
                <a:ea typeface="Montserrat"/>
              </a:rPr>
              <a:t>Dolar Blue/</a:t>
            </a:r>
            <a:endParaRPr b="0" lang="es-AR" sz="4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000" spc="-1" strike="noStrike">
                <a:solidFill>
                  <a:srgbClr val="ffffff"/>
                </a:solidFill>
                <a:latin typeface="Montserrat"/>
                <a:ea typeface="Montserrat"/>
              </a:rPr>
              <a:t>Dolar Oficial</a:t>
            </a:r>
            <a:endParaRPr b="0" lang="es-A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83920" y="3925080"/>
            <a:ext cx="3470400" cy="505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300" spc="-1" strike="noStrike">
                <a:solidFill>
                  <a:srgbClr val="ffffff"/>
                </a:solidFill>
                <a:latin typeface="Lato"/>
                <a:ea typeface="Lato"/>
              </a:rPr>
              <a:t>María Alicia Musacchio</a:t>
            </a:r>
            <a:endParaRPr b="0" lang="es-AR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60440" y="359280"/>
            <a:ext cx="5393520" cy="4275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7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300" spc="-1" strike="noStrike" u="sng">
                <a:solidFill>
                  <a:srgbClr val="ffffff"/>
                </a:solidFill>
                <a:uFillTx/>
                <a:latin typeface="Montserrat"/>
                <a:ea typeface="Montserrat"/>
              </a:rPr>
              <a:t>Último año</a:t>
            </a:r>
            <a:endParaRPr b="0" lang="es-AR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AR" sz="2300" spc="-1" strike="noStrike">
              <a:solidFill>
                <a:srgbClr val="000000"/>
              </a:solidFill>
              <a:latin typeface="Arial"/>
            </a:endParaRPr>
          </a:p>
          <a:p>
            <a:pPr marL="457200" indent="-360000">
              <a:lnSpc>
                <a:spcPct val="100000"/>
              </a:lnSpc>
              <a:buClr>
                <a:srgbClr val="ffffff"/>
              </a:buClr>
              <a:buFont typeface="Montserrat"/>
              <a:buChar char="-"/>
              <a:tabLst>
                <a:tab algn="l" pos="0"/>
              </a:tabLst>
            </a:pPr>
            <a:r>
              <a:rPr b="0" lang="en" sz="2300" spc="-1" strike="noStrike">
                <a:solidFill>
                  <a:srgbClr val="ffffff"/>
                </a:solidFill>
                <a:latin typeface="Montserrat"/>
                <a:ea typeface="Montserrat"/>
              </a:rPr>
              <a:t>Mayor brecha: 22/07/2022</a:t>
            </a:r>
            <a:endParaRPr b="0" lang="es-AR" sz="23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buNone/>
              <a:tabLst>
                <a:tab algn="l" pos="0"/>
              </a:tabLst>
            </a:pPr>
            <a:endParaRPr b="0" lang="es-AR" sz="2300" spc="-1" strike="noStrike">
              <a:solidFill>
                <a:srgbClr val="000000"/>
              </a:solidFill>
              <a:latin typeface="Arial"/>
            </a:endParaRPr>
          </a:p>
          <a:p>
            <a:pPr marL="457200" indent="-360000">
              <a:lnSpc>
                <a:spcPct val="100000"/>
              </a:lnSpc>
              <a:buClr>
                <a:srgbClr val="ffffff"/>
              </a:buClr>
              <a:buFont typeface="Montserrat"/>
              <a:buChar char="-"/>
              <a:tabLst>
                <a:tab algn="l" pos="0"/>
              </a:tabLst>
            </a:pPr>
            <a:r>
              <a:rPr b="0" lang="en" sz="2300" spc="-1" strike="noStrike">
                <a:solidFill>
                  <a:srgbClr val="ffffff"/>
                </a:solidFill>
                <a:latin typeface="Montserrat"/>
                <a:ea typeface="Montserrat"/>
              </a:rPr>
              <a:t>Mayor volatilidad: desde el 22/07/2022 al 28/07/2022</a:t>
            </a:r>
            <a:endParaRPr b="0" lang="es-AR" sz="23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buNone/>
              <a:tabLst>
                <a:tab algn="l" pos="0"/>
              </a:tabLst>
            </a:pPr>
            <a:endParaRPr b="0" lang="es-AR" sz="2300" spc="-1" strike="noStrike">
              <a:solidFill>
                <a:srgbClr val="000000"/>
              </a:solidFill>
              <a:latin typeface="Arial"/>
            </a:endParaRPr>
          </a:p>
          <a:p>
            <a:pPr marL="457200" indent="-360000">
              <a:lnSpc>
                <a:spcPct val="100000"/>
              </a:lnSpc>
              <a:buClr>
                <a:srgbClr val="ffffff"/>
              </a:buClr>
              <a:buFont typeface="Montserrat"/>
              <a:buChar char="-"/>
              <a:tabLst>
                <a:tab algn="l" pos="0"/>
              </a:tabLst>
            </a:pPr>
            <a:r>
              <a:rPr b="0" lang="en" sz="2300" spc="-1" strike="noStrike">
                <a:solidFill>
                  <a:srgbClr val="ffffff"/>
                </a:solidFill>
                <a:latin typeface="Montserrat"/>
                <a:ea typeface="Montserrat"/>
              </a:rPr>
              <a:t>Mayor variación en la brecha: 18/07/2022 al 22/07/2022</a:t>
            </a:r>
            <a:endParaRPr b="0" lang="es-AR" sz="23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buNone/>
              <a:tabLst>
                <a:tab algn="l" pos="0"/>
              </a:tabLst>
            </a:pPr>
            <a:endParaRPr b="0" lang="es-AR" sz="2300" spc="-1" strike="noStrike">
              <a:solidFill>
                <a:srgbClr val="000000"/>
              </a:solidFill>
              <a:latin typeface="Arial"/>
            </a:endParaRPr>
          </a:p>
          <a:p>
            <a:pPr marL="457200" indent="-360000">
              <a:lnSpc>
                <a:spcPct val="100000"/>
              </a:lnSpc>
              <a:buClr>
                <a:srgbClr val="ffffff"/>
              </a:buClr>
              <a:buFont typeface="Montserrat"/>
              <a:buChar char="-"/>
              <a:tabLst>
                <a:tab algn="l" pos="0"/>
              </a:tabLst>
            </a:pPr>
            <a:r>
              <a:rPr b="0" lang="en" sz="2300" spc="-1" strike="noStrike">
                <a:solidFill>
                  <a:srgbClr val="ffffff"/>
                </a:solidFill>
                <a:latin typeface="Montserrat"/>
                <a:ea typeface="Montserrat"/>
              </a:rPr>
              <a:t>Día de la semana con mayor brecha: los miércoles </a:t>
            </a:r>
            <a:endParaRPr b="0" lang="es-AR" sz="2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60440" y="359280"/>
            <a:ext cx="5393520" cy="4275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8000"/>
          </a:bodyPr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300" spc="-1" strike="noStrike">
                <a:solidFill>
                  <a:srgbClr val="ffffff"/>
                </a:solidFill>
                <a:latin typeface="Montserrat"/>
                <a:ea typeface="Montserrat"/>
              </a:rPr>
              <a:t>Como se puede observar,  julio fue un mes de mucha movilidad con respecto a la brecha entre el dólar blue y el oficial.</a:t>
            </a:r>
            <a:endParaRPr b="0" lang="es-AR" sz="23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300" spc="-1" strike="noStrike">
                <a:solidFill>
                  <a:srgbClr val="ffffff"/>
                </a:solidFill>
                <a:latin typeface="Montserrat"/>
                <a:ea typeface="Montserrat"/>
              </a:rPr>
              <a:t>Para intentar subsanar esta situación, hubo varios cambios en el Ministerio de Economía, se verá si da sus frutos cuando avance agosto.</a:t>
            </a:r>
            <a:endParaRPr b="0" lang="es-AR" sz="23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300" spc="-1" strike="noStrike">
                <a:solidFill>
                  <a:srgbClr val="ffffff"/>
                </a:solidFill>
                <a:latin typeface="Montserrat"/>
                <a:ea typeface="Montserrat"/>
              </a:rPr>
              <a:t>Sin embargo, como se puede apreciar en el gráfico que sigue, la vida política y las cuestiones económicas siempre estuvieron ligadas a lo largo de la historia Argentina.</a:t>
            </a:r>
            <a:endParaRPr b="0" lang="es-AR" sz="2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8320" y="359280"/>
            <a:ext cx="8291520" cy="4275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0" name="Google Shape;151;p16" descr=""/>
          <p:cNvPicPr/>
          <p:nvPr/>
        </p:nvPicPr>
        <p:blipFill>
          <a:blip r:embed="rId1"/>
          <a:stretch/>
        </p:blipFill>
        <p:spPr>
          <a:xfrm>
            <a:off x="297360" y="359280"/>
            <a:ext cx="8663040" cy="449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986920" y="123840"/>
            <a:ext cx="5911560" cy="4895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10" spc="-1" strike="noStrike">
                <a:solidFill>
                  <a:srgbClr val="ffffff"/>
                </a:solidFill>
                <a:latin typeface="Montserrat"/>
                <a:ea typeface="Montserrat"/>
              </a:rPr>
              <a:t>Ante estas situaciones, no faltan los especuladores que aprovechan para hacer una diferencia a favor de su propia economía.</a:t>
            </a:r>
            <a:endParaRPr b="0" lang="es-AR" sz="241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10" spc="-1" strike="noStrike">
                <a:solidFill>
                  <a:srgbClr val="ffffff"/>
                </a:solidFill>
                <a:latin typeface="Montserrat"/>
                <a:ea typeface="Montserrat"/>
              </a:rPr>
              <a:t>En los últimos cuatro años el mejor momento para comprar dólar oficial y vender dólar blue fue el 06/01/2022 obteniendo una ganancia de $212 por cada dólar.</a:t>
            </a:r>
            <a:endParaRPr b="0" lang="es-AR" sz="241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10" spc="-1" strike="noStrike">
                <a:solidFill>
                  <a:srgbClr val="ffffff"/>
                </a:solidFill>
                <a:latin typeface="Montserrat"/>
                <a:ea typeface="Montserrat"/>
              </a:rPr>
              <a:t>El segundo fue hace poco: el 22/07/2022 obteniendo $199,6 por cada dólar.</a:t>
            </a:r>
            <a:endParaRPr b="0" lang="es-AR" sz="24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LibreOffice/7.3.4.2$Windows_X86_64 LibreOffice_project/728fec16bd5f605073805c3c9e7c4212a0120dc5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es-AR</dc:language>
  <cp:lastModifiedBy/>
  <dcterms:modified xsi:type="dcterms:W3CDTF">2022-08-04T20:07:11Z</dcterms:modified>
  <cp:revision>1</cp:revision>
  <dc:subject/>
  <dc:title/>
</cp:coreProperties>
</file>