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E053EF-8C29-4B7C-9040-9587E3E48EC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B51FB7-A7AC-49F1-A12C-B461433967A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3CE6C1-A52A-447B-AC92-CEA954035EA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11227B-0CE3-4D47-8BA3-A43CAB9023F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C84588-F0F3-4639-A2F1-89F0C6A6CC4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AAC858-EE79-4828-8EE5-5239DB2E7EB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302689-D3AF-40C4-B379-71AFF7F9517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AE81DD-59E5-4745-A771-A2DCC93C900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64A05C-0FA3-4044-8A97-657EBD84E47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5C9327-B34D-42BD-954B-1FA449925BA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401E3B-5B05-4E4A-95A3-ACA3727ADDA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3EDF49A-3342-45C3-AA76-FFCB047A61A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2040" y="0"/>
            <a:ext cx="1641960" cy="164196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6840"/>
            <a:ext cx="5136840" cy="5150880"/>
            <a:chOff x="5760" y="-6840"/>
            <a:chExt cx="5136840" cy="51508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1800"/>
              <a:ext cx="5150880" cy="5133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3720"/>
              <a:ext cx="3994920" cy="398088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2160"/>
              <a:ext cx="2297880" cy="22899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1240" y="588240"/>
              <a:ext cx="2298240" cy="22896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11E2FE2-4524-4B1F-B150-36CC7083DF30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5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5880" cy="1577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Dolar Blue/</a:t>
            </a:r>
            <a:endParaRPr b="0" lang="es-AR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Dolar Oficial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68960" cy="504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María Alicia Musacchio</a:t>
            </a:r>
            <a:endParaRPr b="0" lang="es-A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60440" y="359280"/>
            <a:ext cx="539208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 u="sng">
                <a:solidFill>
                  <a:srgbClr val="ffffff"/>
                </a:solidFill>
                <a:uFillTx/>
                <a:latin typeface="Montserrat"/>
                <a:ea typeface="Montserrat"/>
              </a:rPr>
              <a:t>Último año</a:t>
            </a:r>
            <a:endParaRPr b="0" lang="es-AR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brecha: 22/07/2022</a:t>
            </a:r>
            <a:endParaRPr b="0" lang="es-AR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volatilidad: 07/01/2022</a:t>
            </a:r>
            <a:endParaRPr b="0" lang="es-AR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variación en la brecha: 18/07/2022 al 22/07/2022</a:t>
            </a:r>
            <a:endParaRPr b="0" lang="es-AR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Día de la semana con mayor brecha: los miércoles </a:t>
            </a:r>
            <a:endParaRPr b="0" lang="es-A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60440" y="359280"/>
            <a:ext cx="539208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Como se puede observar,  julio fue un mes de mucha movilidad con respecto a la brecha entre el dólar blue y el oficial.</a:t>
            </a:r>
            <a:endParaRPr b="0" lang="es-AR" sz="2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Para intentar subsanar esta situación, hubo varios cambios en el Ministerio de Economía. Se verá cuando avance agosto si da sus frutos.</a:t>
            </a:r>
            <a:endParaRPr b="0" lang="es-AR" sz="2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Sin embargo, como se puede apreciar en el gráfico que sigue, desde la paridad dólar oficial – dólar blue de los años ‘90 el dólar no ha deja de subir y está ligado, entre otros aspectos, a la vida política.</a:t>
            </a:r>
            <a:endParaRPr b="0" lang="es-A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8320" y="359280"/>
            <a:ext cx="8290080" cy="4274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80000" y="990000"/>
            <a:ext cx="8818920" cy="321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060000" y="0"/>
            <a:ext cx="6084000" cy="4860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Ante estas situaciones, no faltan los especuladores que aprovechan para hacer una diferencia a favor de su propia economía.</a:t>
            </a:r>
            <a:endParaRPr b="0" lang="es-A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Coincidiendo con la volatilidad y con la falta del esperado acuerdo de Guzman (ex Ministro de Economía) con el FMI, de los últimos cuatro años el mejor momento para comprar dólar oficial y vender dólar blue fue a principio de año: el 06/01/2022 obteniendo una ganancia de $212 por cada dólar.</a:t>
            </a:r>
            <a:endParaRPr b="0" lang="es-A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El segundo fue hace poco: el 22/07/2022 obteniendo $199,6 por cada dólar. Coincide con los anuncios del desdoblamiento cambiario para turismo, la liberación de insumos importados y, según varios periódicos, una fuerte presión desestabilizante</a:t>
            </a:r>
            <a:r>
              <a:rPr b="0" lang="en" sz="2100" spc="-1" strike="noStrike">
                <a:solidFill>
                  <a:srgbClr val="ffffff"/>
                </a:solidFill>
                <a:latin typeface="Montserrat"/>
                <a:ea typeface="Montserrat"/>
              </a:rPr>
              <a:t>.</a:t>
            </a:r>
            <a:endParaRPr b="0" lang="es-A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2022-08-05T10:27:37Z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